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94"/>
  </p:notesMasterIdLst>
  <p:handoutMasterIdLst>
    <p:handoutMasterId r:id="rId95"/>
  </p:handoutMasterIdLst>
  <p:sldIdLst>
    <p:sldId id="256" r:id="rId5"/>
    <p:sldId id="460" r:id="rId6"/>
    <p:sldId id="465" r:id="rId7"/>
    <p:sldId id="472" r:id="rId8"/>
    <p:sldId id="467" r:id="rId9"/>
    <p:sldId id="468" r:id="rId10"/>
    <p:sldId id="469" r:id="rId11"/>
    <p:sldId id="471" r:id="rId12"/>
    <p:sldId id="473" r:id="rId13"/>
    <p:sldId id="474" r:id="rId14"/>
    <p:sldId id="476" r:id="rId15"/>
    <p:sldId id="477" r:id="rId16"/>
    <p:sldId id="478" r:id="rId17"/>
    <p:sldId id="479" r:id="rId18"/>
    <p:sldId id="480" r:id="rId19"/>
    <p:sldId id="481" r:id="rId20"/>
    <p:sldId id="482" r:id="rId21"/>
    <p:sldId id="483" r:id="rId22"/>
    <p:sldId id="484" r:id="rId23"/>
    <p:sldId id="485" r:id="rId24"/>
    <p:sldId id="486" r:id="rId25"/>
    <p:sldId id="487" r:id="rId26"/>
    <p:sldId id="488" r:id="rId27"/>
    <p:sldId id="490" r:id="rId28"/>
    <p:sldId id="489" r:id="rId29"/>
    <p:sldId id="491" r:id="rId30"/>
    <p:sldId id="492" r:id="rId31"/>
    <p:sldId id="493" r:id="rId32"/>
    <p:sldId id="494" r:id="rId33"/>
    <p:sldId id="495" r:id="rId34"/>
    <p:sldId id="496" r:id="rId35"/>
    <p:sldId id="497" r:id="rId36"/>
    <p:sldId id="499" r:id="rId37"/>
    <p:sldId id="498" r:id="rId38"/>
    <p:sldId id="500" r:id="rId39"/>
    <p:sldId id="501" r:id="rId40"/>
    <p:sldId id="502" r:id="rId41"/>
    <p:sldId id="503" r:id="rId42"/>
    <p:sldId id="504" r:id="rId43"/>
    <p:sldId id="505" r:id="rId44"/>
    <p:sldId id="506" r:id="rId45"/>
    <p:sldId id="507" r:id="rId46"/>
    <p:sldId id="508" r:id="rId47"/>
    <p:sldId id="509" r:id="rId48"/>
    <p:sldId id="510" r:id="rId49"/>
    <p:sldId id="511" r:id="rId50"/>
    <p:sldId id="513" r:id="rId51"/>
    <p:sldId id="512" r:id="rId52"/>
    <p:sldId id="514" r:id="rId53"/>
    <p:sldId id="515" r:id="rId54"/>
    <p:sldId id="516" r:id="rId55"/>
    <p:sldId id="517" r:id="rId56"/>
    <p:sldId id="518" r:id="rId57"/>
    <p:sldId id="519" r:id="rId58"/>
    <p:sldId id="520" r:id="rId59"/>
    <p:sldId id="521" r:id="rId60"/>
    <p:sldId id="522" r:id="rId61"/>
    <p:sldId id="523" r:id="rId62"/>
    <p:sldId id="524" r:id="rId63"/>
    <p:sldId id="525" r:id="rId64"/>
    <p:sldId id="526" r:id="rId65"/>
    <p:sldId id="528" r:id="rId66"/>
    <p:sldId id="527" r:id="rId67"/>
    <p:sldId id="529" r:id="rId68"/>
    <p:sldId id="530" r:id="rId69"/>
    <p:sldId id="531" r:id="rId70"/>
    <p:sldId id="532" r:id="rId71"/>
    <p:sldId id="534" r:id="rId72"/>
    <p:sldId id="533" r:id="rId73"/>
    <p:sldId id="536" r:id="rId74"/>
    <p:sldId id="537" r:id="rId75"/>
    <p:sldId id="538" r:id="rId76"/>
    <p:sldId id="539" r:id="rId77"/>
    <p:sldId id="540" r:id="rId78"/>
    <p:sldId id="541" r:id="rId79"/>
    <p:sldId id="542" r:id="rId80"/>
    <p:sldId id="543" r:id="rId81"/>
    <p:sldId id="544" r:id="rId82"/>
    <p:sldId id="545" r:id="rId83"/>
    <p:sldId id="546" r:id="rId84"/>
    <p:sldId id="547" r:id="rId85"/>
    <p:sldId id="548" r:id="rId86"/>
    <p:sldId id="549" r:id="rId87"/>
    <p:sldId id="550" r:id="rId88"/>
    <p:sldId id="551" r:id="rId89"/>
    <p:sldId id="552" r:id="rId90"/>
    <p:sldId id="553" r:id="rId91"/>
    <p:sldId id="555" r:id="rId92"/>
    <p:sldId id="554" r:id="rId93"/>
  </p:sldIdLst>
  <p:sldSz cx="9144000" cy="6858000" type="screen4x3"/>
  <p:notesSz cx="9928225" cy="6797675"/>
  <p:custDataLst>
    <p:tags r:id="rId96"/>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EADA"/>
    <a:srgbClr val="F53939"/>
    <a:srgbClr val="F5FC9A"/>
    <a:srgbClr val="A7C4FF"/>
    <a:srgbClr val="6699FF"/>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59" autoAdjust="0"/>
    <p:restoredTop sz="94935" autoAdjust="0"/>
  </p:normalViewPr>
  <p:slideViewPr>
    <p:cSldViewPr>
      <p:cViewPr varScale="1">
        <p:scale>
          <a:sx n="75" d="100"/>
          <a:sy n="75" d="100"/>
        </p:scale>
        <p:origin x="1398" y="5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handoutMaster" Target="handoutMasters/handoutMaster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notesMaster" Target="notesMasters/notesMaster1.xml"/><Relationship Id="rId9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01/08/2018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668225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9009073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973516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9970527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4092134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257912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6701674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29366235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8453564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871680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41517832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7570928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2084953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4419824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40625961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4563661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3948372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5816616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4224348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4153655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26107773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3879705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9793078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41179142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0606868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37133114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9481447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7695894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18916908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24700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783124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42356176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6520251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32284582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14454279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3942756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34768249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26449013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19408842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19584142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767753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32875686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8012025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36658046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38301009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409895608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3824274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21650337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2765203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28705345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41471690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7822665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274733067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348270092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260823173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12756404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297990515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401915757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191256496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215355250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155367457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36129975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307546365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164294562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56349569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76169311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48546291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135911070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384119829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399241520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100000911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293924772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4013048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418423890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297381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136327372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362160114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245490297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336671262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20849884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86</a:t>
            </a:fld>
            <a:endParaRPr lang="en-GB" dirty="0"/>
          </a:p>
        </p:txBody>
      </p:sp>
    </p:spTree>
    <p:extLst>
      <p:ext uri="{BB962C8B-B14F-4D97-AF65-F5344CB8AC3E}">
        <p14:creationId xmlns:p14="http://schemas.microsoft.com/office/powerpoint/2010/main" val="120631613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87</a:t>
            </a:fld>
            <a:endParaRPr lang="en-GB" dirty="0"/>
          </a:p>
        </p:txBody>
      </p:sp>
    </p:spTree>
    <p:extLst>
      <p:ext uri="{BB962C8B-B14F-4D97-AF65-F5344CB8AC3E}">
        <p14:creationId xmlns:p14="http://schemas.microsoft.com/office/powerpoint/2010/main" val="224446501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88</a:t>
            </a:fld>
            <a:endParaRPr lang="en-GB" dirty="0"/>
          </a:p>
        </p:txBody>
      </p:sp>
    </p:spTree>
    <p:extLst>
      <p:ext uri="{BB962C8B-B14F-4D97-AF65-F5344CB8AC3E}">
        <p14:creationId xmlns:p14="http://schemas.microsoft.com/office/powerpoint/2010/main" val="307278510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89</a:t>
            </a:fld>
            <a:endParaRPr lang="en-GB" dirty="0"/>
          </a:p>
        </p:txBody>
      </p:sp>
    </p:spTree>
    <p:extLst>
      <p:ext uri="{BB962C8B-B14F-4D97-AF65-F5344CB8AC3E}">
        <p14:creationId xmlns:p14="http://schemas.microsoft.com/office/powerpoint/2010/main" val="526271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8305058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57.xml"/><Relationship Id="rId3" Type="http://schemas.openxmlformats.org/officeDocument/2006/relationships/slide" Target="../slides/slide16.xml"/><Relationship Id="rId7" Type="http://schemas.openxmlformats.org/officeDocument/2006/relationships/slide" Target="../slides/slide43.xml"/><Relationship Id="rId2" Type="http://schemas.openxmlformats.org/officeDocument/2006/relationships/slide" Target="../slides/slide11.xml"/><Relationship Id="rId1" Type="http://schemas.openxmlformats.org/officeDocument/2006/relationships/slideMaster" Target="../slideMasters/slideMaster1.xml"/><Relationship Id="rId6" Type="http://schemas.openxmlformats.org/officeDocument/2006/relationships/slide" Target="../slides/slide36.xml"/><Relationship Id="rId5" Type="http://schemas.openxmlformats.org/officeDocument/2006/relationships/slide" Target="../slides/slide29.xml"/><Relationship Id="rId4" Type="http://schemas.openxmlformats.org/officeDocument/2006/relationships/slide" Target="../slides/slide23.xml"/><Relationship Id="rId9"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5" y="44624"/>
            <a:ext cx="7688661" cy="648072"/>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214294" y="692696"/>
            <a:ext cx="75344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00" b="1" dirty="0" smtClean="0">
                <a:latin typeface="Arial" panose="020B0604020202020204" pitchFamily="34" charset="0"/>
                <a:cs typeface="Arial" panose="020B0604020202020204" pitchFamily="34" charset="0"/>
              </a:rPr>
              <a:t>10.1 – Rates of Reaction</a:t>
            </a:r>
            <a:endParaRPr lang="en-GB" sz="9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016936" y="692696"/>
            <a:ext cx="97744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IE" sz="900" b="1" dirty="0" smtClean="0">
                <a:latin typeface="Arial" panose="020B0604020202020204" pitchFamily="34" charset="0"/>
                <a:cs typeface="Arial" panose="020B0604020202020204" pitchFamily="34" charset="0"/>
              </a:rPr>
              <a:t>10.2</a:t>
            </a:r>
            <a:r>
              <a:rPr lang="en-IE" sz="900" b="1" baseline="0" dirty="0" smtClean="0">
                <a:latin typeface="Arial" panose="020B0604020202020204" pitchFamily="34" charset="0"/>
                <a:cs typeface="Arial" panose="020B0604020202020204" pitchFamily="34" charset="0"/>
              </a:rPr>
              <a:t> – Measuring Rates</a:t>
            </a:r>
            <a:endParaRPr lang="en-GB" sz="9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2043572" y="692696"/>
            <a:ext cx="94562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00" b="1" dirty="0" smtClean="0">
                <a:latin typeface="Arial" panose="020B0604020202020204" pitchFamily="34" charset="0"/>
                <a:cs typeface="Arial" panose="020B0604020202020204" pitchFamily="34" charset="0"/>
              </a:rPr>
              <a:t>10.3 – Changing Rates 1</a:t>
            </a:r>
            <a:endParaRPr lang="en-GB" sz="900" b="1" dirty="0">
              <a:latin typeface="Arial" panose="020B0604020202020204" pitchFamily="34" charset="0"/>
              <a:cs typeface="Arial" panose="020B0604020202020204" pitchFamily="34" charset="0"/>
            </a:endParaRPr>
          </a:p>
        </p:txBody>
      </p:sp>
      <p:sp>
        <p:nvSpPr>
          <p:cNvPr id="9" name="Round Same Side Corner Rectangle 8">
            <a:hlinkClick r:id="rId5" action="ppaction://hlinksldjump"/>
          </p:cNvPr>
          <p:cNvSpPr/>
          <p:nvPr userDrawn="1"/>
        </p:nvSpPr>
        <p:spPr>
          <a:xfrm>
            <a:off x="3038397" y="692696"/>
            <a:ext cx="9222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00" b="1" dirty="0" smtClean="0">
                <a:latin typeface="Arial" panose="020B0604020202020204" pitchFamily="34" charset="0"/>
                <a:cs typeface="Arial" panose="020B0604020202020204" pitchFamily="34" charset="0"/>
              </a:rPr>
              <a:t>10.4 – Changing Rates 2</a:t>
            </a:r>
            <a:endParaRPr lang="en-GB" sz="900" b="1" dirty="0">
              <a:latin typeface="Arial" panose="020B0604020202020204" pitchFamily="34" charset="0"/>
              <a:cs typeface="Arial" panose="020B0604020202020204" pitchFamily="34" charset="0"/>
            </a:endParaRPr>
          </a:p>
        </p:txBody>
      </p:sp>
      <p:sp>
        <p:nvSpPr>
          <p:cNvPr id="10" name="Round Same Side Corner Rectangle 9">
            <a:hlinkClick r:id="rId6" action="ppaction://hlinksldjump"/>
          </p:cNvPr>
          <p:cNvSpPr/>
          <p:nvPr userDrawn="1"/>
        </p:nvSpPr>
        <p:spPr>
          <a:xfrm>
            <a:off x="4009793" y="692696"/>
            <a:ext cx="102008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00" b="1" dirty="0" smtClean="0">
                <a:latin typeface="Arial" panose="020B0604020202020204" pitchFamily="34" charset="0"/>
                <a:cs typeface="Arial" panose="020B0604020202020204" pitchFamily="34" charset="0"/>
              </a:rPr>
              <a:t>10.5 – Explaining Rates</a:t>
            </a:r>
            <a:endParaRPr lang="en-GB" sz="900" b="1" dirty="0">
              <a:latin typeface="Arial" panose="020B0604020202020204" pitchFamily="34" charset="0"/>
              <a:cs typeface="Arial" panose="020B0604020202020204" pitchFamily="34" charset="0"/>
            </a:endParaRPr>
          </a:p>
        </p:txBody>
      </p:sp>
      <p:sp>
        <p:nvSpPr>
          <p:cNvPr id="12" name="Round Same Side Corner Rectangle 11">
            <a:hlinkClick r:id="rId7" action="ppaction://hlinksldjump"/>
          </p:cNvPr>
          <p:cNvSpPr/>
          <p:nvPr userDrawn="1"/>
        </p:nvSpPr>
        <p:spPr>
          <a:xfrm>
            <a:off x="5079073" y="692696"/>
            <a:ext cx="59585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00" b="1" dirty="0" smtClean="0">
                <a:latin typeface="Arial" panose="020B0604020202020204" pitchFamily="34" charset="0"/>
                <a:cs typeface="Arial" panose="020B0604020202020204" pitchFamily="34" charset="0"/>
              </a:rPr>
              <a:t>10.6 – Catalysts</a:t>
            </a:r>
            <a:endParaRPr lang="en-GB" sz="900" b="1" dirty="0">
              <a:latin typeface="Arial" panose="020B0604020202020204" pitchFamily="34" charset="0"/>
              <a:cs typeface="Arial" panose="020B0604020202020204" pitchFamily="34" charset="0"/>
            </a:endParaRPr>
          </a:p>
        </p:txBody>
      </p:sp>
      <p:sp>
        <p:nvSpPr>
          <p:cNvPr id="13" name="Round Same Side Corner Rectangle 12">
            <a:hlinkClick r:id="rId8" action="ppaction://hlinksldjump"/>
          </p:cNvPr>
          <p:cNvSpPr/>
          <p:nvPr userDrawn="1"/>
        </p:nvSpPr>
        <p:spPr>
          <a:xfrm>
            <a:off x="5724128" y="692696"/>
            <a:ext cx="122413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900" b="1" dirty="0" smtClean="0">
                <a:latin typeface="Arial" panose="020B0604020202020204" pitchFamily="34" charset="0"/>
                <a:cs typeface="Arial" panose="020B0604020202020204" pitchFamily="34" charset="0"/>
              </a:rPr>
              <a:t>10.7 – Photochemical Reactions</a:t>
            </a:r>
            <a:endParaRPr lang="en-GB" sz="9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87081" y="1049886"/>
            <a:ext cx="8715375" cy="5619474"/>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4" name="Picture 1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8100392" y="44625"/>
            <a:ext cx="1008112" cy="968208"/>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s>
</file>

<file path=ppt/slides/_rels/slide1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slide" Target="slide74.xml"/><Relationship Id="rId5" Type="http://schemas.openxmlformats.org/officeDocument/2006/relationships/image" Target="../media/image10.emf"/><Relationship Id="rId4" Type="http://schemas.openxmlformats.org/officeDocument/2006/relationships/image" Target="../media/image9.emf"/></Relationships>
</file>

<file path=ppt/slides/_rels/slide1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slide" Target="slide74.xml"/><Relationship Id="rId5" Type="http://schemas.openxmlformats.org/officeDocument/2006/relationships/image" Target="../media/image13.emf"/><Relationship Id="rId4" Type="http://schemas.openxmlformats.org/officeDocument/2006/relationships/image" Target="../media/image12.emf"/></Relationships>
</file>

<file path=ppt/slides/_rels/slide14.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Unit%2010/10.1%20-%20Rate%20of%20Reactions.docx"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slide" Target="slide74.xml"/></Relationships>
</file>

<file path=ppt/slides/_rels/slide1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slide" Target="slide76.xml"/></Relationships>
</file>

<file path=ppt/slides/_rels/slide22.xml.rels><?xml version="1.0" encoding="UTF-8" standalone="yes"?>
<Relationships xmlns="http://schemas.openxmlformats.org/package/2006/relationships"><Relationship Id="rId3" Type="http://schemas.openxmlformats.org/officeDocument/2006/relationships/hyperlink" Target="Unit%2010/10.2%20-%20Measuring%20Reaction%20Rate.docx"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slide" Target="slide76.xml"/><Relationship Id="rId5" Type="http://schemas.openxmlformats.org/officeDocument/2006/relationships/image" Target="../media/image18.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slide" Target="slide78.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slide" Target="slide78.xml"/></Relationships>
</file>

<file path=ppt/slides/_rels/slide2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slide" Target="slide78.xml"/><Relationship Id="rId4" Type="http://schemas.openxmlformats.org/officeDocument/2006/relationships/image" Target="../media/image23.emf"/></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slide" Target="slide78.xml"/></Relationships>
</file>

<file path=ppt/slides/_rels/slide2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slide" Target="slide78.xml"/></Relationships>
</file>

<file path=ppt/slides/_rels/slide28.xml.rels><?xml version="1.0" encoding="UTF-8" standalone="yes"?>
<Relationships xmlns="http://schemas.openxmlformats.org/package/2006/relationships"><Relationship Id="rId3" Type="http://schemas.openxmlformats.org/officeDocument/2006/relationships/hyperlink" Target="Unit%2010/10.3%20&#8211;%20Changing%20the%20Rate%20Of%20A%20Reaction%201.doc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slide" Target="slide78.xml"/><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slide" Target="slide8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image" Target="../media/image28.emf"/></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hyperlink" Target="Unit%2010/10.3%20&#8211;%20Changing%20the%20Rate%20Of%20A%20Reaction%201.docx"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80.xml"/></Relationships>
</file>

<file path=ppt/slides/_rels/slide33.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image" Target="../media/image31.emf"/></Relationships>
</file>

<file path=ppt/slides/_rels/slide35.xml.rels><?xml version="1.0" encoding="UTF-8" standalone="yes"?>
<Relationships xmlns="http://schemas.openxmlformats.org/package/2006/relationships"><Relationship Id="rId3" Type="http://schemas.openxmlformats.org/officeDocument/2006/relationships/hyperlink" Target="Unit%2010/10.4%20&#8211;%20Changing%20the%20Rate%20Of%20A%20Reaction%202.docx"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slide" Target="slide80.xml"/><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slide" Target="slide82.xml"/><Relationship Id="rId5" Type="http://schemas.openxmlformats.org/officeDocument/2006/relationships/image" Target="../media/image34.png"/><Relationship Id="rId4" Type="http://schemas.openxmlformats.org/officeDocument/2006/relationships/image" Target="../media/image33.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8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Unit%2010/10.5%20-%20Collision%20Theory.mp4" TargetMode="External"/><Relationship Id="rId5" Type="http://schemas.openxmlformats.org/officeDocument/2006/relationships/image" Target="../media/image35.png"/><Relationship Id="rId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slide" Target="slide82.xml"/><Relationship Id="rId5" Type="http://schemas.openxmlformats.org/officeDocument/2006/relationships/hyperlink" Target="Unit%2010/10.3%20&#8211;%20Changing%20the%20Rate%20Of%20A%20Reaction%201.docx" TargetMode="External"/><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slide" Target="slide82.xml"/><Relationship Id="rId5" Type="http://schemas.openxmlformats.org/officeDocument/2006/relationships/image" Target="../media/image40.png"/><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slide" Target="slide82.xml"/><Relationship Id="rId5" Type="http://schemas.openxmlformats.org/officeDocument/2006/relationships/image" Target="../media/image43.png"/><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slide" Target="slide82.xml"/><Relationship Id="rId4" Type="http://schemas.openxmlformats.org/officeDocument/2006/relationships/image" Target="../media/image45.png"/></Relationships>
</file>

<file path=ppt/slides/_rels/slide42.xml.rels><?xml version="1.0" encoding="UTF-8" standalone="yes"?>
<Relationships xmlns="http://schemas.openxmlformats.org/package/2006/relationships"><Relationship Id="rId3" Type="http://schemas.openxmlformats.org/officeDocument/2006/relationships/hyperlink" Target="Unit%2010/10.5%20&#8211;%20Explaining%20Rates.docx"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slide" Target="slide82.xml"/></Relationships>
</file>

<file path=ppt/slides/_rels/slide43.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slide" Target="slide85.xml"/></Relationships>
</file>

<file path=ppt/slides/_rels/slide44.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slide" Target="slide85.xml"/></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slide" Target="slide85.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slide" Target="slide85.xml"/></Relationships>
</file>

<file path=ppt/slides/_rels/slide47.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slide" Target="slide85.xml"/></Relationships>
</file>

<file path=ppt/slides/_rels/slide48.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slide" Target="slide85.xml"/></Relationships>
</file>

<file path=ppt/slides/_rels/slide49.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slide" Target="slide85.xml"/><Relationship Id="rId4" Type="http://schemas.openxmlformats.org/officeDocument/2006/relationships/hyperlink" Target="Unit%2010/10.3%20&#8211;%20Changing%20the%20Rate%20Of%20A%20Reaction%201.docx"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Unit%2010/10.6%20&#8211;%20Catalysts.docx"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slide" Target="slide85.xml"/></Relationships>
</file>

<file path=ppt/slides/_rels/slide51.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openxmlformats.org/officeDocument/2006/relationships/hyperlink" Target="Unit%2010/10.6%20-%20The%20Beneficial%20Bacteria.mp4" TargetMode="External"/><Relationship Id="rId3" Type="http://schemas.openxmlformats.org/officeDocument/2006/relationships/slideLayout" Target="../slideLayouts/slideLayout2.xml"/><Relationship Id="rId7" Type="http://schemas.openxmlformats.org/officeDocument/2006/relationships/image" Target="../media/image35.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52.emf"/><Relationship Id="rId5" Type="http://schemas.openxmlformats.org/officeDocument/2006/relationships/image" Target="../media/image51.emf"/><Relationship Id="rId4" Type="http://schemas.openxmlformats.org/officeDocument/2006/relationships/notesSlide" Target="../notesSlides/notesSlide52.xml"/><Relationship Id="rId9" Type="http://schemas.openxmlformats.org/officeDocument/2006/relationships/slide" Target="slide85.xml"/></Relationships>
</file>

<file path=ppt/slides/_rels/slide53.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slide" Target="slide85.xml"/><Relationship Id="rId4" Type="http://schemas.openxmlformats.org/officeDocument/2006/relationships/image" Target="../media/image54.emf"/></Relationships>
</file>

<file path=ppt/slides/_rels/slide54.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slide" Target="slide85.xml"/><Relationship Id="rId4" Type="http://schemas.openxmlformats.org/officeDocument/2006/relationships/image" Target="../media/image56.emf"/></Relationships>
</file>

<file path=ppt/slides/_rels/slide5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slide" Target="slide85.xml"/><Relationship Id="rId5" Type="http://schemas.openxmlformats.org/officeDocument/2006/relationships/image" Target="../media/image59.png"/><Relationship Id="rId4" Type="http://schemas.openxmlformats.org/officeDocument/2006/relationships/image" Target="../media/image58.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85.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61.png"/><Relationship Id="rId5" Type="http://schemas.openxmlformats.org/officeDocument/2006/relationships/image" Target="../media/image60.emf"/><Relationship Id="rId4"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8" Type="http://schemas.openxmlformats.org/officeDocument/2006/relationships/slide" Target="slide87.xml"/><Relationship Id="rId3" Type="http://schemas.openxmlformats.org/officeDocument/2006/relationships/slideLayout" Target="../slideLayouts/slideLayout2.xml"/><Relationship Id="rId7" Type="http://schemas.openxmlformats.org/officeDocument/2006/relationships/hyperlink" Target="Unit%2010/10.7%20-%20Photosynthesis.mp4" TargetMode="Externa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63.png"/><Relationship Id="rId5" Type="http://schemas.openxmlformats.org/officeDocument/2006/relationships/image" Target="../media/image62.emf"/><Relationship Id="rId4"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slide" Target="slide8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slide" Target="slide87.xml"/><Relationship Id="rId4" Type="http://schemas.openxmlformats.org/officeDocument/2006/relationships/image" Target="../media/image66.png"/></Relationships>
</file>

<file path=ppt/slides/_rels/slide6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slide" Target="slide87.xml"/></Relationships>
</file>

<file path=ppt/slides/_rels/slide62.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slide" Target="slide87.xml"/></Relationships>
</file>

<file path=ppt/slides/_rels/slide63.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slide" Target="slide87.xml"/></Relationships>
</file>

<file path=ppt/slides/_rels/slide64.xml.rels><?xml version="1.0" encoding="UTF-8" standalone="yes"?>
<Relationships xmlns="http://schemas.openxmlformats.org/package/2006/relationships"><Relationship Id="rId3" Type="http://schemas.openxmlformats.org/officeDocument/2006/relationships/hyperlink" Target="Unit%2010/10.7%20&#8211;%20Photochemical%20Reactions.docx" TargetMode="External"/><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slide" Target="slide8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image" Target="../media/image73.emf"/><Relationship Id="rId4" Type="http://schemas.openxmlformats.org/officeDocument/2006/relationships/image" Target="../media/image72.emf"/></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826276"/>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6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a:t>
            </a:r>
            <a:r>
              <a:rPr lang="en-US" sz="6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10 - </a:t>
            </a:r>
            <a:r>
              <a:rPr lang="en-US" sz="6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Rates of Reaction</a:t>
            </a:r>
            <a:endParaRPr lang="en-GB"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640960"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Cambridge Chemistry - iGCSE</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2017-19</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Year 09-10</a:t>
            </a:r>
            <a:endParaRPr lang="en-GB" sz="3600" b="1" dirty="0">
              <a:solidFill>
                <a:schemeClr val="tx1">
                  <a:lumMod val="50000"/>
                  <a:lumOff val="50000"/>
                </a:schemeClr>
              </a:solidFill>
            </a:endParaRPr>
          </a:p>
        </p:txBody>
      </p:sp>
      <p:pic>
        <p:nvPicPr>
          <p:cNvPr id="1026" name="Picture 2" descr="Related image"/>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860032" y="2114171"/>
            <a:ext cx="4032448" cy="303636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9" y="332656"/>
            <a:ext cx="1672450" cy="1606248"/>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Assessment Objectives</a:t>
            </a:r>
            <a:endParaRPr lang="en-GB" sz="4000" b="1" dirty="0" smtClean="0"/>
          </a:p>
        </p:txBody>
      </p:sp>
      <p:sp>
        <p:nvSpPr>
          <p:cNvPr id="34" name="Rectangle 33"/>
          <p:cNvSpPr/>
          <p:nvPr/>
        </p:nvSpPr>
        <p:spPr>
          <a:xfrm>
            <a:off x="323527" y="1124744"/>
            <a:ext cx="8424935" cy="923330"/>
          </a:xfrm>
          <a:prstGeom prst="rect">
            <a:avLst/>
          </a:prstGeom>
        </p:spPr>
        <p:txBody>
          <a:bodyPr wrap="square">
            <a:spAutoFit/>
          </a:bodyPr>
          <a:lstStyle/>
          <a:p>
            <a:pPr>
              <a:buClr>
                <a:srgbClr val="0070C0"/>
              </a:buClr>
            </a:pPr>
            <a:r>
              <a:rPr lang="en-US" b="1" dirty="0"/>
              <a:t>Relationship between assessment objectives and components</a:t>
            </a:r>
          </a:p>
          <a:p>
            <a:pPr marL="457200" indent="-457200">
              <a:buClr>
                <a:srgbClr val="0070C0"/>
              </a:buClr>
              <a:buFont typeface="Wingdings 3" panose="05040102010807070707" pitchFamily="18" charset="2"/>
              <a:buChar char=""/>
            </a:pPr>
            <a:r>
              <a:rPr lang="en-US" dirty="0"/>
              <a:t>The approximate weightings allocated to each of the assessment objectives are </a:t>
            </a:r>
            <a:r>
              <a:rPr lang="en-US" dirty="0" err="1"/>
              <a:t>summarised</a:t>
            </a:r>
            <a:r>
              <a:rPr lang="en-US" dirty="0"/>
              <a:t> in the </a:t>
            </a:r>
            <a:r>
              <a:rPr lang="en-US" dirty="0" smtClean="0"/>
              <a:t>table below</a:t>
            </a:r>
            <a:r>
              <a:rPr lang="en-US" dirty="0"/>
              <a:t>.</a:t>
            </a:r>
          </a:p>
        </p:txBody>
      </p:sp>
      <p:graphicFrame>
        <p:nvGraphicFramePr>
          <p:cNvPr id="2" name="Table 1"/>
          <p:cNvGraphicFramePr>
            <a:graphicFrameLocks noGrp="1"/>
          </p:cNvGraphicFramePr>
          <p:nvPr>
            <p:extLst>
              <p:ext uri="{D42A27DB-BD31-4B8C-83A1-F6EECF244321}">
                <p14:modId xmlns:p14="http://schemas.microsoft.com/office/powerpoint/2010/main" val="355141110"/>
              </p:ext>
            </p:extLst>
          </p:nvPr>
        </p:nvGraphicFramePr>
        <p:xfrm>
          <a:off x="323526" y="2064924"/>
          <a:ext cx="8424935" cy="4388411"/>
        </p:xfrm>
        <a:graphic>
          <a:graphicData uri="http://schemas.openxmlformats.org/drawingml/2006/table">
            <a:tbl>
              <a:tblPr firstRow="1" bandRow="1">
                <a:tableStyleId>{5C22544A-7EE6-4342-B048-85BDC9FD1C3A}</a:tableStyleId>
              </a:tblPr>
              <a:tblGrid>
                <a:gridCol w="2952330"/>
                <a:gridCol w="1224136"/>
                <a:gridCol w="1368152"/>
                <a:gridCol w="1008112"/>
                <a:gridCol w="1872205"/>
              </a:tblGrid>
              <a:tr h="1072723">
                <a:tc>
                  <a:txBody>
                    <a:bodyPr/>
                    <a:lstStyle/>
                    <a:p>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Assessment objective</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1 and 2</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3 and 4</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Paper</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5 and 6</a:t>
                      </a:r>
                      <a:endParaRPr lang="en-GB" sz="2000" dirty="0">
                        <a:latin typeface="Arial" panose="020B0604020202020204" pitchFamily="34" charset="0"/>
                        <a:cs typeface="Arial" panose="020B0604020202020204" pitchFamily="34" charset="0"/>
                      </a:endParaRPr>
                    </a:p>
                  </a:txBody>
                  <a:tcPr/>
                </a:tc>
                <a:tc>
                  <a:txBody>
                    <a:bodyPr/>
                    <a:lstStyle/>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Weighting of</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AO in overall</a:t>
                      </a:r>
                    </a:p>
                    <a:p>
                      <a:pPr algn="ctr"/>
                      <a:r>
                        <a:rPr kumimoji="0" lang="en-GB" sz="2000" b="1" i="0" u="none" strike="noStrike" kern="1200" baseline="0" dirty="0" smtClean="0">
                          <a:solidFill>
                            <a:schemeClr val="lt1"/>
                          </a:solidFill>
                          <a:latin typeface="Arial" panose="020B0604020202020204" pitchFamily="34" charset="0"/>
                          <a:ea typeface="+mn-ea"/>
                          <a:cs typeface="Arial" panose="020B0604020202020204" pitchFamily="34" charset="0"/>
                        </a:rPr>
                        <a:t>qualification</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AO1: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Knowledge with understanding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63%</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50%</a:t>
                      </a:r>
                      <a:endParaRPr lang="en-GB" sz="2000" dirty="0">
                        <a:latin typeface="Arial" panose="020B0604020202020204" pitchFamily="34" charset="0"/>
                        <a:cs typeface="Arial" panose="020B0604020202020204" pitchFamily="34" charset="0"/>
                      </a:endParaRPr>
                    </a:p>
                  </a:txBody>
                  <a:tcPr/>
                </a:tc>
              </a:tr>
              <a:tr h="1072723">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AO2: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Handling information and problem solving</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AO3: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Experimental skills and investigations</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a:latin typeface="Arial" panose="020B0604020202020204" pitchFamily="34" charset="0"/>
                        <a:cs typeface="Arial" panose="020B0604020202020204" pitchFamily="34" charset="0"/>
                      </a:endParaRPr>
                    </a:p>
                  </a:txBody>
                  <a:tcPr/>
                </a:tc>
                <a:tc>
                  <a:txBody>
                    <a:bodyPr/>
                    <a:lstStyle/>
                    <a:p>
                      <a:pPr algn="ctr"/>
                      <a:endParaRPr lang="en-GB" sz="200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r h="747655">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Weighting of paper in overall qualification</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50%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c>
                  <a:txBody>
                    <a:bodyPr/>
                    <a:lstStyle/>
                    <a:p>
                      <a:pPr algn="ct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50265810"/>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10.1 – Rates of Reaction</a:t>
            </a:r>
            <a:endParaRPr lang="en-GB" b="1" dirty="0" smtClean="0"/>
          </a:p>
        </p:txBody>
      </p:sp>
      <p:sp>
        <p:nvSpPr>
          <p:cNvPr id="4" name="Rectangle 3"/>
          <p:cNvSpPr/>
          <p:nvPr/>
        </p:nvSpPr>
        <p:spPr>
          <a:xfrm>
            <a:off x="370342" y="4050938"/>
            <a:ext cx="2740351" cy="1400383"/>
          </a:xfrm>
          <a:prstGeom prst="rect">
            <a:avLst/>
          </a:prstGeom>
        </p:spPr>
        <p:txBody>
          <a:bodyPr wrap="square">
            <a:spAutoFit/>
          </a:bodyPr>
          <a:lstStyle/>
          <a:p>
            <a:r>
              <a:rPr lang="en-US" sz="1700" dirty="0" smtClean="0">
                <a:solidFill>
                  <a:srgbClr val="000000"/>
                </a:solidFill>
                <a:latin typeface="Arial" panose="020B0604020202020204" pitchFamily="34" charset="0"/>
                <a:cs typeface="Arial" panose="020B0604020202020204" pitchFamily="34" charset="0"/>
              </a:rPr>
              <a:t>The precipitation of silver chloride, when you mix solutions of silver nitrate and sodium chloride. This is a very fast reaction.</a:t>
            </a:r>
            <a:endParaRPr lang="en-GB" sz="1700" dirty="0">
              <a:latin typeface="Arial" panose="020B0604020202020204" pitchFamily="34" charset="0"/>
              <a:cs typeface="Arial" panose="020B0604020202020204" pitchFamily="34" charset="0"/>
            </a:endParaRPr>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130</a:t>
            </a:r>
            <a:endParaRPr lang="en-GB" sz="960" b="1" dirty="0">
              <a:latin typeface="Arial" panose="020B0604020202020204" pitchFamily="34" charset="0"/>
              <a:cs typeface="Arial" panose="020B0604020202020204" pitchFamily="34" charset="0"/>
            </a:endParaRPr>
          </a:p>
        </p:txBody>
      </p:sp>
      <p:sp>
        <p:nvSpPr>
          <p:cNvPr id="8" name="TextBox 7">
            <a:hlinkClick r:id="rId3" action="ppaction://hlinksldjump"/>
          </p:cNvPr>
          <p:cNvSpPr txBox="1"/>
          <p:nvPr/>
        </p:nvSpPr>
        <p:spPr>
          <a:xfrm>
            <a:off x="8249662" y="94181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a:ext>
            </a:extLst>
          </a:blip>
          <a:srcRect b="11983"/>
          <a:stretch/>
        </p:blipFill>
        <p:spPr>
          <a:xfrm>
            <a:off x="370342" y="1795311"/>
            <a:ext cx="2523854" cy="2209753"/>
          </a:xfrm>
          <a:prstGeom prst="rect">
            <a:avLst/>
          </a:prstGeom>
          <a:scene3d>
            <a:camera prst="orthographicFront"/>
            <a:lightRig rig="threePt" dir="t"/>
          </a:scene3d>
          <a:sp3d>
            <a:bevelT/>
          </a:sp3d>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a:ext>
            </a:extLst>
          </a:blip>
          <a:srcRect t="4840" b="6247"/>
          <a:stretch/>
        </p:blipFill>
        <p:spPr>
          <a:xfrm>
            <a:off x="3275856" y="1844824"/>
            <a:ext cx="2545474" cy="2160240"/>
          </a:xfrm>
          <a:prstGeom prst="rect">
            <a:avLst/>
          </a:prstGeom>
          <a:scene3d>
            <a:camera prst="orthographicFront"/>
            <a:lightRig rig="threePt" dir="t"/>
          </a:scene3d>
          <a:sp3d>
            <a:bevelT/>
          </a:sp3d>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a:ext>
            </a:extLst>
          </a:blip>
          <a:srcRect t="8579" b="5628"/>
          <a:stretch/>
        </p:blipFill>
        <p:spPr>
          <a:xfrm>
            <a:off x="6202990" y="1844824"/>
            <a:ext cx="2545474" cy="2160240"/>
          </a:xfrm>
          <a:prstGeom prst="rect">
            <a:avLst/>
          </a:prstGeom>
          <a:scene3d>
            <a:camera prst="orthographicFront"/>
            <a:lightRig rig="threePt" dir="t"/>
          </a:scene3d>
          <a:sp3d>
            <a:bevelT/>
          </a:sp3d>
        </p:spPr>
      </p:pic>
      <p:sp>
        <p:nvSpPr>
          <p:cNvPr id="11" name="Rectangle 10"/>
          <p:cNvSpPr/>
          <p:nvPr/>
        </p:nvSpPr>
        <p:spPr>
          <a:xfrm>
            <a:off x="282778" y="1124744"/>
            <a:ext cx="8465686" cy="646331"/>
          </a:xfrm>
          <a:prstGeom prst="rect">
            <a:avLst/>
          </a:prstGeom>
        </p:spPr>
        <p:txBody>
          <a:bodyPr wrap="square">
            <a:spAutoFit/>
          </a:bodyPr>
          <a:lstStyle/>
          <a:p>
            <a:r>
              <a:rPr lang="en-GB" b="1" dirty="0">
                <a:solidFill>
                  <a:srgbClr val="FF001A"/>
                </a:solidFill>
                <a:latin typeface="Arial" panose="020B0604020202020204" pitchFamily="34" charset="0"/>
                <a:cs typeface="Arial" panose="020B0604020202020204" pitchFamily="34" charset="0"/>
              </a:rPr>
              <a:t>Fast and slow</a:t>
            </a:r>
          </a:p>
          <a:p>
            <a:pPr marL="285750" indent="-285750">
              <a:buClr>
                <a:srgbClr val="C00000"/>
              </a:buClr>
              <a:buFont typeface="Wingdings 3" panose="05040102010807070707" pitchFamily="18" charset="2"/>
              <a:buChar char=""/>
            </a:pPr>
            <a:r>
              <a:rPr lang="en-US" dirty="0">
                <a:solidFill>
                  <a:srgbClr val="000000"/>
                </a:solidFill>
                <a:latin typeface="Arial" panose="020B0604020202020204" pitchFamily="34" charset="0"/>
                <a:cs typeface="Arial" panose="020B0604020202020204" pitchFamily="34" charset="0"/>
              </a:rPr>
              <a:t>Some reactions are </a:t>
            </a:r>
            <a:r>
              <a:rPr lang="en-US" b="1" dirty="0">
                <a:solidFill>
                  <a:srgbClr val="000000"/>
                </a:solidFill>
                <a:latin typeface="Arial" panose="020B0604020202020204" pitchFamily="34" charset="0"/>
                <a:cs typeface="Arial" panose="020B0604020202020204" pitchFamily="34" charset="0"/>
              </a:rPr>
              <a:t>fast </a:t>
            </a:r>
            <a:r>
              <a:rPr lang="en-US" dirty="0">
                <a:solidFill>
                  <a:srgbClr val="000000"/>
                </a:solidFill>
                <a:latin typeface="Arial" panose="020B0604020202020204" pitchFamily="34" charset="0"/>
                <a:cs typeface="Arial" panose="020B0604020202020204" pitchFamily="34" charset="0"/>
              </a:rPr>
              <a:t>and some are </a:t>
            </a:r>
            <a:r>
              <a:rPr lang="en-US" b="1" dirty="0">
                <a:solidFill>
                  <a:srgbClr val="000000"/>
                </a:solidFill>
                <a:latin typeface="Arial" panose="020B0604020202020204" pitchFamily="34" charset="0"/>
                <a:cs typeface="Arial" panose="020B0604020202020204" pitchFamily="34" charset="0"/>
              </a:rPr>
              <a:t>slow</a:t>
            </a:r>
            <a:r>
              <a:rPr lang="en-US" dirty="0">
                <a:solidFill>
                  <a:srgbClr val="000000"/>
                </a:solidFill>
                <a:latin typeface="Arial" panose="020B0604020202020204" pitchFamily="34" charset="0"/>
                <a:cs typeface="Arial" panose="020B0604020202020204" pitchFamily="34" charset="0"/>
              </a:rPr>
              <a:t>. Look at these examples</a:t>
            </a:r>
            <a:r>
              <a:rPr lang="en-US" dirty="0" smtClean="0">
                <a:solidFill>
                  <a:srgbClr val="000000"/>
                </a:solidFill>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p:txBody>
      </p:sp>
      <p:sp>
        <p:nvSpPr>
          <p:cNvPr id="13" name="Rectangle 12"/>
          <p:cNvSpPr/>
          <p:nvPr/>
        </p:nvSpPr>
        <p:spPr>
          <a:xfrm>
            <a:off x="3275856" y="4050938"/>
            <a:ext cx="2545474" cy="1400383"/>
          </a:xfrm>
          <a:prstGeom prst="rect">
            <a:avLst/>
          </a:prstGeom>
        </p:spPr>
        <p:txBody>
          <a:bodyPr wrap="square">
            <a:spAutoFit/>
          </a:bodyPr>
          <a:lstStyle/>
          <a:p>
            <a:r>
              <a:rPr lang="en-US" sz="1700" dirty="0">
                <a:solidFill>
                  <a:srgbClr val="000000"/>
                </a:solidFill>
                <a:latin typeface="Arial" panose="020B0604020202020204" pitchFamily="34" charset="0"/>
                <a:cs typeface="Arial" panose="020B0604020202020204" pitchFamily="34" charset="0"/>
              </a:rPr>
              <a:t>Concrete setting. This reaction </a:t>
            </a:r>
            <a:r>
              <a:rPr lang="en-US" sz="1700" dirty="0" smtClean="0">
                <a:solidFill>
                  <a:srgbClr val="000000"/>
                </a:solidFill>
                <a:latin typeface="Arial" panose="020B0604020202020204" pitchFamily="34" charset="0"/>
                <a:cs typeface="Arial" panose="020B0604020202020204" pitchFamily="34" charset="0"/>
              </a:rPr>
              <a:t>is quite </a:t>
            </a:r>
            <a:r>
              <a:rPr lang="en-US" sz="1700" dirty="0">
                <a:solidFill>
                  <a:srgbClr val="000000"/>
                </a:solidFill>
                <a:latin typeface="Arial" panose="020B0604020202020204" pitchFamily="34" charset="0"/>
                <a:cs typeface="Arial" panose="020B0604020202020204" pitchFamily="34" charset="0"/>
              </a:rPr>
              <a:t>slow. It will take a couple </a:t>
            </a:r>
            <a:r>
              <a:rPr lang="en-US" sz="1700" dirty="0" smtClean="0">
                <a:solidFill>
                  <a:srgbClr val="000000"/>
                </a:solidFill>
                <a:latin typeface="Arial" panose="020B0604020202020204" pitchFamily="34" charset="0"/>
                <a:cs typeface="Arial" panose="020B0604020202020204" pitchFamily="34" charset="0"/>
              </a:rPr>
              <a:t>of days </a:t>
            </a:r>
            <a:r>
              <a:rPr lang="en-US" sz="1700" dirty="0">
                <a:solidFill>
                  <a:srgbClr val="000000"/>
                </a:solidFill>
                <a:latin typeface="Arial" panose="020B0604020202020204" pitchFamily="34" charset="0"/>
                <a:cs typeface="Arial" panose="020B0604020202020204" pitchFamily="34" charset="0"/>
              </a:rPr>
              <a:t>for the concrete to </a:t>
            </a:r>
            <a:r>
              <a:rPr lang="en-US" sz="1700" dirty="0" smtClean="0">
                <a:solidFill>
                  <a:srgbClr val="000000"/>
                </a:solidFill>
                <a:latin typeface="Arial" panose="020B0604020202020204" pitchFamily="34" charset="0"/>
                <a:cs typeface="Arial" panose="020B0604020202020204" pitchFamily="34" charset="0"/>
              </a:rPr>
              <a:t>fully harden</a:t>
            </a:r>
            <a:r>
              <a:rPr lang="en-US" sz="1700" dirty="0">
                <a:solidFill>
                  <a:srgbClr val="000000"/>
                </a:solidFill>
                <a:latin typeface="Arial" panose="020B0604020202020204" pitchFamily="34" charset="0"/>
                <a:cs typeface="Arial" panose="020B0604020202020204" pitchFamily="34" charset="0"/>
              </a:rPr>
              <a:t>.</a:t>
            </a:r>
            <a:endParaRPr lang="en-GB" sz="1700" dirty="0">
              <a:latin typeface="Arial" panose="020B0604020202020204" pitchFamily="34" charset="0"/>
              <a:cs typeface="Arial" panose="020B0604020202020204" pitchFamily="34" charset="0"/>
            </a:endParaRPr>
          </a:p>
        </p:txBody>
      </p:sp>
      <p:sp>
        <p:nvSpPr>
          <p:cNvPr id="14" name="Rectangle 13"/>
          <p:cNvSpPr/>
          <p:nvPr/>
        </p:nvSpPr>
        <p:spPr>
          <a:xfrm>
            <a:off x="6181369" y="4050938"/>
            <a:ext cx="2545474" cy="1400383"/>
          </a:xfrm>
          <a:prstGeom prst="rect">
            <a:avLst/>
          </a:prstGeom>
        </p:spPr>
        <p:txBody>
          <a:bodyPr wrap="square">
            <a:spAutoFit/>
          </a:bodyPr>
          <a:lstStyle/>
          <a:p>
            <a:r>
              <a:rPr lang="en-US" sz="1700" dirty="0">
                <a:solidFill>
                  <a:srgbClr val="000000"/>
                </a:solidFill>
                <a:latin typeface="Arial" panose="020B0604020202020204" pitchFamily="34" charset="0"/>
                <a:cs typeface="Arial" panose="020B0604020202020204" pitchFamily="34" charset="0"/>
              </a:rPr>
              <a:t>Rust forming on an old car. This </a:t>
            </a:r>
            <a:r>
              <a:rPr lang="en-US" sz="1700" dirty="0" smtClean="0">
                <a:solidFill>
                  <a:srgbClr val="000000"/>
                </a:solidFill>
                <a:latin typeface="Arial" panose="020B0604020202020204" pitchFamily="34" charset="0"/>
                <a:cs typeface="Arial" panose="020B0604020202020204" pitchFamily="34" charset="0"/>
              </a:rPr>
              <a:t>is usually </a:t>
            </a:r>
            <a:r>
              <a:rPr lang="en-US" sz="1700" dirty="0">
                <a:solidFill>
                  <a:srgbClr val="000000"/>
                </a:solidFill>
                <a:latin typeface="Arial" panose="020B0604020202020204" pitchFamily="34" charset="0"/>
                <a:cs typeface="Arial" panose="020B0604020202020204" pitchFamily="34" charset="0"/>
              </a:rPr>
              <a:t>a very slow reaction. It </a:t>
            </a:r>
            <a:r>
              <a:rPr lang="en-US" sz="1700" dirty="0" smtClean="0">
                <a:solidFill>
                  <a:srgbClr val="000000"/>
                </a:solidFill>
                <a:latin typeface="Arial" panose="020B0604020202020204" pitchFamily="34" charset="0"/>
                <a:cs typeface="Arial" panose="020B0604020202020204" pitchFamily="34" charset="0"/>
              </a:rPr>
              <a:t>will take </a:t>
            </a:r>
            <a:r>
              <a:rPr lang="en-US" sz="1700" dirty="0">
                <a:solidFill>
                  <a:srgbClr val="000000"/>
                </a:solidFill>
                <a:latin typeface="Arial" panose="020B0604020202020204" pitchFamily="34" charset="0"/>
                <a:cs typeface="Arial" panose="020B0604020202020204" pitchFamily="34" charset="0"/>
              </a:rPr>
              <a:t>years for the car to </a:t>
            </a:r>
            <a:r>
              <a:rPr lang="en-US" sz="1700" dirty="0" smtClean="0">
                <a:solidFill>
                  <a:srgbClr val="000000"/>
                </a:solidFill>
                <a:latin typeface="Arial" panose="020B0604020202020204" pitchFamily="34" charset="0"/>
                <a:cs typeface="Arial" panose="020B0604020202020204" pitchFamily="34" charset="0"/>
              </a:rPr>
              <a:t>rust completely </a:t>
            </a:r>
            <a:r>
              <a:rPr lang="en-US" sz="1700" dirty="0">
                <a:solidFill>
                  <a:srgbClr val="000000"/>
                </a:solidFill>
                <a:latin typeface="Arial" panose="020B0604020202020204" pitchFamily="34" charset="0"/>
                <a:cs typeface="Arial" panose="020B0604020202020204" pitchFamily="34" charset="0"/>
              </a:rPr>
              <a:t>away.</a:t>
            </a:r>
            <a:endParaRPr lang="en-GB" sz="1700" dirty="0">
              <a:latin typeface="Arial" panose="020B0604020202020204" pitchFamily="34" charset="0"/>
              <a:cs typeface="Arial" panose="020B0604020202020204" pitchFamily="34" charset="0"/>
            </a:endParaRPr>
          </a:p>
        </p:txBody>
      </p:sp>
      <p:sp>
        <p:nvSpPr>
          <p:cNvPr id="15" name="Rectangle 14"/>
          <p:cNvSpPr/>
          <p:nvPr/>
        </p:nvSpPr>
        <p:spPr>
          <a:xfrm>
            <a:off x="273141" y="5445224"/>
            <a:ext cx="8475323" cy="1200329"/>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dirty="0">
                <a:latin typeface="Arial" panose="020B0604020202020204" pitchFamily="34" charset="0"/>
                <a:cs typeface="Arial" panose="020B0604020202020204" pitchFamily="34" charset="0"/>
              </a:rPr>
              <a:t>But it is not always enough to know just that a reaction is fast or slow. In factories where they make products from chemicals, they need to know exactly how fast a reaction is going, and how long it will take to complete. In other words, they need to know the rate of the reaction.</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969532"/>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10.1 – Rates of Reaction</a:t>
            </a:r>
            <a:endParaRPr lang="en-GB" b="1" dirty="0" smtClean="0"/>
          </a:p>
        </p:txBody>
      </p:sp>
      <p:sp>
        <p:nvSpPr>
          <p:cNvPr id="4" name="Rectangle 3"/>
          <p:cNvSpPr/>
          <p:nvPr/>
        </p:nvSpPr>
        <p:spPr>
          <a:xfrm>
            <a:off x="370342" y="4150820"/>
            <a:ext cx="2545475" cy="1261884"/>
          </a:xfrm>
          <a:prstGeom prst="rect">
            <a:avLst/>
          </a:prstGeom>
        </p:spPr>
        <p:txBody>
          <a:bodyPr wrap="square">
            <a:spAutoFit/>
          </a:bodyPr>
          <a:lstStyle/>
          <a:p>
            <a:r>
              <a:rPr lang="en-US" sz="1900" dirty="0">
                <a:solidFill>
                  <a:srgbClr val="000000"/>
                </a:solidFill>
                <a:latin typeface="Arial" panose="020B0604020202020204" pitchFamily="34" charset="0"/>
                <a:cs typeface="Arial" panose="020B0604020202020204" pitchFamily="34" charset="0"/>
              </a:rPr>
              <a:t>This plane has just flown </a:t>
            </a:r>
            <a:r>
              <a:rPr lang="en-US" sz="1900" dirty="0" smtClean="0">
                <a:solidFill>
                  <a:srgbClr val="000000"/>
                </a:solidFill>
                <a:latin typeface="Arial" panose="020B0604020202020204" pitchFamily="34" charset="0"/>
                <a:cs typeface="Arial" panose="020B0604020202020204" pitchFamily="34" charset="0"/>
              </a:rPr>
              <a:t>800 km </a:t>
            </a:r>
            <a:r>
              <a:rPr lang="en-US" sz="1900" dirty="0">
                <a:solidFill>
                  <a:srgbClr val="000000"/>
                </a:solidFill>
                <a:latin typeface="Arial" panose="020B0604020202020204" pitchFamily="34" charset="0"/>
                <a:cs typeface="Arial" panose="020B0604020202020204" pitchFamily="34" charset="0"/>
              </a:rPr>
              <a:t>in 1 hour. It flew </a:t>
            </a:r>
            <a:r>
              <a:rPr lang="en-US" sz="1900" dirty="0" smtClean="0">
                <a:solidFill>
                  <a:srgbClr val="000000"/>
                </a:solidFill>
                <a:latin typeface="Arial" panose="020B0604020202020204" pitchFamily="34" charset="0"/>
                <a:cs typeface="Arial" panose="020B0604020202020204" pitchFamily="34" charset="0"/>
              </a:rPr>
              <a:t>at a </a:t>
            </a:r>
            <a:r>
              <a:rPr lang="en-US" sz="1900" dirty="0">
                <a:solidFill>
                  <a:srgbClr val="000000"/>
                </a:solidFill>
                <a:latin typeface="Arial" panose="020B0604020202020204" pitchFamily="34" charset="0"/>
                <a:cs typeface="Arial" panose="020B0604020202020204" pitchFamily="34" charset="0"/>
              </a:rPr>
              <a:t>rate of 800 km per hour.</a:t>
            </a:r>
            <a:endParaRPr lang="en-GB" sz="1900" dirty="0">
              <a:latin typeface="Arial" panose="020B0604020202020204" pitchFamily="34" charset="0"/>
              <a:cs typeface="Arial" panose="020B0604020202020204" pitchFamily="34" charset="0"/>
            </a:endParaRPr>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130</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646331"/>
          </a:xfrm>
          <a:prstGeom prst="rect">
            <a:avLst/>
          </a:prstGeom>
        </p:spPr>
        <p:txBody>
          <a:bodyPr wrap="square">
            <a:spAutoFit/>
          </a:bodyPr>
          <a:lstStyle/>
          <a:p>
            <a:pPr>
              <a:buClr>
                <a:srgbClr val="C00000"/>
              </a:buClr>
            </a:pPr>
            <a:r>
              <a:rPr lang="en-US" b="1" dirty="0" smtClean="0">
                <a:solidFill>
                  <a:srgbClr val="FF0000"/>
                </a:solidFill>
                <a:latin typeface="Arial" panose="020B0604020202020204" pitchFamily="34" charset="0"/>
                <a:cs typeface="Arial" panose="020B0604020202020204" pitchFamily="34" charset="0"/>
              </a:rPr>
              <a:t>What </a:t>
            </a:r>
            <a:r>
              <a:rPr lang="en-US" b="1" dirty="0">
                <a:solidFill>
                  <a:srgbClr val="FF0000"/>
                </a:solidFill>
                <a:latin typeface="Arial" panose="020B0604020202020204" pitchFamily="34" charset="0"/>
                <a:cs typeface="Arial" panose="020B0604020202020204" pitchFamily="34" charset="0"/>
              </a:rPr>
              <a:t>is rate?</a:t>
            </a:r>
          </a:p>
          <a:p>
            <a:pPr marL="285750" indent="-285750">
              <a:buClr>
                <a:srgbClr val="C00000"/>
              </a:buClr>
              <a:buFont typeface="Wingdings 3" panose="05040102010807070707" pitchFamily="18" charset="2"/>
              <a:buChar char=""/>
            </a:pPr>
            <a:r>
              <a:rPr lang="en-US" dirty="0">
                <a:solidFill>
                  <a:srgbClr val="000000"/>
                </a:solidFill>
                <a:latin typeface="Arial" panose="020B0604020202020204" pitchFamily="34" charset="0"/>
                <a:cs typeface="Arial" panose="020B0604020202020204" pitchFamily="34" charset="0"/>
              </a:rPr>
              <a:t>Rate is a measure of how fast or slow something is. Here are some examples.</a:t>
            </a:r>
            <a:endParaRPr lang="en-US" dirty="0" smtClean="0">
              <a:solidFill>
                <a:srgbClr val="000000"/>
              </a:solidFill>
              <a:latin typeface="Arial" panose="020B0604020202020204" pitchFamily="34" charset="0"/>
              <a:cs typeface="Arial" panose="020B0604020202020204" pitchFamily="34" charset="0"/>
            </a:endParaRPr>
          </a:p>
        </p:txBody>
      </p:sp>
      <p:sp>
        <p:nvSpPr>
          <p:cNvPr id="13" name="Rectangle 12"/>
          <p:cNvSpPr/>
          <p:nvPr/>
        </p:nvSpPr>
        <p:spPr>
          <a:xfrm>
            <a:off x="3275856" y="4150820"/>
            <a:ext cx="2545474" cy="1261884"/>
          </a:xfrm>
          <a:prstGeom prst="rect">
            <a:avLst/>
          </a:prstGeom>
        </p:spPr>
        <p:txBody>
          <a:bodyPr wrap="square">
            <a:spAutoFit/>
          </a:bodyPr>
          <a:lstStyle/>
          <a:p>
            <a:r>
              <a:rPr lang="en-US" sz="1900" dirty="0">
                <a:solidFill>
                  <a:srgbClr val="000000"/>
                </a:solidFill>
                <a:latin typeface="Arial" panose="020B0604020202020204" pitchFamily="34" charset="0"/>
                <a:cs typeface="Arial" panose="020B0604020202020204" pitchFamily="34" charset="0"/>
              </a:rPr>
              <a:t>This petrol pump can pump </a:t>
            </a:r>
            <a:r>
              <a:rPr lang="en-US" sz="1900" dirty="0" smtClean="0">
                <a:solidFill>
                  <a:srgbClr val="000000"/>
                </a:solidFill>
                <a:latin typeface="Arial" panose="020B0604020202020204" pitchFamily="34" charset="0"/>
                <a:cs typeface="Arial" panose="020B0604020202020204" pitchFamily="34" charset="0"/>
              </a:rPr>
              <a:t>out petrol </a:t>
            </a:r>
            <a:r>
              <a:rPr lang="en-US" sz="1900" dirty="0">
                <a:solidFill>
                  <a:srgbClr val="000000"/>
                </a:solidFill>
                <a:latin typeface="Arial" panose="020B0604020202020204" pitchFamily="34" charset="0"/>
                <a:cs typeface="Arial" panose="020B0604020202020204" pitchFamily="34" charset="0"/>
              </a:rPr>
              <a:t>at a rate of 50 litres </a:t>
            </a:r>
            <a:r>
              <a:rPr lang="en-US" sz="1900" dirty="0" smtClean="0">
                <a:solidFill>
                  <a:srgbClr val="000000"/>
                </a:solidFill>
                <a:latin typeface="Arial" panose="020B0604020202020204" pitchFamily="34" charset="0"/>
                <a:cs typeface="Arial" panose="020B0604020202020204" pitchFamily="34" charset="0"/>
              </a:rPr>
              <a:t>per minute</a:t>
            </a:r>
            <a:r>
              <a:rPr lang="en-US" sz="1900" dirty="0">
                <a:solidFill>
                  <a:srgbClr val="000000"/>
                </a:solidFill>
                <a:latin typeface="Arial" panose="020B0604020202020204" pitchFamily="34" charset="0"/>
                <a:cs typeface="Arial" panose="020B0604020202020204" pitchFamily="34" charset="0"/>
              </a:rPr>
              <a:t>.</a:t>
            </a:r>
            <a:endParaRPr lang="en-GB" sz="1900" dirty="0">
              <a:latin typeface="Arial" panose="020B0604020202020204" pitchFamily="34" charset="0"/>
              <a:cs typeface="Arial" panose="020B0604020202020204" pitchFamily="34" charset="0"/>
            </a:endParaRPr>
          </a:p>
        </p:txBody>
      </p:sp>
      <p:sp>
        <p:nvSpPr>
          <p:cNvPr id="14" name="Rectangle 13"/>
          <p:cNvSpPr/>
          <p:nvPr/>
        </p:nvSpPr>
        <p:spPr>
          <a:xfrm>
            <a:off x="6146800" y="4150820"/>
            <a:ext cx="2580043" cy="1261884"/>
          </a:xfrm>
          <a:prstGeom prst="rect">
            <a:avLst/>
          </a:prstGeom>
        </p:spPr>
        <p:txBody>
          <a:bodyPr wrap="square">
            <a:spAutoFit/>
          </a:bodyPr>
          <a:lstStyle/>
          <a:p>
            <a:r>
              <a:rPr lang="en-US" sz="1900" dirty="0">
                <a:solidFill>
                  <a:srgbClr val="000000"/>
                </a:solidFill>
                <a:latin typeface="Arial" panose="020B0604020202020204" pitchFamily="34" charset="0"/>
                <a:cs typeface="Arial" panose="020B0604020202020204" pitchFamily="34" charset="0"/>
              </a:rPr>
              <a:t>This machine can </a:t>
            </a:r>
            <a:r>
              <a:rPr lang="en-US" sz="1900" dirty="0" smtClean="0">
                <a:solidFill>
                  <a:srgbClr val="000000"/>
                </a:solidFill>
                <a:latin typeface="Arial" panose="020B0604020202020204" pitchFamily="34" charset="0"/>
                <a:cs typeface="Arial" panose="020B0604020202020204" pitchFamily="34" charset="0"/>
              </a:rPr>
              <a:t>print newspapers </a:t>
            </a:r>
            <a:r>
              <a:rPr lang="en-US" sz="1900" dirty="0">
                <a:solidFill>
                  <a:srgbClr val="000000"/>
                </a:solidFill>
                <a:latin typeface="Arial" panose="020B0604020202020204" pitchFamily="34" charset="0"/>
                <a:cs typeface="Arial" panose="020B0604020202020204" pitchFamily="34" charset="0"/>
              </a:rPr>
              <a:t>at a rate of 10 </a:t>
            </a:r>
            <a:r>
              <a:rPr lang="en-US" sz="1900" dirty="0" smtClean="0">
                <a:solidFill>
                  <a:srgbClr val="000000"/>
                </a:solidFill>
                <a:latin typeface="Arial" panose="020B0604020202020204" pitchFamily="34" charset="0"/>
                <a:cs typeface="Arial" panose="020B0604020202020204" pitchFamily="34" charset="0"/>
              </a:rPr>
              <a:t>copies per </a:t>
            </a:r>
            <a:r>
              <a:rPr lang="en-US" sz="1900" dirty="0">
                <a:solidFill>
                  <a:srgbClr val="000000"/>
                </a:solidFill>
                <a:latin typeface="Arial" panose="020B0604020202020204" pitchFamily="34" charset="0"/>
                <a:cs typeface="Arial" panose="020B0604020202020204" pitchFamily="34" charset="0"/>
              </a:rPr>
              <a:t>second.</a:t>
            </a:r>
            <a:endParaRPr lang="en-GB" sz="19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b="14276"/>
          <a:stretch/>
        </p:blipFill>
        <p:spPr>
          <a:xfrm>
            <a:off x="370342" y="1988923"/>
            <a:ext cx="2549471" cy="2161898"/>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a:ext>
            </a:extLst>
          </a:blip>
          <a:srcRect b="14276"/>
          <a:stretch/>
        </p:blipFill>
        <p:spPr>
          <a:xfrm>
            <a:off x="3275857" y="1988840"/>
            <a:ext cx="2549556" cy="2161980"/>
          </a:xfrm>
          <a:prstGeom prst="rect">
            <a:avLst/>
          </a:prstGeom>
        </p:spPr>
      </p:pic>
      <p:pic>
        <p:nvPicPr>
          <p:cNvPr id="12" name="Picture 11"/>
          <p:cNvPicPr>
            <a:picLocks noChangeAspect="1"/>
          </p:cNvPicPr>
          <p:nvPr/>
        </p:nvPicPr>
        <p:blipFill rotWithShape="1">
          <a:blip r:embed="rId5" cstate="print">
            <a:extLst>
              <a:ext uri="{28A0092B-C50C-407E-A947-70E740481C1C}">
                <a14:useLocalDpi xmlns:a14="http://schemas.microsoft.com/office/drawing/2010/main"/>
              </a:ext>
            </a:extLst>
          </a:blip>
          <a:srcRect b="14994"/>
          <a:stretch/>
        </p:blipFill>
        <p:spPr>
          <a:xfrm>
            <a:off x="6177375" y="1988840"/>
            <a:ext cx="2571090" cy="2161980"/>
          </a:xfrm>
          <a:prstGeom prst="rect">
            <a:avLst/>
          </a:prstGeom>
        </p:spPr>
      </p:pic>
      <p:sp>
        <p:nvSpPr>
          <p:cNvPr id="16" name="Rectangle 15"/>
          <p:cNvSpPr/>
          <p:nvPr/>
        </p:nvSpPr>
        <p:spPr>
          <a:xfrm>
            <a:off x="370341" y="5445224"/>
            <a:ext cx="8356501" cy="1200329"/>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dirty="0">
                <a:solidFill>
                  <a:srgbClr val="000000"/>
                </a:solidFill>
                <a:latin typeface="Arial" panose="020B0604020202020204" pitchFamily="34" charset="0"/>
                <a:cs typeface="Arial" panose="020B0604020202020204" pitchFamily="34" charset="0"/>
              </a:rPr>
              <a:t>From these examples you can see that:</a:t>
            </a:r>
          </a:p>
          <a:p>
            <a:pPr algn="ctr">
              <a:buClr>
                <a:srgbClr val="C00000"/>
              </a:buClr>
            </a:pPr>
            <a:r>
              <a:rPr lang="en-US" b="1" dirty="0">
                <a:solidFill>
                  <a:srgbClr val="FF0000"/>
                </a:solidFill>
                <a:latin typeface="Arial" panose="020B0604020202020204" pitchFamily="34" charset="0"/>
                <a:cs typeface="Arial" panose="020B0604020202020204" pitchFamily="34" charset="0"/>
              </a:rPr>
              <a:t>Rate is a measure of the change that happens in a single unit of time.</a:t>
            </a:r>
          </a:p>
          <a:p>
            <a:pPr marL="285750" indent="-285750">
              <a:buClr>
                <a:srgbClr val="C00000"/>
              </a:buClr>
              <a:buFont typeface="Wingdings 3" panose="05040102010807070707" pitchFamily="18" charset="2"/>
              <a:buChar char=""/>
            </a:pPr>
            <a:r>
              <a:rPr lang="en-US" dirty="0">
                <a:solidFill>
                  <a:srgbClr val="000000"/>
                </a:solidFill>
                <a:latin typeface="Arial" panose="020B0604020202020204" pitchFamily="34" charset="0"/>
                <a:cs typeface="Arial" panose="020B0604020202020204" pitchFamily="34" charset="0"/>
              </a:rPr>
              <a:t>Any suitable unit of time can be used – a second, a minute, an hour, even </a:t>
            </a:r>
            <a:r>
              <a:rPr lang="en-GB" dirty="0">
                <a:solidFill>
                  <a:srgbClr val="000000"/>
                </a:solidFill>
                <a:latin typeface="Arial" panose="020B0604020202020204" pitchFamily="34" charset="0"/>
                <a:cs typeface="Arial" panose="020B0604020202020204" pitchFamily="34" charset="0"/>
              </a:rPr>
              <a:t>a day.</a:t>
            </a:r>
          </a:p>
        </p:txBody>
      </p:sp>
      <p:sp>
        <p:nvSpPr>
          <p:cNvPr id="15" name="TextBox 14">
            <a:hlinkClick r:id="rId6" action="ppaction://hlinksldjump"/>
          </p:cNvPr>
          <p:cNvSpPr txBox="1"/>
          <p:nvPr/>
        </p:nvSpPr>
        <p:spPr>
          <a:xfrm>
            <a:off x="8249662" y="94181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902661744"/>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10.1 – Rates of Reaction</a:t>
            </a:r>
            <a:endParaRPr lang="en-GB" b="1" dirty="0" smtClean="0"/>
          </a:p>
        </p:txBody>
      </p:sp>
      <p:sp>
        <p:nvSpPr>
          <p:cNvPr id="4" name="Rectangle 3"/>
          <p:cNvSpPr/>
          <p:nvPr/>
        </p:nvSpPr>
        <p:spPr>
          <a:xfrm>
            <a:off x="323528" y="4116849"/>
            <a:ext cx="2709675" cy="1400383"/>
          </a:xfrm>
          <a:prstGeom prst="rect">
            <a:avLst/>
          </a:prstGeom>
        </p:spPr>
        <p:txBody>
          <a:bodyPr wrap="square">
            <a:spAutoFit/>
          </a:bodyPr>
          <a:lstStyle/>
          <a:p>
            <a:r>
              <a:rPr lang="en-US" sz="1700" dirty="0">
                <a:solidFill>
                  <a:srgbClr val="000000"/>
                </a:solidFill>
                <a:latin typeface="Arial" panose="020B0604020202020204" pitchFamily="34" charset="0"/>
                <a:cs typeface="Arial" panose="020B0604020202020204" pitchFamily="34" charset="0"/>
              </a:rPr>
              <a:t>When zinc is added to </a:t>
            </a:r>
            <a:r>
              <a:rPr lang="en-US" sz="1700" dirty="0" smtClean="0">
                <a:solidFill>
                  <a:srgbClr val="000000"/>
                </a:solidFill>
                <a:latin typeface="Arial" panose="020B0604020202020204" pitchFamily="34" charset="0"/>
                <a:cs typeface="Arial" panose="020B0604020202020204" pitchFamily="34" charset="0"/>
              </a:rPr>
              <a:t>dilute sulfuric </a:t>
            </a:r>
            <a:r>
              <a:rPr lang="en-US" sz="1700" dirty="0">
                <a:solidFill>
                  <a:srgbClr val="000000"/>
                </a:solidFill>
                <a:latin typeface="Arial" panose="020B0604020202020204" pitchFamily="34" charset="0"/>
                <a:cs typeface="Arial" panose="020B0604020202020204" pitchFamily="34" charset="0"/>
              </a:rPr>
              <a:t>acid, they react </a:t>
            </a:r>
            <a:r>
              <a:rPr lang="en-US" sz="1700" dirty="0" smtClean="0">
                <a:solidFill>
                  <a:srgbClr val="000000"/>
                </a:solidFill>
                <a:latin typeface="Arial" panose="020B0604020202020204" pitchFamily="34" charset="0"/>
                <a:cs typeface="Arial" panose="020B0604020202020204" pitchFamily="34" charset="0"/>
              </a:rPr>
              <a:t>together. The </a:t>
            </a:r>
            <a:r>
              <a:rPr lang="en-US" sz="1700" dirty="0">
                <a:solidFill>
                  <a:srgbClr val="000000"/>
                </a:solidFill>
                <a:latin typeface="Arial" panose="020B0604020202020204" pitchFamily="34" charset="0"/>
                <a:cs typeface="Arial" panose="020B0604020202020204" pitchFamily="34" charset="0"/>
              </a:rPr>
              <a:t>zinc disappears slowly, and </a:t>
            </a:r>
            <a:r>
              <a:rPr lang="en-US" sz="1700" dirty="0" smtClean="0">
                <a:solidFill>
                  <a:srgbClr val="000000"/>
                </a:solidFill>
                <a:latin typeface="Arial" panose="020B0604020202020204" pitchFamily="34" charset="0"/>
                <a:cs typeface="Arial" panose="020B0604020202020204" pitchFamily="34" charset="0"/>
              </a:rPr>
              <a:t>a gas </a:t>
            </a:r>
            <a:r>
              <a:rPr lang="en-US" sz="1700" dirty="0">
                <a:solidFill>
                  <a:srgbClr val="000000"/>
                </a:solidFill>
                <a:latin typeface="Arial" panose="020B0604020202020204" pitchFamily="34" charset="0"/>
                <a:cs typeface="Arial" panose="020B0604020202020204" pitchFamily="34" charset="0"/>
              </a:rPr>
              <a:t>bubbles off.</a:t>
            </a:r>
            <a:endParaRPr lang="en-GB" sz="1700" dirty="0">
              <a:latin typeface="Arial" panose="020B0604020202020204" pitchFamily="34" charset="0"/>
              <a:cs typeface="Arial" panose="020B0604020202020204" pitchFamily="34" charset="0"/>
            </a:endParaRPr>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131</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646331"/>
          </a:xfrm>
          <a:prstGeom prst="rect">
            <a:avLst/>
          </a:prstGeom>
        </p:spPr>
        <p:txBody>
          <a:bodyPr wrap="square">
            <a:spAutoFit/>
          </a:bodyPr>
          <a:lstStyle/>
          <a:p>
            <a:pPr>
              <a:buClr>
                <a:srgbClr val="C00000"/>
              </a:buClr>
            </a:pPr>
            <a:r>
              <a:rPr lang="en-US" b="1" dirty="0" smtClean="0">
                <a:solidFill>
                  <a:srgbClr val="FF0000"/>
                </a:solidFill>
                <a:latin typeface="Arial" panose="020B0604020202020204" pitchFamily="34" charset="0"/>
                <a:cs typeface="Arial" panose="020B0604020202020204" pitchFamily="34" charset="0"/>
              </a:rPr>
              <a:t>What </a:t>
            </a:r>
            <a:r>
              <a:rPr lang="en-US" b="1" dirty="0">
                <a:solidFill>
                  <a:srgbClr val="FF0000"/>
                </a:solidFill>
                <a:latin typeface="Arial" panose="020B0604020202020204" pitchFamily="34" charset="0"/>
                <a:cs typeface="Arial" panose="020B0604020202020204" pitchFamily="34" charset="0"/>
              </a:rPr>
              <a:t>is rate?</a:t>
            </a:r>
          </a:p>
          <a:p>
            <a:pPr marL="285750" indent="-285750">
              <a:buClr>
                <a:srgbClr val="C00000"/>
              </a:buClr>
              <a:buFont typeface="Wingdings 3" panose="05040102010807070707" pitchFamily="18" charset="2"/>
              <a:buChar char=""/>
            </a:pPr>
            <a:r>
              <a:rPr lang="en-US" dirty="0">
                <a:solidFill>
                  <a:srgbClr val="000000"/>
                </a:solidFill>
                <a:latin typeface="Arial" panose="020B0604020202020204" pitchFamily="34" charset="0"/>
                <a:cs typeface="Arial" panose="020B0604020202020204" pitchFamily="34" charset="0"/>
              </a:rPr>
              <a:t>Rate is a measure of how fast or slow something is. Here are some examples.</a:t>
            </a:r>
            <a:endParaRPr lang="en-US" dirty="0" smtClean="0">
              <a:solidFill>
                <a:srgbClr val="000000"/>
              </a:solidFill>
              <a:latin typeface="Arial" panose="020B0604020202020204" pitchFamily="34" charset="0"/>
              <a:cs typeface="Arial" panose="020B0604020202020204" pitchFamily="34" charset="0"/>
            </a:endParaRPr>
          </a:p>
        </p:txBody>
      </p:sp>
      <p:sp>
        <p:nvSpPr>
          <p:cNvPr id="13" name="Rectangle 12"/>
          <p:cNvSpPr/>
          <p:nvPr/>
        </p:nvSpPr>
        <p:spPr>
          <a:xfrm>
            <a:off x="3199137" y="4116849"/>
            <a:ext cx="2709674" cy="1400383"/>
          </a:xfrm>
          <a:prstGeom prst="rect">
            <a:avLst/>
          </a:prstGeom>
        </p:spPr>
        <p:txBody>
          <a:bodyPr wrap="square">
            <a:spAutoFit/>
          </a:bodyPr>
          <a:lstStyle/>
          <a:p>
            <a:r>
              <a:rPr lang="en-US" sz="1700" dirty="0">
                <a:solidFill>
                  <a:srgbClr val="000000"/>
                </a:solidFill>
                <a:latin typeface="Arial" panose="020B0604020202020204" pitchFamily="34" charset="0"/>
                <a:cs typeface="Arial" panose="020B0604020202020204" pitchFamily="34" charset="0"/>
              </a:rPr>
              <a:t>As time goes by, the gas </a:t>
            </a:r>
            <a:r>
              <a:rPr lang="en-US" sz="1700" dirty="0" smtClean="0">
                <a:solidFill>
                  <a:srgbClr val="000000"/>
                </a:solidFill>
                <a:latin typeface="Arial" panose="020B0604020202020204" pitchFamily="34" charset="0"/>
                <a:cs typeface="Arial" panose="020B0604020202020204" pitchFamily="34" charset="0"/>
              </a:rPr>
              <a:t>bubbles off </a:t>
            </a:r>
            <a:r>
              <a:rPr lang="en-US" sz="1700" dirty="0">
                <a:solidFill>
                  <a:srgbClr val="000000"/>
                </a:solidFill>
                <a:latin typeface="Arial" panose="020B0604020202020204" pitchFamily="34" charset="0"/>
                <a:cs typeface="Arial" panose="020B0604020202020204" pitchFamily="34" charset="0"/>
              </a:rPr>
              <a:t>more and more slowly.</a:t>
            </a:r>
          </a:p>
          <a:p>
            <a:r>
              <a:rPr lang="en-US" sz="1700" dirty="0">
                <a:solidFill>
                  <a:srgbClr val="000000"/>
                </a:solidFill>
                <a:latin typeface="Arial" panose="020B0604020202020204" pitchFamily="34" charset="0"/>
                <a:cs typeface="Arial" panose="020B0604020202020204" pitchFamily="34" charset="0"/>
              </a:rPr>
              <a:t>This is a sign that the </a:t>
            </a:r>
            <a:r>
              <a:rPr lang="en-US" sz="1700" dirty="0" smtClean="0">
                <a:solidFill>
                  <a:srgbClr val="000000"/>
                </a:solidFill>
                <a:latin typeface="Arial" panose="020B0604020202020204" pitchFamily="34" charset="0"/>
                <a:cs typeface="Arial" panose="020B0604020202020204" pitchFamily="34" charset="0"/>
              </a:rPr>
              <a:t>reaction is </a:t>
            </a:r>
            <a:r>
              <a:rPr lang="en-US" sz="1700" dirty="0">
                <a:solidFill>
                  <a:srgbClr val="000000"/>
                </a:solidFill>
                <a:latin typeface="Arial" panose="020B0604020202020204" pitchFamily="34" charset="0"/>
                <a:cs typeface="Arial" panose="020B0604020202020204" pitchFamily="34" charset="0"/>
              </a:rPr>
              <a:t>slowing down.</a:t>
            </a:r>
            <a:endParaRPr lang="en-GB" sz="1700" dirty="0">
              <a:latin typeface="Arial" panose="020B0604020202020204" pitchFamily="34" charset="0"/>
              <a:cs typeface="Arial" panose="020B0604020202020204" pitchFamily="34" charset="0"/>
            </a:endParaRPr>
          </a:p>
        </p:txBody>
      </p:sp>
      <p:sp>
        <p:nvSpPr>
          <p:cNvPr id="14" name="Rectangle 13"/>
          <p:cNvSpPr/>
          <p:nvPr/>
        </p:nvSpPr>
        <p:spPr>
          <a:xfrm>
            <a:off x="6074745" y="4116849"/>
            <a:ext cx="2652098" cy="1400383"/>
          </a:xfrm>
          <a:prstGeom prst="rect">
            <a:avLst/>
          </a:prstGeom>
        </p:spPr>
        <p:txBody>
          <a:bodyPr wrap="square">
            <a:spAutoFit/>
          </a:bodyPr>
          <a:lstStyle/>
          <a:p>
            <a:r>
              <a:rPr lang="en-US" sz="1700" dirty="0">
                <a:solidFill>
                  <a:srgbClr val="000000"/>
                </a:solidFill>
                <a:latin typeface="Arial" panose="020B0604020202020204" pitchFamily="34" charset="0"/>
                <a:cs typeface="Arial" panose="020B0604020202020204" pitchFamily="34" charset="0"/>
              </a:rPr>
              <a:t>Finally, no more bubbles </a:t>
            </a:r>
            <a:r>
              <a:rPr lang="en-US" sz="1700" dirty="0" smtClean="0">
                <a:solidFill>
                  <a:srgbClr val="000000"/>
                </a:solidFill>
                <a:latin typeface="Arial" panose="020B0604020202020204" pitchFamily="34" charset="0"/>
                <a:cs typeface="Arial" panose="020B0604020202020204" pitchFamily="34" charset="0"/>
              </a:rPr>
              <a:t>appear. The </a:t>
            </a:r>
            <a:r>
              <a:rPr lang="en-US" sz="1700" dirty="0">
                <a:solidFill>
                  <a:srgbClr val="000000"/>
                </a:solidFill>
                <a:latin typeface="Arial" panose="020B0604020202020204" pitchFamily="34" charset="0"/>
                <a:cs typeface="Arial" panose="020B0604020202020204" pitchFamily="34" charset="0"/>
              </a:rPr>
              <a:t>reaction is over, because </a:t>
            </a:r>
            <a:r>
              <a:rPr lang="en-US" sz="1700" dirty="0" smtClean="0">
                <a:solidFill>
                  <a:srgbClr val="000000"/>
                </a:solidFill>
                <a:latin typeface="Arial" panose="020B0604020202020204" pitchFamily="34" charset="0"/>
                <a:cs typeface="Arial" panose="020B0604020202020204" pitchFamily="34" charset="0"/>
              </a:rPr>
              <a:t>all the </a:t>
            </a:r>
            <a:r>
              <a:rPr lang="en-US" sz="1700" dirty="0">
                <a:solidFill>
                  <a:srgbClr val="000000"/>
                </a:solidFill>
                <a:latin typeface="Arial" panose="020B0604020202020204" pitchFamily="34" charset="0"/>
                <a:cs typeface="Arial" panose="020B0604020202020204" pitchFamily="34" charset="0"/>
              </a:rPr>
              <a:t>acid has been used up. </a:t>
            </a:r>
            <a:r>
              <a:rPr lang="en-US" sz="1700" dirty="0" smtClean="0">
                <a:solidFill>
                  <a:srgbClr val="000000"/>
                </a:solidFill>
                <a:latin typeface="Arial" panose="020B0604020202020204" pitchFamily="34" charset="0"/>
                <a:cs typeface="Arial" panose="020B0604020202020204" pitchFamily="34" charset="0"/>
              </a:rPr>
              <a:t>Some zinc </a:t>
            </a:r>
            <a:r>
              <a:rPr lang="en-US" sz="1700" dirty="0">
                <a:solidFill>
                  <a:srgbClr val="000000"/>
                </a:solidFill>
                <a:latin typeface="Arial" panose="020B0604020202020204" pitchFamily="34" charset="0"/>
                <a:cs typeface="Arial" panose="020B0604020202020204" pitchFamily="34" charset="0"/>
              </a:rPr>
              <a:t>remains behind.</a:t>
            </a:r>
            <a:endParaRPr lang="en-GB" sz="1700" dirty="0">
              <a:latin typeface="Arial" panose="020B0604020202020204" pitchFamily="34" charset="0"/>
              <a:cs typeface="Arial" panose="020B0604020202020204" pitchFamily="34" charset="0"/>
            </a:endParaRPr>
          </a:p>
        </p:txBody>
      </p:sp>
      <p:sp>
        <p:nvSpPr>
          <p:cNvPr id="15" name="Rectangle 14"/>
          <p:cNvSpPr/>
          <p:nvPr/>
        </p:nvSpPr>
        <p:spPr>
          <a:xfrm>
            <a:off x="282777" y="5674022"/>
            <a:ext cx="8444065" cy="923330"/>
          </a:xfrm>
          <a:prstGeom prst="rect">
            <a:avLst/>
          </a:prstGeom>
        </p:spPr>
        <p:txBody>
          <a:bodyPr wrap="square">
            <a:spAutoFit/>
          </a:bodyPr>
          <a:lstStyle/>
          <a:p>
            <a:pPr marL="285750" indent="-285750">
              <a:buClr>
                <a:srgbClr val="C00000"/>
              </a:buClr>
              <a:buFont typeface="Wingdings 3" panose="05040102010807070707" pitchFamily="18" charset="2"/>
              <a:buChar char=""/>
            </a:pPr>
            <a:r>
              <a:rPr lang="en-US" dirty="0">
                <a:solidFill>
                  <a:srgbClr val="000000"/>
                </a:solidFill>
                <a:latin typeface="Arial" panose="020B0604020202020204" pitchFamily="34" charset="0"/>
                <a:cs typeface="Arial" panose="020B0604020202020204" pitchFamily="34" charset="0"/>
              </a:rPr>
              <a:t>The gas that bubbles off is hydrogen. The equation for the reaction is:</a:t>
            </a:r>
          </a:p>
          <a:p>
            <a:pPr algn="ctr">
              <a:buClr>
                <a:srgbClr val="C00000"/>
              </a:buClr>
            </a:pPr>
            <a:r>
              <a:rPr lang="en-US" dirty="0">
                <a:solidFill>
                  <a:srgbClr val="FF0000"/>
                </a:solidFill>
                <a:latin typeface="Arial" panose="020B0604020202020204" pitchFamily="34" charset="0"/>
                <a:cs typeface="Arial" panose="020B0604020202020204" pitchFamily="34" charset="0"/>
              </a:rPr>
              <a:t>zinc + sulfuric acid </a:t>
            </a:r>
            <a:r>
              <a:rPr lang="en-US" dirty="0">
                <a:solidFill>
                  <a:srgbClr val="FF0000"/>
                </a:solidFill>
                <a:latin typeface="Arial" panose="020B0604020202020204" pitchFamily="34" charset="0"/>
                <a:cs typeface="Arial" panose="020B0604020202020204" pitchFamily="34" charset="0"/>
                <a:sym typeface="Wingdings 3" panose="05040102010807070707" pitchFamily="18" charset="2"/>
              </a:rPr>
              <a:t> </a:t>
            </a:r>
            <a:r>
              <a:rPr lang="en-US" dirty="0">
                <a:solidFill>
                  <a:srgbClr val="FF0000"/>
                </a:solidFill>
                <a:latin typeface="Arial" panose="020B0604020202020204" pitchFamily="34" charset="0"/>
                <a:cs typeface="Arial" panose="020B0604020202020204" pitchFamily="34" charset="0"/>
              </a:rPr>
              <a:t>zinc sulfate + hydrogen</a:t>
            </a:r>
          </a:p>
          <a:p>
            <a:pPr algn="ctr">
              <a:buClr>
                <a:srgbClr val="C00000"/>
              </a:buClr>
            </a:pPr>
            <a:r>
              <a:rPr lang="en-US" dirty="0">
                <a:solidFill>
                  <a:srgbClr val="FF0000"/>
                </a:solidFill>
                <a:latin typeface="Arial" panose="020B0604020202020204" pitchFamily="34" charset="0"/>
                <a:cs typeface="Arial" panose="020B0604020202020204" pitchFamily="34" charset="0"/>
              </a:rPr>
              <a:t>Zn (s) + H</a:t>
            </a:r>
            <a:r>
              <a:rPr lang="en-US" baseline="-25000" dirty="0">
                <a:solidFill>
                  <a:srgbClr val="FF0000"/>
                </a:solidFill>
                <a:latin typeface="Arial" panose="020B0604020202020204" pitchFamily="34" charset="0"/>
                <a:cs typeface="Arial" panose="020B0604020202020204" pitchFamily="34" charset="0"/>
              </a:rPr>
              <a:t>2</a:t>
            </a:r>
            <a:r>
              <a:rPr lang="en-US" dirty="0">
                <a:solidFill>
                  <a:srgbClr val="FF0000"/>
                </a:solidFill>
                <a:latin typeface="Arial" panose="020B0604020202020204" pitchFamily="34" charset="0"/>
                <a:cs typeface="Arial" panose="020B0604020202020204" pitchFamily="34" charset="0"/>
              </a:rPr>
              <a:t>SO</a:t>
            </a:r>
            <a:r>
              <a:rPr lang="en-US" baseline="-25000" dirty="0">
                <a:solidFill>
                  <a:srgbClr val="FF0000"/>
                </a:solidFill>
                <a:latin typeface="Arial" panose="020B0604020202020204" pitchFamily="34" charset="0"/>
                <a:cs typeface="Arial" panose="020B0604020202020204" pitchFamily="34" charset="0"/>
              </a:rPr>
              <a:t>4</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aq</a:t>
            </a:r>
            <a:r>
              <a:rPr lang="en-US" dirty="0">
                <a:solidFill>
                  <a:srgbClr val="FF0000"/>
                </a:solidFill>
                <a:latin typeface="Arial" panose="020B0604020202020204" pitchFamily="34" charset="0"/>
                <a:cs typeface="Arial" panose="020B0604020202020204" pitchFamily="34" charset="0"/>
              </a:rPr>
              <a:t>) </a:t>
            </a:r>
            <a:r>
              <a:rPr lang="en-US" dirty="0">
                <a:solidFill>
                  <a:srgbClr val="FF0000"/>
                </a:solidFill>
                <a:latin typeface="Arial" panose="020B0604020202020204" pitchFamily="34" charset="0"/>
                <a:cs typeface="Arial" panose="020B0604020202020204" pitchFamily="34" charset="0"/>
                <a:sym typeface="Wingdings 3" panose="05040102010807070707" pitchFamily="18" charset="2"/>
              </a:rPr>
              <a:t> </a:t>
            </a:r>
            <a:r>
              <a:rPr lang="en-US" dirty="0">
                <a:solidFill>
                  <a:srgbClr val="FF0000"/>
                </a:solidFill>
                <a:latin typeface="Arial" panose="020B0604020202020204" pitchFamily="34" charset="0"/>
                <a:cs typeface="Arial" panose="020B0604020202020204" pitchFamily="34" charset="0"/>
              </a:rPr>
              <a:t>ZnSO</a:t>
            </a:r>
            <a:r>
              <a:rPr lang="en-US" baseline="-25000" dirty="0">
                <a:solidFill>
                  <a:srgbClr val="FF0000"/>
                </a:solidFill>
                <a:latin typeface="Arial" panose="020B0604020202020204" pitchFamily="34" charset="0"/>
                <a:cs typeface="Arial" panose="020B0604020202020204" pitchFamily="34" charset="0"/>
              </a:rPr>
              <a:t>4</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aq</a:t>
            </a:r>
            <a:r>
              <a:rPr lang="en-US" dirty="0">
                <a:solidFill>
                  <a:srgbClr val="FF0000"/>
                </a:solidFill>
                <a:latin typeface="Arial" panose="020B0604020202020204" pitchFamily="34" charset="0"/>
                <a:cs typeface="Arial" panose="020B0604020202020204" pitchFamily="34" charset="0"/>
              </a:rPr>
              <a:t>) + H</a:t>
            </a:r>
            <a:r>
              <a:rPr lang="en-US" baseline="-25000" dirty="0">
                <a:solidFill>
                  <a:srgbClr val="FF0000"/>
                </a:solidFill>
                <a:latin typeface="Arial" panose="020B0604020202020204" pitchFamily="34" charset="0"/>
                <a:cs typeface="Arial" panose="020B0604020202020204" pitchFamily="34" charset="0"/>
              </a:rPr>
              <a:t>2</a:t>
            </a:r>
            <a:r>
              <a:rPr lang="en-US" dirty="0">
                <a:solidFill>
                  <a:srgbClr val="FF0000"/>
                </a:solidFill>
                <a:latin typeface="Arial" panose="020B0604020202020204" pitchFamily="34" charset="0"/>
                <a:cs typeface="Arial" panose="020B0604020202020204" pitchFamily="34" charset="0"/>
              </a:rPr>
              <a:t> (g)</a:t>
            </a:r>
            <a:endParaRPr lang="en-GB" dirty="0">
              <a:solidFill>
                <a:srgbClr val="FF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323528" y="1843083"/>
            <a:ext cx="2709675" cy="2224506"/>
          </a:xfrm>
          <a:prstGeom prst="rect">
            <a:avLst/>
          </a:prstGeom>
        </p:spPr>
      </p:pic>
      <p:pic>
        <p:nvPicPr>
          <p:cNvPr id="3" name="Picture 2"/>
          <p:cNvPicPr>
            <a:picLocks noChangeAspect="1"/>
          </p:cNvPicPr>
          <p:nvPr/>
        </p:nvPicPr>
        <p:blipFill>
          <a:blip r:embed="rId4"/>
          <a:stretch>
            <a:fillRect/>
          </a:stretch>
        </p:blipFill>
        <p:spPr>
          <a:xfrm>
            <a:off x="3199136" y="1852130"/>
            <a:ext cx="2709675" cy="2216645"/>
          </a:xfrm>
          <a:prstGeom prst="rect">
            <a:avLst/>
          </a:prstGeom>
        </p:spPr>
      </p:pic>
      <p:pic>
        <p:nvPicPr>
          <p:cNvPr id="7" name="Picture 6"/>
          <p:cNvPicPr>
            <a:picLocks noChangeAspect="1"/>
          </p:cNvPicPr>
          <p:nvPr/>
        </p:nvPicPr>
        <p:blipFill>
          <a:blip r:embed="rId5"/>
          <a:stretch>
            <a:fillRect/>
          </a:stretch>
        </p:blipFill>
        <p:spPr>
          <a:xfrm>
            <a:off x="6067927" y="1843083"/>
            <a:ext cx="2709675" cy="2216645"/>
          </a:xfrm>
          <a:prstGeom prst="rect">
            <a:avLst/>
          </a:prstGeom>
        </p:spPr>
      </p:pic>
      <p:sp>
        <p:nvSpPr>
          <p:cNvPr id="12" name="TextBox 11">
            <a:hlinkClick r:id="rId6" action="ppaction://hlinksldjump"/>
          </p:cNvPr>
          <p:cNvSpPr txBox="1"/>
          <p:nvPr/>
        </p:nvSpPr>
        <p:spPr>
          <a:xfrm>
            <a:off x="8249662" y="94181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31574461"/>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10.1 – Rates of Reaction</a:t>
            </a:r>
            <a:endParaRPr lang="en-GB"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131</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5516895"/>
          </a:xfrm>
          <a:prstGeom prst="rect">
            <a:avLst/>
          </a:prstGeom>
        </p:spPr>
        <p:txBody>
          <a:bodyPr wrap="square">
            <a:spAutoFit/>
          </a:bodyPr>
          <a:lstStyle/>
          <a:p>
            <a:pPr marL="439738" indent="-439738">
              <a:spcAft>
                <a:spcPts val="300"/>
              </a:spcAft>
              <a:buClr>
                <a:srgbClr val="C00000"/>
              </a:buClr>
              <a:buFont typeface="Wingdings 3" panose="05040102010807070707" pitchFamily="18" charset="2"/>
              <a:buChar char=""/>
            </a:pPr>
            <a:r>
              <a:rPr lang="en-US" sz="2200" dirty="0">
                <a:solidFill>
                  <a:srgbClr val="000000"/>
                </a:solidFill>
                <a:latin typeface="Arial" panose="020B0604020202020204" pitchFamily="34" charset="0"/>
                <a:cs typeface="Arial" panose="020B0604020202020204" pitchFamily="34" charset="0"/>
              </a:rPr>
              <a:t>Both zinc and sulfuric acid get used up in the reaction. At the same </a:t>
            </a:r>
            <a:r>
              <a:rPr lang="en-US" sz="2200" dirty="0" smtClean="0">
                <a:solidFill>
                  <a:srgbClr val="000000"/>
                </a:solidFill>
                <a:latin typeface="Arial" panose="020B0604020202020204" pitchFamily="34" charset="0"/>
                <a:cs typeface="Arial" panose="020B0604020202020204" pitchFamily="34" charset="0"/>
              </a:rPr>
              <a:t>time, zinc </a:t>
            </a:r>
            <a:r>
              <a:rPr lang="en-US" sz="2200" dirty="0">
                <a:solidFill>
                  <a:srgbClr val="000000"/>
                </a:solidFill>
                <a:latin typeface="Arial" panose="020B0604020202020204" pitchFamily="34" charset="0"/>
                <a:cs typeface="Arial" panose="020B0604020202020204" pitchFamily="34" charset="0"/>
              </a:rPr>
              <a:t>sulfate and hydrogen form.</a:t>
            </a:r>
          </a:p>
          <a:p>
            <a:pPr marL="439738" indent="-439738">
              <a:spcAft>
                <a:spcPts val="300"/>
              </a:spcAft>
              <a:buClr>
                <a:srgbClr val="C00000"/>
              </a:buClr>
              <a:buFont typeface="Wingdings 3" panose="05040102010807070707" pitchFamily="18" charset="2"/>
              <a:buChar char=""/>
            </a:pPr>
            <a:r>
              <a:rPr lang="en-US" sz="2200" dirty="0">
                <a:solidFill>
                  <a:srgbClr val="000000"/>
                </a:solidFill>
                <a:latin typeface="Arial" panose="020B0604020202020204" pitchFamily="34" charset="0"/>
                <a:cs typeface="Arial" panose="020B0604020202020204" pitchFamily="34" charset="0"/>
              </a:rPr>
              <a:t>You could measure the rate of the reaction, by measuring:</a:t>
            </a:r>
          </a:p>
          <a:p>
            <a:pPr marL="982663" indent="-542925">
              <a:spcAft>
                <a:spcPts val="300"/>
              </a:spcAft>
              <a:buClr>
                <a:srgbClr val="C00000"/>
              </a:buClr>
              <a:buFont typeface="Wingdings" panose="05000000000000000000" pitchFamily="2" charset="2"/>
              <a:buChar char="q"/>
            </a:pPr>
            <a:r>
              <a:rPr lang="en-US" sz="2200" dirty="0" smtClean="0">
                <a:solidFill>
                  <a:srgbClr val="000000"/>
                </a:solidFill>
                <a:latin typeface="Arial" panose="020B0604020202020204" pitchFamily="34" charset="0"/>
                <a:cs typeface="Arial" panose="020B0604020202020204" pitchFamily="34" charset="0"/>
              </a:rPr>
              <a:t>the </a:t>
            </a:r>
            <a:r>
              <a:rPr lang="en-US" sz="2200" dirty="0">
                <a:solidFill>
                  <a:srgbClr val="000000"/>
                </a:solidFill>
                <a:latin typeface="Arial" panose="020B0604020202020204" pitchFamily="34" charset="0"/>
                <a:cs typeface="Arial" panose="020B0604020202020204" pitchFamily="34" charset="0"/>
              </a:rPr>
              <a:t>amount of zinc used up per minute or</a:t>
            </a:r>
          </a:p>
          <a:p>
            <a:pPr marL="982663" indent="-542925">
              <a:spcAft>
                <a:spcPts val="300"/>
              </a:spcAft>
              <a:buClr>
                <a:srgbClr val="C00000"/>
              </a:buClr>
              <a:buFont typeface="Wingdings" panose="05000000000000000000" pitchFamily="2" charset="2"/>
              <a:buChar char="q"/>
            </a:pPr>
            <a:r>
              <a:rPr lang="en-US" sz="2200" dirty="0" smtClean="0">
                <a:solidFill>
                  <a:srgbClr val="000000"/>
                </a:solidFill>
                <a:latin typeface="Arial" panose="020B0604020202020204" pitchFamily="34" charset="0"/>
                <a:cs typeface="Arial" panose="020B0604020202020204" pitchFamily="34" charset="0"/>
              </a:rPr>
              <a:t>the </a:t>
            </a:r>
            <a:r>
              <a:rPr lang="en-US" sz="2200" dirty="0">
                <a:solidFill>
                  <a:srgbClr val="000000"/>
                </a:solidFill>
                <a:latin typeface="Arial" panose="020B0604020202020204" pitchFamily="34" charset="0"/>
                <a:cs typeface="Arial" panose="020B0604020202020204" pitchFamily="34" charset="0"/>
              </a:rPr>
              <a:t>amount of sulfuric acid used up per minute or</a:t>
            </a:r>
          </a:p>
          <a:p>
            <a:pPr marL="982663" indent="-542925">
              <a:spcAft>
                <a:spcPts val="300"/>
              </a:spcAft>
              <a:buClr>
                <a:srgbClr val="C00000"/>
              </a:buClr>
              <a:buFont typeface="Wingdings" panose="05000000000000000000" pitchFamily="2" charset="2"/>
              <a:buChar char="q"/>
            </a:pPr>
            <a:r>
              <a:rPr lang="en-US" sz="2200" dirty="0" smtClean="0">
                <a:solidFill>
                  <a:srgbClr val="000000"/>
                </a:solidFill>
                <a:latin typeface="Arial" panose="020B0604020202020204" pitchFamily="34" charset="0"/>
                <a:cs typeface="Arial" panose="020B0604020202020204" pitchFamily="34" charset="0"/>
              </a:rPr>
              <a:t>the </a:t>
            </a:r>
            <a:r>
              <a:rPr lang="en-US" sz="2200" dirty="0">
                <a:solidFill>
                  <a:srgbClr val="000000"/>
                </a:solidFill>
                <a:latin typeface="Arial" panose="020B0604020202020204" pitchFamily="34" charset="0"/>
                <a:cs typeface="Arial" panose="020B0604020202020204" pitchFamily="34" charset="0"/>
              </a:rPr>
              <a:t>amount of zinc sulfate produced per minute or</a:t>
            </a:r>
          </a:p>
          <a:p>
            <a:pPr marL="982663" indent="-542925">
              <a:spcAft>
                <a:spcPts val="300"/>
              </a:spcAft>
              <a:buClr>
                <a:srgbClr val="C00000"/>
              </a:buClr>
              <a:buFont typeface="Wingdings" panose="05000000000000000000" pitchFamily="2" charset="2"/>
              <a:buChar char="q"/>
            </a:pPr>
            <a:r>
              <a:rPr lang="en-US" sz="2200" dirty="0" smtClean="0">
                <a:solidFill>
                  <a:srgbClr val="000000"/>
                </a:solidFill>
                <a:latin typeface="Arial" panose="020B0604020202020204" pitchFamily="34" charset="0"/>
                <a:cs typeface="Arial" panose="020B0604020202020204" pitchFamily="34" charset="0"/>
              </a:rPr>
              <a:t>the </a:t>
            </a:r>
            <a:r>
              <a:rPr lang="en-US" sz="2200" dirty="0">
                <a:solidFill>
                  <a:srgbClr val="000000"/>
                </a:solidFill>
                <a:latin typeface="Arial" panose="020B0604020202020204" pitchFamily="34" charset="0"/>
                <a:cs typeface="Arial" panose="020B0604020202020204" pitchFamily="34" charset="0"/>
              </a:rPr>
              <a:t>amount of hydrogen produced per minute.</a:t>
            </a:r>
          </a:p>
          <a:p>
            <a:pPr marL="439738" indent="-439738">
              <a:spcAft>
                <a:spcPts val="300"/>
              </a:spcAft>
              <a:buClr>
                <a:srgbClr val="C00000"/>
              </a:buClr>
              <a:buFont typeface="Wingdings 3" panose="05040102010807070707" pitchFamily="18" charset="2"/>
              <a:buChar char=""/>
            </a:pPr>
            <a:r>
              <a:rPr lang="en-US" sz="2200" dirty="0">
                <a:solidFill>
                  <a:srgbClr val="000000"/>
                </a:solidFill>
                <a:latin typeface="Arial" panose="020B0604020202020204" pitchFamily="34" charset="0"/>
                <a:cs typeface="Arial" panose="020B0604020202020204" pitchFamily="34" charset="0"/>
              </a:rPr>
              <a:t>For this reaction, it is easiest to measure the amount of </a:t>
            </a:r>
            <a:r>
              <a:rPr lang="en-US" sz="2200" dirty="0" smtClean="0">
                <a:solidFill>
                  <a:srgbClr val="000000"/>
                </a:solidFill>
                <a:latin typeface="Arial" panose="020B0604020202020204" pitchFamily="34" charset="0"/>
                <a:cs typeface="Arial" panose="020B0604020202020204" pitchFamily="34" charset="0"/>
              </a:rPr>
              <a:t>hydrogen produced </a:t>
            </a:r>
            <a:r>
              <a:rPr lang="en-US" sz="2200" dirty="0">
                <a:solidFill>
                  <a:srgbClr val="000000"/>
                </a:solidFill>
                <a:latin typeface="Arial" panose="020B0604020202020204" pitchFamily="34" charset="0"/>
                <a:cs typeface="Arial" panose="020B0604020202020204" pitchFamily="34" charset="0"/>
              </a:rPr>
              <a:t>per minute, since it is the only gas that forms. It can be </a:t>
            </a:r>
            <a:r>
              <a:rPr lang="en-US" sz="2200" dirty="0" smtClean="0">
                <a:solidFill>
                  <a:srgbClr val="000000"/>
                </a:solidFill>
                <a:latin typeface="Arial" panose="020B0604020202020204" pitchFamily="34" charset="0"/>
                <a:cs typeface="Arial" panose="020B0604020202020204" pitchFamily="34" charset="0"/>
              </a:rPr>
              <a:t>collected as </a:t>
            </a:r>
            <a:r>
              <a:rPr lang="en-US" sz="2200" dirty="0">
                <a:solidFill>
                  <a:srgbClr val="000000"/>
                </a:solidFill>
                <a:latin typeface="Arial" panose="020B0604020202020204" pitchFamily="34" charset="0"/>
                <a:cs typeface="Arial" panose="020B0604020202020204" pitchFamily="34" charset="0"/>
              </a:rPr>
              <a:t>it bubbles off, and its volume can be measured.</a:t>
            </a:r>
          </a:p>
          <a:p>
            <a:pPr marL="439738" indent="-439738">
              <a:spcAft>
                <a:spcPts val="300"/>
              </a:spcAft>
              <a:buClr>
                <a:srgbClr val="C00000"/>
              </a:buClr>
              <a:buFont typeface="Wingdings 3" panose="05040102010807070707" pitchFamily="18" charset="2"/>
              <a:buChar char=""/>
            </a:pPr>
            <a:r>
              <a:rPr lang="en-US" sz="2200" b="1" dirty="0">
                <a:solidFill>
                  <a:srgbClr val="000000"/>
                </a:solidFill>
                <a:latin typeface="Arial" panose="020B0604020202020204" pitchFamily="34" charset="0"/>
                <a:cs typeface="Arial" panose="020B0604020202020204" pitchFamily="34" charset="0"/>
              </a:rPr>
              <a:t>In general, to find the rate of a reaction, you should </a:t>
            </a:r>
            <a:r>
              <a:rPr lang="en-US" sz="2200" b="1" dirty="0" smtClean="0">
                <a:solidFill>
                  <a:srgbClr val="000000"/>
                </a:solidFill>
                <a:latin typeface="Arial" panose="020B0604020202020204" pitchFamily="34" charset="0"/>
                <a:cs typeface="Arial" panose="020B0604020202020204" pitchFamily="34" charset="0"/>
              </a:rPr>
              <a:t>measure: </a:t>
            </a:r>
          </a:p>
          <a:p>
            <a:pPr marL="812800" indent="-355600">
              <a:spcAft>
                <a:spcPts val="300"/>
              </a:spcAft>
              <a:buClr>
                <a:srgbClr val="C00000"/>
              </a:buClr>
              <a:buFont typeface="Wingdings" panose="05000000000000000000" pitchFamily="2" charset="2"/>
              <a:buChar char="Ø"/>
            </a:pPr>
            <a:r>
              <a:rPr lang="en-US" sz="2200" b="1" dirty="0" smtClean="0">
                <a:solidFill>
                  <a:srgbClr val="000000"/>
                </a:solidFill>
                <a:latin typeface="Arial" panose="020B0604020202020204" pitchFamily="34" charset="0"/>
                <a:cs typeface="Arial" panose="020B0604020202020204" pitchFamily="34" charset="0"/>
              </a:rPr>
              <a:t>the </a:t>
            </a:r>
            <a:r>
              <a:rPr lang="en-US" sz="2200" b="1" dirty="0">
                <a:solidFill>
                  <a:srgbClr val="000000"/>
                </a:solidFill>
                <a:latin typeface="Arial" panose="020B0604020202020204" pitchFamily="34" charset="0"/>
                <a:cs typeface="Arial" panose="020B0604020202020204" pitchFamily="34" charset="0"/>
              </a:rPr>
              <a:t>amount of a reactant used up per unit of time </a:t>
            </a:r>
            <a:r>
              <a:rPr lang="en-US" sz="2200" b="1" dirty="0" smtClean="0">
                <a:solidFill>
                  <a:srgbClr val="000000"/>
                </a:solidFill>
                <a:latin typeface="Arial" panose="020B0604020202020204" pitchFamily="34" charset="0"/>
                <a:cs typeface="Arial" panose="020B0604020202020204" pitchFamily="34" charset="0"/>
              </a:rPr>
              <a:t>or </a:t>
            </a:r>
          </a:p>
          <a:p>
            <a:pPr marL="812800" indent="-355600">
              <a:spcAft>
                <a:spcPts val="300"/>
              </a:spcAft>
              <a:buClr>
                <a:srgbClr val="C00000"/>
              </a:buClr>
              <a:buFont typeface="Wingdings" panose="05000000000000000000" pitchFamily="2" charset="2"/>
              <a:buChar char="Ø"/>
            </a:pPr>
            <a:r>
              <a:rPr lang="en-US" sz="2200" b="1" dirty="0" smtClean="0">
                <a:solidFill>
                  <a:srgbClr val="000000"/>
                </a:solidFill>
                <a:latin typeface="Arial" panose="020B0604020202020204" pitchFamily="34" charset="0"/>
                <a:cs typeface="Arial" panose="020B0604020202020204" pitchFamily="34" charset="0"/>
              </a:rPr>
              <a:t>the </a:t>
            </a:r>
            <a:r>
              <a:rPr lang="en-US" sz="2200" b="1" dirty="0">
                <a:solidFill>
                  <a:srgbClr val="000000"/>
                </a:solidFill>
                <a:latin typeface="Arial" panose="020B0604020202020204" pitchFamily="34" charset="0"/>
                <a:cs typeface="Arial" panose="020B0604020202020204" pitchFamily="34" charset="0"/>
              </a:rPr>
              <a:t>amount of a product produced per unit of time.</a:t>
            </a:r>
            <a:endParaRPr lang="en-US" sz="2200" b="1" dirty="0" smtClean="0">
              <a:solidFill>
                <a:srgbClr val="000000"/>
              </a:solidFill>
              <a:latin typeface="Arial" panose="020B0604020202020204" pitchFamily="34" charset="0"/>
              <a:cs typeface="Arial" panose="020B0604020202020204" pitchFamily="34" charset="0"/>
            </a:endParaRPr>
          </a:p>
        </p:txBody>
      </p:sp>
      <p:sp>
        <p:nvSpPr>
          <p:cNvPr id="5" name="TextBox 4">
            <a:hlinkClick r:id="rId3" action="ppaction://hlinksldjump"/>
          </p:cNvPr>
          <p:cNvSpPr txBox="1"/>
          <p:nvPr/>
        </p:nvSpPr>
        <p:spPr>
          <a:xfrm>
            <a:off x="8249662" y="94181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994412708"/>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10.1 – Rates of Reaction</a:t>
            </a:r>
            <a:endParaRPr lang="en-GB"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131</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299596" y="1124742"/>
            <a:ext cx="8448868" cy="5436000"/>
          </a:xfrm>
          <a:prstGeom prst="rect">
            <a:avLst/>
          </a:prstGeom>
          <a:solidFill>
            <a:srgbClr val="F5FC9A"/>
          </a:solidFill>
          <a:ln w="57150">
            <a:solidFill>
              <a:srgbClr val="002060"/>
            </a:solidFill>
          </a:ln>
        </p:spPr>
        <p:txBody>
          <a:bodyPr wrap="square" numCol="2" spcCol="144000">
            <a:spAutoFit/>
          </a:bodyPr>
          <a:lstStyle/>
          <a:p>
            <a:pPr marL="355600" indent="-355600">
              <a:buClr>
                <a:srgbClr val="C00000"/>
              </a:buClr>
              <a:buSzPct val="111000"/>
              <a:buFont typeface="+mj-lt"/>
              <a:buAutoNum type="arabicPeriod"/>
            </a:pPr>
            <a:r>
              <a:rPr lang="en-US" sz="2000" dirty="0" smtClean="0">
                <a:latin typeface="Arial" panose="020B0604020202020204" pitchFamily="34" charset="0"/>
                <a:cs typeface="Arial" panose="020B0604020202020204" pitchFamily="34" charset="0"/>
              </a:rPr>
              <a:t>Here </a:t>
            </a:r>
            <a:r>
              <a:rPr lang="en-US" sz="2000" dirty="0">
                <a:latin typeface="Arial" panose="020B0604020202020204" pitchFamily="34" charset="0"/>
                <a:cs typeface="Arial" panose="020B0604020202020204" pitchFamily="34" charset="0"/>
              </a:rPr>
              <a:t>are some reactions that take place in the home. </a:t>
            </a:r>
            <a:r>
              <a:rPr lang="en-US" sz="2000" dirty="0" smtClean="0">
                <a:latin typeface="Arial" panose="020B0604020202020204" pitchFamily="34" charset="0"/>
                <a:cs typeface="Arial" panose="020B0604020202020204" pitchFamily="34" charset="0"/>
              </a:rPr>
              <a:t>Put them </a:t>
            </a:r>
            <a:r>
              <a:rPr lang="en-US" sz="2000" dirty="0">
                <a:latin typeface="Arial" panose="020B0604020202020204" pitchFamily="34" charset="0"/>
                <a:cs typeface="Arial" panose="020B0604020202020204" pitchFamily="34" charset="0"/>
              </a:rPr>
              <a:t>in order of decreasing rate (the fastest one first).</a:t>
            </a:r>
          </a:p>
          <a:p>
            <a:pPr marL="812800" indent="-439738" defTabSz="896938">
              <a:buClr>
                <a:srgbClr val="C00000"/>
              </a:buClr>
              <a:buSzPct val="100000"/>
              <a:buFont typeface="+mj-lt"/>
              <a:buAutoNum type="alphaLcPeriod"/>
            </a:pPr>
            <a:r>
              <a:rPr lang="en-US" sz="2000" dirty="0" smtClean="0">
                <a:latin typeface="Arial" panose="020B0604020202020204" pitchFamily="34" charset="0"/>
                <a:cs typeface="Arial" panose="020B0604020202020204" pitchFamily="34" charset="0"/>
              </a:rPr>
              <a:t>raw </a:t>
            </a:r>
            <a:r>
              <a:rPr lang="en-US" sz="2000" dirty="0">
                <a:latin typeface="Arial" panose="020B0604020202020204" pitchFamily="34" charset="0"/>
                <a:cs typeface="Arial" panose="020B0604020202020204" pitchFamily="34" charset="0"/>
              </a:rPr>
              <a:t>egg changing to hard-boiled egg</a:t>
            </a:r>
          </a:p>
          <a:p>
            <a:pPr marL="812800" indent="-439738" defTabSz="896938">
              <a:buClr>
                <a:srgbClr val="C00000"/>
              </a:buClr>
              <a:buSzPct val="100000"/>
              <a:buFont typeface="+mj-lt"/>
              <a:buAutoNum type="alphaLcPeriod"/>
            </a:pPr>
            <a:r>
              <a:rPr lang="en-US" sz="2000" dirty="0" smtClean="0">
                <a:latin typeface="Arial" panose="020B0604020202020204" pitchFamily="34" charset="0"/>
                <a:cs typeface="Arial" panose="020B0604020202020204" pitchFamily="34" charset="0"/>
              </a:rPr>
              <a:t>fruit </a:t>
            </a:r>
            <a:r>
              <a:rPr lang="en-US" sz="2000" dirty="0">
                <a:latin typeface="Arial" panose="020B0604020202020204" pitchFamily="34" charset="0"/>
                <a:cs typeface="Arial" panose="020B0604020202020204" pitchFamily="34" charset="0"/>
              </a:rPr>
              <a:t>going rotten</a:t>
            </a:r>
          </a:p>
          <a:p>
            <a:pPr marL="812800" indent="-439738" defTabSz="896938">
              <a:buClr>
                <a:srgbClr val="C00000"/>
              </a:buClr>
              <a:buSzPct val="100000"/>
              <a:buFont typeface="+mj-lt"/>
              <a:buAutoNum type="alphaLcPeriod"/>
            </a:pPr>
            <a:r>
              <a:rPr lang="en-US" sz="2000" dirty="0" smtClean="0">
                <a:latin typeface="Arial" panose="020B0604020202020204" pitchFamily="34" charset="0"/>
                <a:cs typeface="Arial" panose="020B0604020202020204" pitchFamily="34" charset="0"/>
              </a:rPr>
              <a:t>cooking </a:t>
            </a:r>
            <a:r>
              <a:rPr lang="en-US" sz="2000" dirty="0">
                <a:latin typeface="Arial" panose="020B0604020202020204" pitchFamily="34" charset="0"/>
                <a:cs typeface="Arial" panose="020B0604020202020204" pitchFamily="34" charset="0"/>
              </a:rPr>
              <a:t>gas burning</a:t>
            </a:r>
          </a:p>
          <a:p>
            <a:pPr marL="812800" indent="-439738" defTabSz="896938">
              <a:buClr>
                <a:srgbClr val="C00000"/>
              </a:buClr>
              <a:buSzPct val="100000"/>
              <a:buFont typeface="+mj-lt"/>
              <a:buAutoNum type="alphaLcPeriod"/>
            </a:pPr>
            <a:r>
              <a:rPr lang="en-US" sz="2000" dirty="0" smtClean="0">
                <a:latin typeface="Arial" panose="020B0604020202020204" pitchFamily="34" charset="0"/>
                <a:cs typeface="Arial" panose="020B0604020202020204" pitchFamily="34" charset="0"/>
              </a:rPr>
              <a:t>bread </a:t>
            </a:r>
            <a:r>
              <a:rPr lang="en-US" sz="2000" dirty="0">
                <a:latin typeface="Arial" panose="020B0604020202020204" pitchFamily="34" charset="0"/>
                <a:cs typeface="Arial" panose="020B0604020202020204" pitchFamily="34" charset="0"/>
              </a:rPr>
              <a:t>baking</a:t>
            </a:r>
          </a:p>
          <a:p>
            <a:pPr marL="812800" indent="-439738" defTabSz="896938">
              <a:buClr>
                <a:srgbClr val="C00000"/>
              </a:buClr>
              <a:buSzPct val="100000"/>
              <a:buFont typeface="+mj-lt"/>
              <a:buAutoNum type="alphaLcPeriod"/>
            </a:pPr>
            <a:r>
              <a:rPr lang="en-US" sz="2000" dirty="0" smtClean="0">
                <a:latin typeface="Arial" panose="020B0604020202020204" pitchFamily="34" charset="0"/>
                <a:cs typeface="Arial" panose="020B0604020202020204" pitchFamily="34" charset="0"/>
              </a:rPr>
              <a:t>a </a:t>
            </a:r>
            <a:r>
              <a:rPr lang="en-US" sz="2000" dirty="0">
                <a:latin typeface="Arial" panose="020B0604020202020204" pitchFamily="34" charset="0"/>
                <a:cs typeface="Arial" panose="020B0604020202020204" pitchFamily="34" charset="0"/>
              </a:rPr>
              <a:t>metal tin rusting</a:t>
            </a:r>
          </a:p>
          <a:p>
            <a:pPr marL="355600" indent="-355600">
              <a:buClr>
                <a:srgbClr val="C00000"/>
              </a:buClr>
              <a:buSzPct val="111000"/>
              <a:buFont typeface="+mj-lt"/>
              <a:buAutoNum type="arabicPeriod" startAt="2"/>
            </a:pPr>
            <a:r>
              <a:rPr lang="en-US" sz="2000" dirty="0" smtClean="0">
                <a:latin typeface="Arial" panose="020B0604020202020204" pitchFamily="34" charset="0"/>
                <a:cs typeface="Arial" panose="020B0604020202020204" pitchFamily="34" charset="0"/>
              </a:rPr>
              <a:t>Which </a:t>
            </a:r>
            <a:r>
              <a:rPr lang="en-US" sz="2000" dirty="0">
                <a:latin typeface="Arial" panose="020B0604020202020204" pitchFamily="34" charset="0"/>
                <a:cs typeface="Arial" panose="020B0604020202020204" pitchFamily="34" charset="0"/>
              </a:rPr>
              <a:t>of these rates of travel is </a:t>
            </a:r>
            <a:r>
              <a:rPr lang="en-US" sz="2000" dirty="0" smtClean="0">
                <a:latin typeface="Arial" panose="020B0604020202020204" pitchFamily="34" charset="0"/>
                <a:cs typeface="Arial" panose="020B0604020202020204" pitchFamily="34" charset="0"/>
              </a:rPr>
              <a:t>slowest?</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5 </a:t>
            </a:r>
            <a:r>
              <a:rPr lang="en-US" sz="2000" dirty="0" err="1">
                <a:latin typeface="Arial" panose="020B0604020202020204" pitchFamily="34" charset="0"/>
                <a:cs typeface="Arial" panose="020B0604020202020204" pitchFamily="34" charset="0"/>
              </a:rPr>
              <a:t>kilometres</a:t>
            </a:r>
            <a:r>
              <a:rPr lang="en-US" sz="2000" dirty="0">
                <a:latin typeface="Arial" panose="020B0604020202020204" pitchFamily="34" charset="0"/>
                <a:cs typeface="Arial" panose="020B0604020202020204" pitchFamily="34" charset="0"/>
              </a:rPr>
              <a:t> per </a:t>
            </a:r>
            <a:r>
              <a:rPr lang="en-US" sz="2000" dirty="0" smtClean="0">
                <a:latin typeface="Arial" panose="020B0604020202020204" pitchFamily="34" charset="0"/>
                <a:cs typeface="Arial" panose="020B0604020202020204" pitchFamily="34" charset="0"/>
              </a:rPr>
              <a:t>second</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20 </a:t>
            </a:r>
            <a:r>
              <a:rPr lang="en-US" sz="2000" dirty="0" err="1">
                <a:latin typeface="Arial" panose="020B0604020202020204" pitchFamily="34" charset="0"/>
                <a:cs typeface="Arial" panose="020B0604020202020204" pitchFamily="34" charset="0"/>
              </a:rPr>
              <a:t>kilometres</a:t>
            </a:r>
            <a:r>
              <a:rPr lang="en-US" sz="2000" dirty="0">
                <a:latin typeface="Arial" panose="020B0604020202020204" pitchFamily="34" charset="0"/>
                <a:cs typeface="Arial" panose="020B0604020202020204" pitchFamily="34" charset="0"/>
              </a:rPr>
              <a:t> per </a:t>
            </a:r>
            <a:r>
              <a:rPr lang="en-US" sz="2000" dirty="0" smtClean="0">
                <a:latin typeface="Arial" panose="020B0604020202020204" pitchFamily="34" charset="0"/>
                <a:cs typeface="Arial" panose="020B0604020202020204" pitchFamily="34" charset="0"/>
              </a:rPr>
              <a:t>minute</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60 </a:t>
            </a:r>
            <a:r>
              <a:rPr lang="en-US" sz="2000" dirty="0" err="1">
                <a:latin typeface="Arial" panose="020B0604020202020204" pitchFamily="34" charset="0"/>
                <a:cs typeface="Arial" panose="020B0604020202020204" pitchFamily="34" charset="0"/>
              </a:rPr>
              <a:t>kilometres</a:t>
            </a:r>
            <a:r>
              <a:rPr lang="en-US" sz="2000" dirty="0">
                <a:latin typeface="Arial" panose="020B0604020202020204" pitchFamily="34" charset="0"/>
                <a:cs typeface="Arial" panose="020B0604020202020204" pitchFamily="34" charset="0"/>
              </a:rPr>
              <a:t> per hour</a:t>
            </a:r>
          </a:p>
          <a:p>
            <a:pPr>
              <a:buClr>
                <a:srgbClr val="C00000"/>
              </a:buClr>
              <a:buSzPct val="111000"/>
            </a:pPr>
            <a:endParaRPr lang="en-US" sz="2000" dirty="0" smtClean="0">
              <a:latin typeface="Arial" panose="020B0604020202020204" pitchFamily="34" charset="0"/>
              <a:cs typeface="Arial" panose="020B0604020202020204" pitchFamily="34" charset="0"/>
            </a:endParaRPr>
          </a:p>
          <a:p>
            <a:pPr>
              <a:buClr>
                <a:srgbClr val="C00000"/>
              </a:buClr>
              <a:buSzPct val="111000"/>
            </a:pPr>
            <a:endParaRPr lang="en-US" sz="2000" dirty="0">
              <a:latin typeface="Arial" panose="020B0604020202020204" pitchFamily="34" charset="0"/>
              <a:cs typeface="Arial" panose="020B0604020202020204" pitchFamily="34" charset="0"/>
            </a:endParaRPr>
          </a:p>
          <a:p>
            <a:pPr marL="457200" indent="-457200">
              <a:buClr>
                <a:srgbClr val="C00000"/>
              </a:buClr>
              <a:buSzPct val="111000"/>
              <a:buFont typeface="+mj-lt"/>
              <a:buAutoNum type="arabicPeriod" startAt="3"/>
            </a:pPr>
            <a:r>
              <a:rPr lang="en-US" sz="2000" dirty="0" smtClean="0">
                <a:latin typeface="Arial" panose="020B0604020202020204" pitchFamily="34" charset="0"/>
                <a:cs typeface="Arial" panose="020B0604020202020204" pitchFamily="34" charset="0"/>
              </a:rPr>
              <a:t>Suppose </a:t>
            </a:r>
            <a:r>
              <a:rPr lang="en-US" sz="2000" dirty="0">
                <a:latin typeface="Arial" panose="020B0604020202020204" pitchFamily="34" charset="0"/>
                <a:cs typeface="Arial" panose="020B0604020202020204" pitchFamily="34" charset="0"/>
              </a:rPr>
              <a:t>you had to measure the rate at which zinc is </a:t>
            </a:r>
            <a:r>
              <a:rPr lang="en-US" sz="2000" dirty="0" smtClean="0">
                <a:latin typeface="Arial" panose="020B0604020202020204" pitchFamily="34" charset="0"/>
                <a:cs typeface="Arial" panose="020B0604020202020204" pitchFamily="34" charset="0"/>
              </a:rPr>
              <a:t>used up </a:t>
            </a:r>
            <a:r>
              <a:rPr lang="en-US" sz="2000" dirty="0">
                <a:latin typeface="Arial" panose="020B0604020202020204" pitchFamily="34" charset="0"/>
                <a:cs typeface="Arial" panose="020B0604020202020204" pitchFamily="34" charset="0"/>
              </a:rPr>
              <a:t>in the reaction above. Which of these units would </a:t>
            </a:r>
            <a:r>
              <a:rPr lang="en-US" sz="2000" dirty="0" smtClean="0">
                <a:latin typeface="Arial" panose="020B0604020202020204" pitchFamily="34" charset="0"/>
                <a:cs typeface="Arial" panose="020B0604020202020204" pitchFamily="34" charset="0"/>
              </a:rPr>
              <a:t>be suitable</a:t>
            </a:r>
            <a:r>
              <a:rPr lang="en-US" sz="2000" dirty="0">
                <a:latin typeface="Arial" panose="020B0604020202020204" pitchFamily="34" charset="0"/>
                <a:cs typeface="Arial" panose="020B0604020202020204" pitchFamily="34" charset="0"/>
              </a:rPr>
              <a:t>? Explain your choice.</a:t>
            </a:r>
          </a:p>
          <a:p>
            <a:pPr marL="896938" indent="-355600">
              <a:buClr>
                <a:srgbClr val="C00000"/>
              </a:buClr>
              <a:buSzPct val="100000"/>
              <a:buFont typeface="+mj-lt"/>
              <a:buAutoNum type="alphaLcPeriod"/>
            </a:pPr>
            <a:r>
              <a:rPr lang="en-US" sz="2000" dirty="0" smtClean="0">
                <a:latin typeface="Arial" panose="020B0604020202020204" pitchFamily="34" charset="0"/>
                <a:cs typeface="Arial" panose="020B0604020202020204" pitchFamily="34" charset="0"/>
              </a:rPr>
              <a:t>litres </a:t>
            </a:r>
            <a:r>
              <a:rPr lang="en-US" sz="2000" dirty="0">
                <a:latin typeface="Arial" panose="020B0604020202020204" pitchFamily="34" charset="0"/>
                <a:cs typeface="Arial" panose="020B0604020202020204" pitchFamily="34" charset="0"/>
              </a:rPr>
              <a:t>per minute</a:t>
            </a:r>
          </a:p>
          <a:p>
            <a:pPr marL="896938" indent="-355600">
              <a:buClr>
                <a:srgbClr val="C00000"/>
              </a:buClr>
              <a:buSzPct val="100000"/>
              <a:buFont typeface="+mj-lt"/>
              <a:buAutoNum type="alphaLcPeriod"/>
            </a:pPr>
            <a:r>
              <a:rPr lang="en-US" sz="2000" dirty="0" smtClean="0">
                <a:latin typeface="Arial" panose="020B0604020202020204" pitchFamily="34" charset="0"/>
                <a:cs typeface="Arial" panose="020B0604020202020204" pitchFamily="34" charset="0"/>
              </a:rPr>
              <a:t>grams </a:t>
            </a:r>
            <a:r>
              <a:rPr lang="en-US" sz="2000" dirty="0">
                <a:latin typeface="Arial" panose="020B0604020202020204" pitchFamily="34" charset="0"/>
                <a:cs typeface="Arial" panose="020B0604020202020204" pitchFamily="34" charset="0"/>
              </a:rPr>
              <a:t>per minute</a:t>
            </a:r>
          </a:p>
          <a:p>
            <a:pPr marL="896938" indent="-355600">
              <a:buClr>
                <a:srgbClr val="C00000"/>
              </a:buClr>
              <a:buSzPct val="100000"/>
              <a:buFont typeface="+mj-lt"/>
              <a:buAutoNum type="alphaLcPeriod"/>
            </a:pPr>
            <a:r>
              <a:rPr lang="en-US" sz="2000" dirty="0" err="1" smtClean="0">
                <a:latin typeface="Arial" panose="020B0604020202020204" pitchFamily="34" charset="0"/>
                <a:cs typeface="Arial" panose="020B0604020202020204" pitchFamily="34" charset="0"/>
              </a:rPr>
              <a:t>centimetres</a:t>
            </a:r>
            <a:r>
              <a:rPr lang="en-US" sz="2000" dirty="0" smtClean="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per minute</a:t>
            </a:r>
          </a:p>
          <a:p>
            <a:pPr marL="355600" indent="-355600">
              <a:buClr>
                <a:srgbClr val="C00000"/>
              </a:buClr>
              <a:buSzPct val="111000"/>
              <a:buFont typeface="+mj-lt"/>
              <a:buAutoNum type="arabicPeriod" startAt="4"/>
            </a:pPr>
            <a:r>
              <a:rPr lang="en-US" sz="2000" dirty="0" smtClean="0">
                <a:latin typeface="Arial" panose="020B0604020202020204" pitchFamily="34" charset="0"/>
                <a:cs typeface="Arial" panose="020B0604020202020204" pitchFamily="34" charset="0"/>
              </a:rPr>
              <a:t>Iron </a:t>
            </a:r>
            <a:r>
              <a:rPr lang="en-US" sz="2000" dirty="0">
                <a:latin typeface="Arial" panose="020B0604020202020204" pitchFamily="34" charset="0"/>
                <a:cs typeface="Arial" panose="020B0604020202020204" pitchFamily="34" charset="0"/>
              </a:rPr>
              <a:t>reacts with sulfuric acid like this:</a:t>
            </a:r>
          </a:p>
          <a:p>
            <a:pPr algn="ctr">
              <a:buClr>
                <a:srgbClr val="C00000"/>
              </a:buClr>
              <a:buSzPct val="111000"/>
            </a:pPr>
            <a:r>
              <a:rPr lang="en-US" sz="1700" dirty="0" smtClean="0">
                <a:solidFill>
                  <a:srgbClr val="002060"/>
                </a:solidFill>
                <a:latin typeface="Arial" panose="020B0604020202020204" pitchFamily="34" charset="0"/>
                <a:cs typeface="Arial" panose="020B0604020202020204" pitchFamily="34" charset="0"/>
              </a:rPr>
              <a:t>Fe(s</a:t>
            </a:r>
            <a:r>
              <a:rPr lang="en-US" sz="1700" dirty="0">
                <a:solidFill>
                  <a:srgbClr val="002060"/>
                </a:solidFill>
                <a:latin typeface="Arial" panose="020B0604020202020204" pitchFamily="34" charset="0"/>
                <a:cs typeface="Arial" panose="020B0604020202020204" pitchFamily="34" charset="0"/>
              </a:rPr>
              <a:t>) </a:t>
            </a:r>
            <a:r>
              <a:rPr lang="en-US" sz="1700" dirty="0" smtClean="0">
                <a:solidFill>
                  <a:srgbClr val="002060"/>
                </a:solidFill>
                <a:latin typeface="Arial" panose="020B0604020202020204" pitchFamily="34" charset="0"/>
                <a:cs typeface="Arial" panose="020B0604020202020204" pitchFamily="34" charset="0"/>
              </a:rPr>
              <a:t>+ H</a:t>
            </a:r>
            <a:r>
              <a:rPr lang="en-US" sz="1700" baseline="-25000" dirty="0" smtClean="0">
                <a:solidFill>
                  <a:srgbClr val="002060"/>
                </a:solidFill>
                <a:latin typeface="Arial" panose="020B0604020202020204" pitchFamily="34" charset="0"/>
                <a:cs typeface="Arial" panose="020B0604020202020204" pitchFamily="34" charset="0"/>
              </a:rPr>
              <a:t>2</a:t>
            </a:r>
            <a:r>
              <a:rPr lang="en-US" sz="1700" dirty="0" smtClean="0">
                <a:solidFill>
                  <a:srgbClr val="002060"/>
                </a:solidFill>
                <a:latin typeface="Arial" panose="020B0604020202020204" pitchFamily="34" charset="0"/>
                <a:cs typeface="Arial" panose="020B0604020202020204" pitchFamily="34" charset="0"/>
              </a:rPr>
              <a:t>SO</a:t>
            </a:r>
            <a:r>
              <a:rPr lang="en-US" sz="1700" baseline="-25000" dirty="0" smtClean="0">
                <a:solidFill>
                  <a:srgbClr val="002060"/>
                </a:solidFill>
                <a:latin typeface="Arial" panose="020B0604020202020204" pitchFamily="34" charset="0"/>
                <a:cs typeface="Arial" panose="020B0604020202020204" pitchFamily="34" charset="0"/>
              </a:rPr>
              <a:t>4</a:t>
            </a:r>
            <a:r>
              <a:rPr lang="en-US" sz="1700" dirty="0" smtClean="0">
                <a:solidFill>
                  <a:srgbClr val="002060"/>
                </a:solidFill>
                <a:latin typeface="Arial" panose="020B0604020202020204" pitchFamily="34" charset="0"/>
                <a:cs typeface="Arial" panose="020B0604020202020204" pitchFamily="34" charset="0"/>
              </a:rPr>
              <a:t>(</a:t>
            </a:r>
            <a:r>
              <a:rPr lang="en-US" sz="1700" dirty="0" err="1" smtClean="0">
                <a:solidFill>
                  <a:srgbClr val="002060"/>
                </a:solidFill>
                <a:latin typeface="Arial" panose="020B0604020202020204" pitchFamily="34" charset="0"/>
                <a:cs typeface="Arial" panose="020B0604020202020204" pitchFamily="34" charset="0"/>
              </a:rPr>
              <a:t>aq</a:t>
            </a:r>
            <a:r>
              <a:rPr lang="en-US" sz="1700" dirty="0">
                <a:solidFill>
                  <a:srgbClr val="002060"/>
                </a:solidFill>
                <a:latin typeface="Arial" panose="020B0604020202020204" pitchFamily="34" charset="0"/>
                <a:cs typeface="Arial" panose="020B0604020202020204" pitchFamily="34" charset="0"/>
              </a:rPr>
              <a:t>) </a:t>
            </a:r>
            <a:r>
              <a:rPr lang="en-US" sz="1700" dirty="0" smtClean="0">
                <a:solidFill>
                  <a:srgbClr val="002060"/>
                </a:solidFill>
                <a:latin typeface="Arial" panose="020B0604020202020204" pitchFamily="34" charset="0"/>
                <a:cs typeface="Arial" panose="020B0604020202020204" pitchFamily="34" charset="0"/>
                <a:sym typeface="Wingdings 3" panose="05040102010807070707" pitchFamily="18" charset="2"/>
              </a:rPr>
              <a:t> </a:t>
            </a:r>
            <a:r>
              <a:rPr lang="en-US" sz="1700" dirty="0" smtClean="0">
                <a:solidFill>
                  <a:srgbClr val="002060"/>
                </a:solidFill>
                <a:latin typeface="Arial" panose="020B0604020202020204" pitchFamily="34" charset="0"/>
                <a:cs typeface="Arial" panose="020B0604020202020204" pitchFamily="34" charset="0"/>
              </a:rPr>
              <a:t>FeSO</a:t>
            </a:r>
            <a:r>
              <a:rPr lang="en-US" sz="1700" baseline="-25000" dirty="0" smtClean="0">
                <a:solidFill>
                  <a:srgbClr val="002060"/>
                </a:solidFill>
                <a:latin typeface="Arial" panose="020B0604020202020204" pitchFamily="34" charset="0"/>
                <a:cs typeface="Arial" panose="020B0604020202020204" pitchFamily="34" charset="0"/>
              </a:rPr>
              <a:t>4</a:t>
            </a:r>
            <a:r>
              <a:rPr lang="en-US" sz="1700" dirty="0" smtClean="0">
                <a:solidFill>
                  <a:srgbClr val="002060"/>
                </a:solidFill>
                <a:latin typeface="Arial" panose="020B0604020202020204" pitchFamily="34" charset="0"/>
                <a:cs typeface="Arial" panose="020B0604020202020204" pitchFamily="34" charset="0"/>
              </a:rPr>
              <a:t>(</a:t>
            </a:r>
            <a:r>
              <a:rPr lang="en-US" sz="1700" dirty="0" err="1" smtClean="0">
                <a:solidFill>
                  <a:srgbClr val="002060"/>
                </a:solidFill>
                <a:latin typeface="Arial" panose="020B0604020202020204" pitchFamily="34" charset="0"/>
                <a:cs typeface="Arial" panose="020B0604020202020204" pitchFamily="34" charset="0"/>
              </a:rPr>
              <a:t>aq</a:t>
            </a:r>
            <a:r>
              <a:rPr lang="en-US" sz="1700" dirty="0">
                <a:solidFill>
                  <a:srgbClr val="002060"/>
                </a:solidFill>
                <a:latin typeface="Arial" panose="020B0604020202020204" pitchFamily="34" charset="0"/>
                <a:cs typeface="Arial" panose="020B0604020202020204" pitchFamily="34" charset="0"/>
              </a:rPr>
              <a:t>) </a:t>
            </a:r>
            <a:r>
              <a:rPr lang="en-US" sz="1700" dirty="0" smtClean="0">
                <a:solidFill>
                  <a:srgbClr val="002060"/>
                </a:solidFill>
                <a:latin typeface="Arial" panose="020B0604020202020204" pitchFamily="34" charset="0"/>
                <a:cs typeface="Arial" panose="020B0604020202020204" pitchFamily="34" charset="0"/>
              </a:rPr>
              <a:t>+ H</a:t>
            </a:r>
            <a:r>
              <a:rPr lang="en-US" sz="1700" baseline="-25000" dirty="0" smtClean="0">
                <a:solidFill>
                  <a:srgbClr val="002060"/>
                </a:solidFill>
                <a:latin typeface="Arial" panose="020B0604020202020204" pitchFamily="34" charset="0"/>
                <a:cs typeface="Arial" panose="020B0604020202020204" pitchFamily="34" charset="0"/>
              </a:rPr>
              <a:t>2</a:t>
            </a:r>
            <a:r>
              <a:rPr lang="en-US" sz="1700" dirty="0" smtClean="0">
                <a:solidFill>
                  <a:srgbClr val="002060"/>
                </a:solidFill>
                <a:latin typeface="Arial" panose="020B0604020202020204" pitchFamily="34" charset="0"/>
                <a:cs typeface="Arial" panose="020B0604020202020204" pitchFamily="34" charset="0"/>
              </a:rPr>
              <a:t>(g</a:t>
            </a:r>
            <a:r>
              <a:rPr lang="en-US" sz="1700" dirty="0">
                <a:solidFill>
                  <a:srgbClr val="002060"/>
                </a:solidFill>
                <a:latin typeface="Arial" panose="020B0604020202020204" pitchFamily="34" charset="0"/>
                <a:cs typeface="Arial" panose="020B0604020202020204" pitchFamily="34" charset="0"/>
              </a:rPr>
              <a:t>)</a:t>
            </a:r>
          </a:p>
          <a:p>
            <a:pPr marL="812800" indent="-355600">
              <a:buClr>
                <a:srgbClr val="C00000"/>
              </a:buClr>
              <a:buSzPct val="100000"/>
              <a:buFont typeface="+mj-lt"/>
              <a:buAutoNum type="alphaLcPeriod"/>
            </a:pPr>
            <a:r>
              <a:rPr lang="en-US" sz="2000" dirty="0">
                <a:latin typeface="Arial" panose="020B0604020202020204" pitchFamily="34" charset="0"/>
                <a:cs typeface="Arial" panose="020B0604020202020204" pitchFamily="34" charset="0"/>
              </a:rPr>
              <a:t>Write a word equation for this reaction.</a:t>
            </a:r>
          </a:p>
          <a:p>
            <a:pPr marL="812800" indent="-355600">
              <a:buClr>
                <a:srgbClr val="C00000"/>
              </a:buClr>
              <a:buSzPct val="100000"/>
              <a:buFont typeface="+mj-lt"/>
              <a:buAutoNum type="alphaLcPeriod"/>
            </a:pPr>
            <a:r>
              <a:rPr lang="en-US" sz="2000" dirty="0">
                <a:latin typeface="Arial" panose="020B0604020202020204" pitchFamily="34" charset="0"/>
                <a:cs typeface="Arial" panose="020B0604020202020204" pitchFamily="34" charset="0"/>
              </a:rPr>
              <a:t>Write down four different ways in which the rate of the reaction could be measured.</a:t>
            </a:r>
            <a:endParaRPr lang="en-GB" sz="2000" dirty="0">
              <a:latin typeface="Arial" panose="020B0604020202020204" pitchFamily="34" charset="0"/>
              <a:cs typeface="Arial" panose="020B0604020202020204" pitchFamily="34" charset="0"/>
            </a:endParaRPr>
          </a:p>
        </p:txBody>
      </p:sp>
      <p:sp>
        <p:nvSpPr>
          <p:cNvPr id="6" name="Oval 5">
            <a:hlinkClick r:id="rId3" action="ppaction://hlinkfile"/>
          </p:cNvPr>
          <p:cNvSpPr/>
          <p:nvPr/>
        </p:nvSpPr>
        <p:spPr>
          <a:xfrm rot="1664057">
            <a:off x="8217205" y="5994085"/>
            <a:ext cx="666574" cy="666574"/>
          </a:xfrm>
          <a:prstGeom prst="ellipse">
            <a:avLst/>
          </a:prstGeom>
          <a:solidFill>
            <a:srgbClr val="0070C0"/>
          </a:solidFill>
          <a:ln>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latin typeface="Arial" panose="020B0604020202020204" pitchFamily="34" charset="0"/>
                <a:cs typeface="Arial" panose="020B0604020202020204" pitchFamily="34" charset="0"/>
              </a:rPr>
              <a:t>Q</a:t>
            </a:r>
            <a:endParaRPr lang="en-GB" sz="2000"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249662" y="94181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598597198"/>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10.2 – Measuring the Rate of A Reaction</a:t>
            </a:r>
            <a:endParaRPr lang="en-GB" sz="34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132</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2331407"/>
          </a:xfrm>
          <a:prstGeom prst="rect">
            <a:avLst/>
          </a:prstGeom>
        </p:spPr>
        <p:txBody>
          <a:bodyPr wrap="square">
            <a:spAutoFit/>
          </a:bodyPr>
          <a:lstStyle/>
          <a:p>
            <a:pPr>
              <a:spcAft>
                <a:spcPts val="300"/>
              </a:spcAft>
              <a:buClr>
                <a:srgbClr val="C00000"/>
              </a:buClr>
            </a:pPr>
            <a:r>
              <a:rPr lang="en-US" sz="2400" b="1" dirty="0">
                <a:solidFill>
                  <a:srgbClr val="FF0000"/>
                </a:solidFill>
                <a:latin typeface="Arial" panose="020B0604020202020204" pitchFamily="34" charset="0"/>
                <a:cs typeface="Arial" panose="020B0604020202020204" pitchFamily="34" charset="0"/>
              </a:rPr>
              <a:t>A reaction that produces a gas</a:t>
            </a:r>
          </a:p>
          <a:p>
            <a:pPr marL="439738" indent="-439738">
              <a:spcAft>
                <a:spcPts val="300"/>
              </a:spcAft>
              <a:buClr>
                <a:srgbClr val="C00000"/>
              </a:buClr>
              <a:buFont typeface="Wingdings 3" panose="05040102010807070707" pitchFamily="18" charset="2"/>
              <a:buChar char=""/>
            </a:pPr>
            <a:r>
              <a:rPr lang="en-US" sz="2400" dirty="0">
                <a:solidFill>
                  <a:srgbClr val="000000"/>
                </a:solidFill>
                <a:latin typeface="Arial" panose="020B0604020202020204" pitchFamily="34" charset="0"/>
                <a:cs typeface="Arial" panose="020B0604020202020204" pitchFamily="34" charset="0"/>
              </a:rPr>
              <a:t>The rate of a reaction is found by measuring the amount of a </a:t>
            </a:r>
            <a:r>
              <a:rPr lang="en-US" sz="2400" dirty="0" smtClean="0">
                <a:solidFill>
                  <a:srgbClr val="000000"/>
                </a:solidFill>
                <a:latin typeface="Arial" panose="020B0604020202020204" pitchFamily="34" charset="0"/>
                <a:cs typeface="Arial" panose="020B0604020202020204" pitchFamily="34" charset="0"/>
              </a:rPr>
              <a:t>reactant used </a:t>
            </a:r>
            <a:r>
              <a:rPr lang="en-US" sz="2400" dirty="0">
                <a:solidFill>
                  <a:srgbClr val="000000"/>
                </a:solidFill>
                <a:latin typeface="Arial" panose="020B0604020202020204" pitchFamily="34" charset="0"/>
                <a:cs typeface="Arial" panose="020B0604020202020204" pitchFamily="34" charset="0"/>
              </a:rPr>
              <a:t>up per unit of time, or the amount of a product produced per unit </a:t>
            </a:r>
            <a:r>
              <a:rPr lang="en-US" sz="2400" dirty="0" smtClean="0">
                <a:solidFill>
                  <a:srgbClr val="000000"/>
                </a:solidFill>
                <a:latin typeface="Arial" panose="020B0604020202020204" pitchFamily="34" charset="0"/>
                <a:cs typeface="Arial" panose="020B0604020202020204" pitchFamily="34" charset="0"/>
              </a:rPr>
              <a:t>of time</a:t>
            </a:r>
            <a:r>
              <a:rPr lang="en-US" sz="2400" dirty="0">
                <a:solidFill>
                  <a:srgbClr val="000000"/>
                </a:solidFill>
                <a:latin typeface="Arial" panose="020B0604020202020204" pitchFamily="34" charset="0"/>
                <a:cs typeface="Arial" panose="020B0604020202020204" pitchFamily="34" charset="0"/>
              </a:rPr>
              <a:t>. Look at this reaction:</a:t>
            </a:r>
          </a:p>
          <a:p>
            <a:pPr algn="ctr">
              <a:spcAft>
                <a:spcPts val="300"/>
              </a:spcAft>
              <a:buClr>
                <a:srgbClr val="C00000"/>
              </a:buClr>
            </a:pPr>
            <a:r>
              <a:rPr lang="en-US" sz="2100" dirty="0" smtClean="0">
                <a:solidFill>
                  <a:srgbClr val="0070C0"/>
                </a:solidFill>
                <a:latin typeface="Arial" panose="020B0604020202020204" pitchFamily="34" charset="0"/>
                <a:cs typeface="Arial" panose="020B0604020202020204" pitchFamily="34" charset="0"/>
              </a:rPr>
              <a:t>magnesium + </a:t>
            </a:r>
            <a:r>
              <a:rPr lang="en-US" sz="2100" dirty="0">
                <a:solidFill>
                  <a:srgbClr val="0070C0"/>
                </a:solidFill>
                <a:latin typeface="Arial" panose="020B0604020202020204" pitchFamily="34" charset="0"/>
                <a:cs typeface="Arial" panose="020B0604020202020204" pitchFamily="34" charset="0"/>
              </a:rPr>
              <a:t>hydrochloric acid </a:t>
            </a:r>
            <a:r>
              <a:rPr lang="en-US" sz="2100" dirty="0" smtClean="0">
                <a:solidFill>
                  <a:srgbClr val="0070C0"/>
                </a:solidFill>
                <a:latin typeface="Arial" panose="020B0604020202020204" pitchFamily="34" charset="0"/>
                <a:cs typeface="Arial" panose="020B0604020202020204" pitchFamily="34" charset="0"/>
                <a:sym typeface="Wingdings 3" panose="05040102010807070707" pitchFamily="18" charset="2"/>
              </a:rPr>
              <a:t> </a:t>
            </a:r>
            <a:r>
              <a:rPr lang="en-US" sz="2100" dirty="0" smtClean="0">
                <a:solidFill>
                  <a:srgbClr val="0070C0"/>
                </a:solidFill>
                <a:latin typeface="Arial" panose="020B0604020202020204" pitchFamily="34" charset="0"/>
                <a:cs typeface="Arial" panose="020B0604020202020204" pitchFamily="34" charset="0"/>
              </a:rPr>
              <a:t>magnesium </a:t>
            </a:r>
            <a:r>
              <a:rPr lang="en-US" sz="2100" dirty="0">
                <a:solidFill>
                  <a:srgbClr val="0070C0"/>
                </a:solidFill>
                <a:latin typeface="Arial" panose="020B0604020202020204" pitchFamily="34" charset="0"/>
                <a:cs typeface="Arial" panose="020B0604020202020204" pitchFamily="34" charset="0"/>
              </a:rPr>
              <a:t>chloride </a:t>
            </a:r>
            <a:r>
              <a:rPr lang="en-US" sz="2100" dirty="0" smtClean="0">
                <a:solidFill>
                  <a:srgbClr val="0070C0"/>
                </a:solidFill>
                <a:latin typeface="Arial" panose="020B0604020202020204" pitchFamily="34" charset="0"/>
                <a:cs typeface="Arial" panose="020B0604020202020204" pitchFamily="34" charset="0"/>
              </a:rPr>
              <a:t>+ </a:t>
            </a:r>
            <a:r>
              <a:rPr lang="en-US" sz="2100" dirty="0">
                <a:solidFill>
                  <a:srgbClr val="0070C0"/>
                </a:solidFill>
                <a:latin typeface="Arial" panose="020B0604020202020204" pitchFamily="34" charset="0"/>
                <a:cs typeface="Arial" panose="020B0604020202020204" pitchFamily="34" charset="0"/>
              </a:rPr>
              <a:t>hydrogen</a:t>
            </a:r>
          </a:p>
          <a:p>
            <a:pPr>
              <a:spcAft>
                <a:spcPts val="300"/>
              </a:spcAft>
              <a:buClr>
                <a:srgbClr val="C00000"/>
              </a:buClr>
              <a:tabLst>
                <a:tab pos="541338" algn="l"/>
              </a:tabLst>
            </a:pPr>
            <a:r>
              <a:rPr lang="en-US" sz="2100" dirty="0" smtClean="0">
                <a:solidFill>
                  <a:srgbClr val="0070C0"/>
                </a:solidFill>
                <a:latin typeface="Arial" panose="020B0604020202020204" pitchFamily="34" charset="0"/>
                <a:cs typeface="Arial" panose="020B0604020202020204" pitchFamily="34" charset="0"/>
              </a:rPr>
              <a:t>	Mg </a:t>
            </a:r>
            <a:r>
              <a:rPr lang="en-US" sz="2100" dirty="0">
                <a:solidFill>
                  <a:srgbClr val="0070C0"/>
                </a:solidFill>
                <a:latin typeface="Arial" panose="020B0604020202020204" pitchFamily="34" charset="0"/>
                <a:cs typeface="Arial" panose="020B0604020202020204" pitchFamily="34" charset="0"/>
              </a:rPr>
              <a:t>(s) </a:t>
            </a:r>
            <a:r>
              <a:rPr lang="en-US" sz="2100" dirty="0" smtClean="0">
                <a:solidFill>
                  <a:srgbClr val="0070C0"/>
                </a:solidFill>
                <a:latin typeface="Arial" panose="020B0604020202020204" pitchFamily="34" charset="0"/>
                <a:cs typeface="Arial" panose="020B0604020202020204" pitchFamily="34" charset="0"/>
              </a:rPr>
              <a:t>    +      2HCL (</a:t>
            </a:r>
            <a:r>
              <a:rPr lang="en-US" sz="2100" dirty="0" err="1" smtClean="0">
                <a:solidFill>
                  <a:srgbClr val="0070C0"/>
                </a:solidFill>
                <a:latin typeface="Arial" panose="020B0604020202020204" pitchFamily="34" charset="0"/>
                <a:cs typeface="Arial" panose="020B0604020202020204" pitchFamily="34" charset="0"/>
              </a:rPr>
              <a:t>aq</a:t>
            </a:r>
            <a:r>
              <a:rPr lang="en-US" sz="2100" dirty="0">
                <a:solidFill>
                  <a:srgbClr val="0070C0"/>
                </a:solidFill>
                <a:latin typeface="Arial" panose="020B0604020202020204" pitchFamily="34" charset="0"/>
                <a:cs typeface="Arial" panose="020B0604020202020204" pitchFamily="34" charset="0"/>
              </a:rPr>
              <a:t>) </a:t>
            </a:r>
            <a:r>
              <a:rPr lang="en-US" sz="2100" dirty="0" smtClean="0">
                <a:solidFill>
                  <a:srgbClr val="0070C0"/>
                </a:solidFill>
                <a:latin typeface="Arial" panose="020B0604020202020204" pitchFamily="34" charset="0"/>
                <a:cs typeface="Arial" panose="020B0604020202020204" pitchFamily="34" charset="0"/>
              </a:rPr>
              <a:t>      </a:t>
            </a:r>
            <a:r>
              <a:rPr lang="en-US" sz="2100" dirty="0">
                <a:solidFill>
                  <a:srgbClr val="0070C0"/>
                </a:solidFill>
                <a:latin typeface="Arial" panose="020B0604020202020204" pitchFamily="34" charset="0"/>
                <a:cs typeface="Arial" panose="020B0604020202020204" pitchFamily="34" charset="0"/>
                <a:sym typeface="Wingdings 3" panose="05040102010807070707" pitchFamily="18" charset="2"/>
              </a:rPr>
              <a:t> </a:t>
            </a:r>
            <a:r>
              <a:rPr lang="en-US" sz="2100" dirty="0" smtClean="0">
                <a:solidFill>
                  <a:srgbClr val="0070C0"/>
                </a:solidFill>
                <a:latin typeface="Arial" panose="020B0604020202020204" pitchFamily="34" charset="0"/>
                <a:cs typeface="Arial" panose="020B0604020202020204" pitchFamily="34" charset="0"/>
                <a:sym typeface="Wingdings 3" panose="05040102010807070707" pitchFamily="18" charset="2"/>
              </a:rPr>
              <a:t>	</a:t>
            </a:r>
            <a:r>
              <a:rPr lang="en-US" sz="2100" dirty="0" smtClean="0">
                <a:solidFill>
                  <a:srgbClr val="0070C0"/>
                </a:solidFill>
                <a:latin typeface="Arial" panose="020B0604020202020204" pitchFamily="34" charset="0"/>
                <a:cs typeface="Arial" panose="020B0604020202020204" pitchFamily="34" charset="0"/>
              </a:rPr>
              <a:t>MgCl</a:t>
            </a:r>
            <a:r>
              <a:rPr lang="en-US" sz="2100" baseline="-25000" dirty="0" smtClean="0">
                <a:solidFill>
                  <a:srgbClr val="0070C0"/>
                </a:solidFill>
                <a:latin typeface="Arial" panose="020B0604020202020204" pitchFamily="34" charset="0"/>
                <a:cs typeface="Arial" panose="020B0604020202020204" pitchFamily="34" charset="0"/>
              </a:rPr>
              <a:t>2</a:t>
            </a:r>
            <a:r>
              <a:rPr lang="en-US" sz="2100" dirty="0" smtClean="0">
                <a:solidFill>
                  <a:srgbClr val="0070C0"/>
                </a:solidFill>
                <a:latin typeface="Arial" panose="020B0604020202020204" pitchFamily="34" charset="0"/>
                <a:cs typeface="Arial" panose="020B0604020202020204" pitchFamily="34" charset="0"/>
              </a:rPr>
              <a:t> </a:t>
            </a:r>
            <a:r>
              <a:rPr lang="en-US" sz="2100" dirty="0">
                <a:solidFill>
                  <a:srgbClr val="0070C0"/>
                </a:solidFill>
                <a:latin typeface="Arial" panose="020B0604020202020204" pitchFamily="34" charset="0"/>
                <a:cs typeface="Arial" panose="020B0604020202020204" pitchFamily="34" charset="0"/>
              </a:rPr>
              <a:t>(</a:t>
            </a:r>
            <a:r>
              <a:rPr lang="en-US" sz="2100" dirty="0" err="1">
                <a:solidFill>
                  <a:srgbClr val="0070C0"/>
                </a:solidFill>
                <a:latin typeface="Arial" panose="020B0604020202020204" pitchFamily="34" charset="0"/>
                <a:cs typeface="Arial" panose="020B0604020202020204" pitchFamily="34" charset="0"/>
              </a:rPr>
              <a:t>aq</a:t>
            </a:r>
            <a:r>
              <a:rPr lang="en-US" sz="2100" dirty="0">
                <a:solidFill>
                  <a:srgbClr val="0070C0"/>
                </a:solidFill>
                <a:latin typeface="Arial" panose="020B0604020202020204" pitchFamily="34" charset="0"/>
                <a:cs typeface="Arial" panose="020B0604020202020204" pitchFamily="34" charset="0"/>
              </a:rPr>
              <a:t>) </a:t>
            </a:r>
            <a:r>
              <a:rPr lang="en-US" sz="2100" dirty="0" smtClean="0">
                <a:solidFill>
                  <a:srgbClr val="0070C0"/>
                </a:solidFill>
                <a:latin typeface="Arial" panose="020B0604020202020204" pitchFamily="34" charset="0"/>
                <a:cs typeface="Arial" panose="020B0604020202020204" pitchFamily="34" charset="0"/>
              </a:rPr>
              <a:t>	    +  H</a:t>
            </a:r>
            <a:r>
              <a:rPr lang="en-US" sz="2100" baseline="-25000" dirty="0" smtClean="0">
                <a:solidFill>
                  <a:srgbClr val="0070C0"/>
                </a:solidFill>
                <a:latin typeface="Arial" panose="020B0604020202020204" pitchFamily="34" charset="0"/>
                <a:cs typeface="Arial" panose="020B0604020202020204" pitchFamily="34" charset="0"/>
              </a:rPr>
              <a:t>2 </a:t>
            </a:r>
            <a:r>
              <a:rPr lang="en-US" sz="2100" dirty="0" smtClean="0">
                <a:solidFill>
                  <a:srgbClr val="0070C0"/>
                </a:solidFill>
                <a:latin typeface="Arial" panose="020B0604020202020204" pitchFamily="34" charset="0"/>
                <a:cs typeface="Arial" panose="020B0604020202020204" pitchFamily="34" charset="0"/>
              </a:rPr>
              <a:t>(g)</a:t>
            </a:r>
            <a:endParaRPr lang="en-US" sz="2100" dirty="0">
              <a:solidFill>
                <a:srgbClr val="0070C0"/>
              </a:solidFill>
              <a:latin typeface="Arial" panose="020B0604020202020204" pitchFamily="34" charset="0"/>
              <a:cs typeface="Arial" panose="020B0604020202020204" pitchFamily="34" charset="0"/>
            </a:endParaRPr>
          </a:p>
        </p:txBody>
      </p:sp>
      <p:sp>
        <p:nvSpPr>
          <p:cNvPr id="2" name="Rectangle 1"/>
          <p:cNvSpPr/>
          <p:nvPr/>
        </p:nvSpPr>
        <p:spPr>
          <a:xfrm>
            <a:off x="288032" y="3501008"/>
            <a:ext cx="5220072" cy="2308324"/>
          </a:xfrm>
          <a:prstGeom prst="rect">
            <a:avLst/>
          </a:prstGeom>
        </p:spPr>
        <p:txBody>
          <a:bodyPr wrap="square">
            <a:spAutoFit/>
          </a:bodyPr>
          <a:lstStyle/>
          <a:p>
            <a:pPr marL="439738" indent="-439738">
              <a:spcAft>
                <a:spcPts val="300"/>
              </a:spcAft>
              <a:buClr>
                <a:srgbClr val="C00000"/>
              </a:buClr>
              <a:buFont typeface="Wingdings 3" panose="05040102010807070707" pitchFamily="18" charset="2"/>
              <a:buChar char=""/>
            </a:pPr>
            <a:r>
              <a:rPr lang="en-US" sz="2400" dirty="0">
                <a:solidFill>
                  <a:srgbClr val="000000"/>
                </a:solidFill>
                <a:latin typeface="Arial" panose="020B0604020202020204" pitchFamily="34" charset="0"/>
                <a:cs typeface="Arial" panose="020B0604020202020204" pitchFamily="34" charset="0"/>
              </a:rPr>
              <a:t>Here hydrogen is the easiest substance to measure, because it is the only gas in the reaction. It bubbles off and can be collected in a </a:t>
            </a:r>
            <a:r>
              <a:rPr lang="en-US" sz="2400" b="1" dirty="0">
                <a:solidFill>
                  <a:srgbClr val="F53939"/>
                </a:solidFill>
                <a:latin typeface="Arial" panose="020B0604020202020204" pitchFamily="34" charset="0"/>
                <a:cs typeface="Arial" panose="020B0604020202020204" pitchFamily="34" charset="0"/>
              </a:rPr>
              <a:t>gas syringe</a:t>
            </a:r>
            <a:r>
              <a:rPr lang="en-US" sz="2400" dirty="0">
                <a:solidFill>
                  <a:srgbClr val="000000"/>
                </a:solidFill>
                <a:latin typeface="Arial" panose="020B0604020202020204" pitchFamily="34" charset="0"/>
                <a:cs typeface="Arial" panose="020B0604020202020204" pitchFamily="34" charset="0"/>
              </a:rPr>
              <a:t>, where its volume is measured.</a:t>
            </a:r>
            <a:endParaRPr lang="en-US" sz="2400" b="1" dirty="0">
              <a:solidFill>
                <a:srgbClr val="00000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t="18159" b="16586"/>
          <a:stretch/>
        </p:blipFill>
        <p:spPr>
          <a:xfrm>
            <a:off x="5652120" y="3573016"/>
            <a:ext cx="2952328" cy="1872208"/>
          </a:xfrm>
          <a:prstGeom prst="rect">
            <a:avLst/>
          </a:prstGeom>
        </p:spPr>
      </p:pic>
      <p:sp>
        <p:nvSpPr>
          <p:cNvPr id="4" name="Rectangle 3"/>
          <p:cNvSpPr/>
          <p:nvPr/>
        </p:nvSpPr>
        <p:spPr>
          <a:xfrm>
            <a:off x="5508104" y="5520134"/>
            <a:ext cx="3240360" cy="1077218"/>
          </a:xfrm>
          <a:prstGeom prst="rect">
            <a:avLst/>
          </a:prstGeom>
        </p:spPr>
        <p:txBody>
          <a:bodyPr wrap="square">
            <a:spAutoFit/>
          </a:bodyPr>
          <a:lstStyle/>
          <a:p>
            <a:r>
              <a:rPr lang="en-US" sz="1600" dirty="0">
                <a:latin typeface="FrutigerLTStd-Light"/>
              </a:rPr>
              <a:t>Testing an explosive substance. </a:t>
            </a:r>
            <a:r>
              <a:rPr lang="en-US" sz="1600" dirty="0" smtClean="0">
                <a:latin typeface="FrutigerLTStd-Light"/>
              </a:rPr>
              <a:t>The rate </a:t>
            </a:r>
            <a:r>
              <a:rPr lang="en-US" sz="1600" dirty="0">
                <a:latin typeface="FrutigerLTStd-Light"/>
              </a:rPr>
              <a:t>of a fast reaction like this, giving </a:t>
            </a:r>
            <a:r>
              <a:rPr lang="en-US" sz="1600" dirty="0" smtClean="0">
                <a:latin typeface="FrutigerLTStd-Light"/>
              </a:rPr>
              <a:t>a mix </a:t>
            </a:r>
            <a:r>
              <a:rPr lang="en-US" sz="1600" dirty="0">
                <a:latin typeface="FrutigerLTStd-Light"/>
              </a:rPr>
              <a:t>of gases, is not easy </a:t>
            </a:r>
            <a:r>
              <a:rPr lang="en-US" sz="1600" dirty="0" smtClean="0">
                <a:latin typeface="FrutigerLTStd-Light"/>
              </a:rPr>
              <a:t>to measure</a:t>
            </a:r>
            <a:r>
              <a:rPr lang="en-US" sz="1600" dirty="0">
                <a:latin typeface="FrutigerLTStd-Light"/>
              </a:rPr>
              <a:t>.</a:t>
            </a:r>
            <a:endParaRPr lang="en-GB" sz="1600" dirty="0"/>
          </a:p>
        </p:txBody>
      </p:sp>
      <p:sp>
        <p:nvSpPr>
          <p:cNvPr id="8" name="TextBox 7">
            <a:hlinkClick r:id="rId4" action="ppaction://hlinksldjump"/>
          </p:cNvPr>
          <p:cNvSpPr txBox="1"/>
          <p:nvPr/>
        </p:nvSpPr>
        <p:spPr>
          <a:xfrm>
            <a:off x="8249662" y="94181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460036260"/>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10.2 – Measuring the Rate of A Reaction</a:t>
            </a:r>
            <a:endParaRPr lang="en-GB" sz="34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132</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5532284"/>
          </a:xfrm>
          <a:prstGeom prst="rect">
            <a:avLst/>
          </a:prstGeom>
        </p:spPr>
        <p:txBody>
          <a:bodyPr wrap="square">
            <a:spAutoFit/>
          </a:bodyPr>
          <a:lstStyle/>
          <a:p>
            <a:pPr>
              <a:spcAft>
                <a:spcPts val="300"/>
              </a:spcAft>
              <a:buClr>
                <a:srgbClr val="C00000"/>
              </a:buClr>
            </a:pPr>
            <a:r>
              <a:rPr lang="en-US" sz="2800" b="1" dirty="0">
                <a:solidFill>
                  <a:srgbClr val="FF0000"/>
                </a:solidFill>
                <a:latin typeface="Arial" panose="020B0604020202020204" pitchFamily="34" charset="0"/>
                <a:cs typeface="Arial" panose="020B0604020202020204" pitchFamily="34" charset="0"/>
              </a:rPr>
              <a:t>The </a:t>
            </a:r>
            <a:r>
              <a:rPr lang="en-US" sz="2800" b="1" dirty="0" smtClean="0">
                <a:solidFill>
                  <a:srgbClr val="FF0000"/>
                </a:solidFill>
                <a:latin typeface="Arial" panose="020B0604020202020204" pitchFamily="34" charset="0"/>
                <a:cs typeface="Arial" panose="020B0604020202020204" pitchFamily="34" charset="0"/>
              </a:rPr>
              <a:t>experiment</a:t>
            </a:r>
          </a:p>
          <a:p>
            <a:pPr>
              <a:spcAft>
                <a:spcPts val="300"/>
              </a:spcAft>
              <a:buClr>
                <a:srgbClr val="C00000"/>
              </a:buClr>
            </a:pPr>
            <a:endParaRPr lang="en-US" sz="2800" b="1" dirty="0">
              <a:solidFill>
                <a:srgbClr val="FF0000"/>
              </a:solidFill>
              <a:latin typeface="Arial" panose="020B0604020202020204" pitchFamily="34" charset="0"/>
              <a:cs typeface="Arial" panose="020B0604020202020204" pitchFamily="34" charset="0"/>
            </a:endParaRPr>
          </a:p>
          <a:p>
            <a:pPr>
              <a:spcAft>
                <a:spcPts val="300"/>
              </a:spcAft>
              <a:buClr>
                <a:srgbClr val="C00000"/>
              </a:buClr>
            </a:pPr>
            <a:endParaRPr lang="en-US" sz="2800" b="1" dirty="0" smtClean="0">
              <a:solidFill>
                <a:srgbClr val="FF0000"/>
              </a:solidFill>
              <a:latin typeface="Arial" panose="020B0604020202020204" pitchFamily="34" charset="0"/>
              <a:cs typeface="Arial" panose="020B0604020202020204" pitchFamily="34" charset="0"/>
            </a:endParaRPr>
          </a:p>
          <a:p>
            <a:pPr>
              <a:spcAft>
                <a:spcPts val="300"/>
              </a:spcAft>
              <a:buClr>
                <a:srgbClr val="C00000"/>
              </a:buClr>
            </a:pPr>
            <a:endParaRPr lang="en-US" sz="2800" b="1" dirty="0" smtClean="0">
              <a:solidFill>
                <a:srgbClr val="FF0000"/>
              </a:solidFill>
              <a:latin typeface="Arial" panose="020B0604020202020204" pitchFamily="34" charset="0"/>
              <a:cs typeface="Arial" panose="020B0604020202020204" pitchFamily="34" charset="0"/>
            </a:endParaRPr>
          </a:p>
          <a:p>
            <a:pPr>
              <a:spcAft>
                <a:spcPts val="300"/>
              </a:spcAft>
              <a:buClr>
                <a:srgbClr val="C00000"/>
              </a:buClr>
            </a:pPr>
            <a:endParaRPr lang="en-US" sz="2800" b="1" dirty="0">
              <a:solidFill>
                <a:srgbClr val="FF0000"/>
              </a:solidFill>
              <a:latin typeface="Arial" panose="020B0604020202020204" pitchFamily="34" charset="0"/>
              <a:cs typeface="Arial" panose="020B0604020202020204" pitchFamily="34" charset="0"/>
            </a:endParaRPr>
          </a:p>
          <a:p>
            <a:pPr>
              <a:spcAft>
                <a:spcPts val="300"/>
              </a:spcAft>
              <a:buClr>
                <a:srgbClr val="C00000"/>
              </a:buClr>
            </a:pPr>
            <a:endParaRPr lang="en-US" sz="2800" b="1" dirty="0">
              <a:solidFill>
                <a:srgbClr val="FF0000"/>
              </a:solidFill>
              <a:latin typeface="Arial" panose="020B0604020202020204" pitchFamily="34" charset="0"/>
              <a:cs typeface="Arial" panose="020B0604020202020204" pitchFamily="34" charset="0"/>
            </a:endParaRPr>
          </a:p>
          <a:p>
            <a:pPr>
              <a:spcAft>
                <a:spcPts val="300"/>
              </a:spcAft>
              <a:buClr>
                <a:srgbClr val="C00000"/>
              </a:buClr>
            </a:pPr>
            <a:endParaRPr lang="en-US" sz="2800" b="1" dirty="0" smtClean="0">
              <a:solidFill>
                <a:srgbClr val="FF0000"/>
              </a:solidFill>
              <a:latin typeface="Arial" panose="020B0604020202020204" pitchFamily="34" charset="0"/>
              <a:cs typeface="Arial" panose="020B0604020202020204" pitchFamily="34" charset="0"/>
            </a:endParaRPr>
          </a:p>
          <a:p>
            <a:pPr marL="439738" indent="-439738">
              <a:spcAft>
                <a:spcPts val="300"/>
              </a:spcAft>
              <a:buClr>
                <a:srgbClr val="C00000"/>
              </a:buClr>
              <a:buFont typeface="Wingdings 3" panose="05040102010807070707" pitchFamily="18" charset="2"/>
              <a:buChar char=""/>
            </a:pPr>
            <a:r>
              <a:rPr lang="en-US" sz="2800" dirty="0">
                <a:solidFill>
                  <a:srgbClr val="000000"/>
                </a:solidFill>
                <a:latin typeface="Arial" panose="020B0604020202020204" pitchFamily="34" charset="0"/>
                <a:cs typeface="Arial" panose="020B0604020202020204" pitchFamily="34" charset="0"/>
              </a:rPr>
              <a:t>Clean the magnesium with sandpaper. Put dilute hydrochloric acid in </a:t>
            </a:r>
            <a:r>
              <a:rPr lang="en-US" sz="2800" dirty="0" smtClean="0">
                <a:solidFill>
                  <a:srgbClr val="000000"/>
                </a:solidFill>
                <a:latin typeface="Arial" panose="020B0604020202020204" pitchFamily="34" charset="0"/>
                <a:cs typeface="Arial" panose="020B0604020202020204" pitchFamily="34" charset="0"/>
              </a:rPr>
              <a:t>the flask</a:t>
            </a:r>
            <a:r>
              <a:rPr lang="en-US" sz="2800" dirty="0">
                <a:solidFill>
                  <a:srgbClr val="000000"/>
                </a:solidFill>
                <a:latin typeface="Arial" panose="020B0604020202020204" pitchFamily="34" charset="0"/>
                <a:cs typeface="Arial" panose="020B0604020202020204" pitchFamily="34" charset="0"/>
              </a:rPr>
              <a:t>. Drop the magnesium into the flask, and insert the stopper </a:t>
            </a:r>
            <a:r>
              <a:rPr lang="en-US" sz="2800" dirty="0" smtClean="0">
                <a:solidFill>
                  <a:srgbClr val="000000"/>
                </a:solidFill>
                <a:latin typeface="Arial" panose="020B0604020202020204" pitchFamily="34" charset="0"/>
                <a:cs typeface="Arial" panose="020B0604020202020204" pitchFamily="34" charset="0"/>
              </a:rPr>
              <a:t>and syringe </a:t>
            </a:r>
            <a:r>
              <a:rPr lang="en-US" sz="2800" dirty="0">
                <a:solidFill>
                  <a:srgbClr val="000000"/>
                </a:solidFill>
                <a:latin typeface="Arial" panose="020B0604020202020204" pitchFamily="34" charset="0"/>
                <a:cs typeface="Arial" panose="020B0604020202020204" pitchFamily="34" charset="0"/>
              </a:rPr>
              <a:t>immediately. Start the clock at the same time</a:t>
            </a:r>
            <a:r>
              <a:rPr lang="en-US" sz="2800" dirty="0" smtClean="0">
                <a:solidFill>
                  <a:srgbClr val="000000"/>
                </a:solidFill>
                <a:latin typeface="Arial" panose="020B0604020202020204" pitchFamily="34" charset="0"/>
                <a:cs typeface="Arial" panose="020B0604020202020204" pitchFamily="34" charset="0"/>
              </a:rPr>
              <a:t>.</a:t>
            </a: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331640" y="1669042"/>
            <a:ext cx="6490514" cy="2696062"/>
          </a:xfrm>
          <a:prstGeom prst="rect">
            <a:avLst/>
          </a:prstGeom>
        </p:spPr>
      </p:pic>
      <p:sp>
        <p:nvSpPr>
          <p:cNvPr id="6" name="TextBox 5">
            <a:hlinkClick r:id="rId4" action="ppaction://hlinksldjump"/>
          </p:cNvPr>
          <p:cNvSpPr txBox="1"/>
          <p:nvPr/>
        </p:nvSpPr>
        <p:spPr>
          <a:xfrm>
            <a:off x="8249662" y="94181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427569596"/>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10.2 – Measuring the Rate of A Reaction</a:t>
            </a:r>
            <a:endParaRPr lang="en-GB" sz="34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132</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5532284"/>
          </a:xfrm>
          <a:prstGeom prst="rect">
            <a:avLst/>
          </a:prstGeom>
        </p:spPr>
        <p:txBody>
          <a:bodyPr wrap="square">
            <a:spAutoFit/>
          </a:bodyPr>
          <a:lstStyle/>
          <a:p>
            <a:pPr>
              <a:spcAft>
                <a:spcPts val="300"/>
              </a:spcAft>
              <a:buClr>
                <a:srgbClr val="C00000"/>
              </a:buClr>
            </a:pPr>
            <a:r>
              <a:rPr lang="en-US" sz="2800" b="1" dirty="0">
                <a:solidFill>
                  <a:srgbClr val="FF0000"/>
                </a:solidFill>
                <a:latin typeface="Arial" panose="020B0604020202020204" pitchFamily="34" charset="0"/>
                <a:cs typeface="Arial" panose="020B0604020202020204" pitchFamily="34" charset="0"/>
              </a:rPr>
              <a:t>The </a:t>
            </a:r>
            <a:r>
              <a:rPr lang="en-US" sz="2800" b="1" dirty="0" smtClean="0">
                <a:solidFill>
                  <a:srgbClr val="FF0000"/>
                </a:solidFill>
                <a:latin typeface="Arial" panose="020B0604020202020204" pitchFamily="34" charset="0"/>
                <a:cs typeface="Arial" panose="020B0604020202020204" pitchFamily="34" charset="0"/>
              </a:rPr>
              <a:t>experiment</a:t>
            </a:r>
          </a:p>
          <a:p>
            <a:pPr marL="439738" indent="-439738">
              <a:spcAft>
                <a:spcPts val="300"/>
              </a:spcAft>
              <a:buClr>
                <a:srgbClr val="C00000"/>
              </a:buClr>
              <a:buFont typeface="Wingdings 3" panose="05040102010807070707" pitchFamily="18" charset="2"/>
              <a:buChar char=""/>
            </a:pPr>
            <a:r>
              <a:rPr lang="en-US" sz="2800" dirty="0">
                <a:solidFill>
                  <a:srgbClr val="000000"/>
                </a:solidFill>
                <a:latin typeface="Arial" panose="020B0604020202020204" pitchFamily="34" charset="0"/>
                <a:cs typeface="Arial" panose="020B0604020202020204" pitchFamily="34" charset="0"/>
              </a:rPr>
              <a:t>Hydrogen begins to bubble off. It rises up the flask and into the </a:t>
            </a:r>
            <a:r>
              <a:rPr lang="en-US" sz="2800" dirty="0" smtClean="0">
                <a:solidFill>
                  <a:srgbClr val="000000"/>
                </a:solidFill>
                <a:latin typeface="Arial" panose="020B0604020202020204" pitchFamily="34" charset="0"/>
                <a:cs typeface="Arial" panose="020B0604020202020204" pitchFamily="34" charset="0"/>
              </a:rPr>
              <a:t>gas syringe</a:t>
            </a:r>
            <a:r>
              <a:rPr lang="en-US" sz="2800" dirty="0">
                <a:solidFill>
                  <a:srgbClr val="000000"/>
                </a:solidFill>
                <a:latin typeface="Arial" panose="020B0604020202020204" pitchFamily="34" charset="0"/>
                <a:cs typeface="Arial" panose="020B0604020202020204" pitchFamily="34" charset="0"/>
              </a:rPr>
              <a:t>, pushing the plunger out</a:t>
            </a:r>
            <a:r>
              <a:rPr lang="en-US" sz="2800" dirty="0" smtClean="0">
                <a:solidFill>
                  <a:srgbClr val="000000"/>
                </a:solidFill>
                <a:latin typeface="Arial" panose="020B0604020202020204" pitchFamily="34" charset="0"/>
                <a:cs typeface="Arial" panose="020B0604020202020204" pitchFamily="34" charset="0"/>
              </a:rPr>
              <a:t>:</a:t>
            </a:r>
          </a:p>
          <a:p>
            <a:pPr marL="439738" indent="-439738">
              <a:spcAft>
                <a:spcPts val="300"/>
              </a:spcAft>
              <a:buClr>
                <a:srgbClr val="C00000"/>
              </a:buClr>
              <a:buFont typeface="Wingdings 3" panose="05040102010807070707" pitchFamily="18" charset="2"/>
              <a:buChar char=""/>
            </a:pPr>
            <a:endParaRPr lang="en-US" sz="2800" dirty="0">
              <a:solidFill>
                <a:srgbClr val="000000"/>
              </a:solidFill>
              <a:latin typeface="Arial" panose="020B0604020202020204" pitchFamily="34" charset="0"/>
              <a:cs typeface="Arial" panose="020B0604020202020204" pitchFamily="34" charset="0"/>
            </a:endParaRPr>
          </a:p>
          <a:p>
            <a:pPr marL="439738" indent="-439738">
              <a:spcAft>
                <a:spcPts val="300"/>
              </a:spcAft>
              <a:buClr>
                <a:srgbClr val="C00000"/>
              </a:buClr>
              <a:buFont typeface="Wingdings 3" panose="05040102010807070707" pitchFamily="18" charset="2"/>
              <a:buChar char=""/>
            </a:pPr>
            <a:endParaRPr lang="en-US" sz="2800" dirty="0" smtClean="0">
              <a:solidFill>
                <a:srgbClr val="000000"/>
              </a:solidFill>
              <a:latin typeface="Arial" panose="020B0604020202020204" pitchFamily="34" charset="0"/>
              <a:cs typeface="Arial" panose="020B0604020202020204" pitchFamily="34" charset="0"/>
            </a:endParaRPr>
          </a:p>
          <a:p>
            <a:pPr marL="439738" indent="-439738">
              <a:spcAft>
                <a:spcPts val="300"/>
              </a:spcAft>
              <a:buClr>
                <a:srgbClr val="C00000"/>
              </a:buClr>
              <a:buFont typeface="Wingdings 3" panose="05040102010807070707" pitchFamily="18" charset="2"/>
              <a:buChar char=""/>
            </a:pPr>
            <a:endParaRPr lang="en-US" sz="2800" dirty="0">
              <a:solidFill>
                <a:srgbClr val="000000"/>
              </a:solidFill>
              <a:latin typeface="Arial" panose="020B0604020202020204" pitchFamily="34" charset="0"/>
              <a:cs typeface="Arial" panose="020B0604020202020204" pitchFamily="34" charset="0"/>
            </a:endParaRPr>
          </a:p>
          <a:p>
            <a:pPr marL="439738" indent="-439738">
              <a:spcAft>
                <a:spcPts val="300"/>
              </a:spcAft>
              <a:buClr>
                <a:srgbClr val="C00000"/>
              </a:buClr>
              <a:buFont typeface="Wingdings 3" panose="05040102010807070707" pitchFamily="18" charset="2"/>
              <a:buChar char=""/>
            </a:pPr>
            <a:endParaRPr lang="en-US" sz="2800" dirty="0" smtClean="0">
              <a:solidFill>
                <a:srgbClr val="000000"/>
              </a:solidFill>
              <a:latin typeface="Arial" panose="020B0604020202020204" pitchFamily="34" charset="0"/>
              <a:cs typeface="Arial" panose="020B0604020202020204" pitchFamily="34" charset="0"/>
            </a:endParaRPr>
          </a:p>
          <a:p>
            <a:pPr marL="439738" indent="-439738">
              <a:spcAft>
                <a:spcPts val="300"/>
              </a:spcAft>
              <a:buClr>
                <a:srgbClr val="C00000"/>
              </a:buClr>
              <a:buFont typeface="Wingdings 3" panose="05040102010807070707" pitchFamily="18" charset="2"/>
              <a:buChar char=""/>
            </a:pPr>
            <a:endParaRPr lang="en-US" sz="2800" dirty="0">
              <a:solidFill>
                <a:srgbClr val="000000"/>
              </a:solidFill>
              <a:latin typeface="Arial" panose="020B0604020202020204" pitchFamily="34" charset="0"/>
              <a:cs typeface="Arial" panose="020B0604020202020204" pitchFamily="34" charset="0"/>
            </a:endParaRPr>
          </a:p>
          <a:p>
            <a:pPr marL="439738" indent="-439738">
              <a:spcAft>
                <a:spcPts val="300"/>
              </a:spcAft>
              <a:buClr>
                <a:srgbClr val="C00000"/>
              </a:buClr>
              <a:buFont typeface="Wingdings 3" panose="05040102010807070707" pitchFamily="18" charset="2"/>
              <a:buChar char=""/>
            </a:pPr>
            <a:r>
              <a:rPr lang="en-US" sz="2800" dirty="0">
                <a:solidFill>
                  <a:srgbClr val="000000"/>
                </a:solidFill>
                <a:latin typeface="Arial" panose="020B0604020202020204" pitchFamily="34" charset="0"/>
                <a:cs typeface="Arial" panose="020B0604020202020204" pitchFamily="34" charset="0"/>
              </a:rPr>
              <a:t>The volume of gas in the syringe is noted at intervals – for example </a:t>
            </a:r>
            <a:r>
              <a:rPr lang="en-US" sz="2800" dirty="0" smtClean="0">
                <a:solidFill>
                  <a:srgbClr val="000000"/>
                </a:solidFill>
                <a:latin typeface="Arial" panose="020B0604020202020204" pitchFamily="34" charset="0"/>
                <a:cs typeface="Arial" panose="020B0604020202020204" pitchFamily="34" charset="0"/>
              </a:rPr>
              <a:t>every half </a:t>
            </a:r>
            <a:r>
              <a:rPr lang="en-US" sz="2800" dirty="0">
                <a:solidFill>
                  <a:srgbClr val="000000"/>
                </a:solidFill>
                <a:latin typeface="Arial" panose="020B0604020202020204" pitchFamily="34" charset="0"/>
                <a:cs typeface="Arial" panose="020B0604020202020204" pitchFamily="34" charset="0"/>
              </a:rPr>
              <a:t>a minute. How will you know when the reaction is complete</a:t>
            </a:r>
            <a:r>
              <a:rPr lang="en-US" sz="2800" dirty="0" smtClean="0">
                <a:solidFill>
                  <a:srgbClr val="000000"/>
                </a:solidFill>
                <a:latin typeface="Arial" panose="020B0604020202020204" pitchFamily="34" charset="0"/>
                <a:cs typeface="Arial" panose="020B0604020202020204" pitchFamily="34" charset="0"/>
              </a:rPr>
              <a:t>?</a:t>
            </a:r>
            <a:endParaRPr lang="en-US" sz="2800" dirty="0">
              <a:solidFill>
                <a:srgbClr val="0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23528" y="2996950"/>
            <a:ext cx="8424936" cy="815317"/>
          </a:xfrm>
          <a:prstGeom prst="rect">
            <a:avLst/>
          </a:prstGeom>
        </p:spPr>
      </p:pic>
      <p:sp>
        <p:nvSpPr>
          <p:cNvPr id="3" name="Rectangle 2"/>
          <p:cNvSpPr/>
          <p:nvPr/>
        </p:nvSpPr>
        <p:spPr>
          <a:xfrm>
            <a:off x="339965" y="3807331"/>
            <a:ext cx="4016011" cy="1061829"/>
          </a:xfrm>
          <a:prstGeom prst="rect">
            <a:avLst/>
          </a:prstGeom>
        </p:spPr>
        <p:txBody>
          <a:bodyPr wrap="square">
            <a:spAutoFit/>
          </a:bodyPr>
          <a:lstStyle/>
          <a:p>
            <a:r>
              <a:rPr lang="en-US" sz="2100" dirty="0">
                <a:latin typeface="Arial" panose="020B0604020202020204" pitchFamily="34" charset="0"/>
                <a:cs typeface="Arial" panose="020B0604020202020204" pitchFamily="34" charset="0"/>
              </a:rPr>
              <a:t>At the start, no gas has yet </a:t>
            </a:r>
            <a:r>
              <a:rPr lang="en-US" sz="2100" dirty="0" smtClean="0">
                <a:latin typeface="Arial" panose="020B0604020202020204" pitchFamily="34" charset="0"/>
                <a:cs typeface="Arial" panose="020B0604020202020204" pitchFamily="34" charset="0"/>
              </a:rPr>
              <a:t>been produced </a:t>
            </a:r>
            <a:r>
              <a:rPr lang="en-US" sz="2100" dirty="0">
                <a:latin typeface="Arial" panose="020B0604020202020204" pitchFamily="34" charset="0"/>
                <a:cs typeface="Arial" panose="020B0604020202020204" pitchFamily="34" charset="0"/>
              </a:rPr>
              <a:t>or collected. So </a:t>
            </a:r>
            <a:r>
              <a:rPr lang="en-US" sz="2100" dirty="0" smtClean="0">
                <a:latin typeface="Arial" panose="020B0604020202020204" pitchFamily="34" charset="0"/>
                <a:cs typeface="Arial" panose="020B0604020202020204" pitchFamily="34" charset="0"/>
              </a:rPr>
              <a:t>the plunger </a:t>
            </a:r>
            <a:r>
              <a:rPr lang="en-US" sz="2100" dirty="0">
                <a:latin typeface="Arial" panose="020B0604020202020204" pitchFamily="34" charset="0"/>
                <a:cs typeface="Arial" panose="020B0604020202020204" pitchFamily="34" charset="0"/>
              </a:rPr>
              <a:t>is all the way in.</a:t>
            </a:r>
            <a:endParaRPr lang="en-GB" sz="2100" dirty="0">
              <a:latin typeface="Arial" panose="020B0604020202020204" pitchFamily="34" charset="0"/>
              <a:cs typeface="Arial" panose="020B0604020202020204" pitchFamily="34" charset="0"/>
            </a:endParaRPr>
          </a:p>
        </p:txBody>
      </p:sp>
      <p:sp>
        <p:nvSpPr>
          <p:cNvPr id="4" name="Rectangle 3"/>
          <p:cNvSpPr/>
          <p:nvPr/>
        </p:nvSpPr>
        <p:spPr>
          <a:xfrm>
            <a:off x="4736091" y="3812267"/>
            <a:ext cx="4012373" cy="1384995"/>
          </a:xfrm>
          <a:prstGeom prst="rect">
            <a:avLst/>
          </a:prstGeom>
        </p:spPr>
        <p:txBody>
          <a:bodyPr wrap="square">
            <a:spAutoFit/>
          </a:bodyPr>
          <a:lstStyle/>
          <a:p>
            <a:r>
              <a:rPr lang="en-US" sz="2100" dirty="0">
                <a:latin typeface="Arial" panose="020B0604020202020204" pitchFamily="34" charset="0"/>
                <a:cs typeface="Arial" panose="020B0604020202020204" pitchFamily="34" charset="0"/>
              </a:rPr>
              <a:t>Now the plunger has been </a:t>
            </a:r>
            <a:r>
              <a:rPr lang="en-US" sz="2100" dirty="0" smtClean="0">
                <a:latin typeface="Arial" panose="020B0604020202020204" pitchFamily="34" charset="0"/>
                <a:cs typeface="Arial" panose="020B0604020202020204" pitchFamily="34" charset="0"/>
              </a:rPr>
              <a:t>pushed out </a:t>
            </a:r>
            <a:r>
              <a:rPr lang="en-US" sz="2100" dirty="0">
                <a:latin typeface="Arial" panose="020B0604020202020204" pitchFamily="34" charset="0"/>
                <a:cs typeface="Arial" panose="020B0604020202020204" pitchFamily="34" charset="0"/>
              </a:rPr>
              <a:t>to the 20 cm</a:t>
            </a:r>
            <a:r>
              <a:rPr lang="en-US" sz="2100" baseline="30000" dirty="0">
                <a:latin typeface="Arial" panose="020B0604020202020204" pitchFamily="34" charset="0"/>
                <a:cs typeface="Arial" panose="020B0604020202020204" pitchFamily="34" charset="0"/>
              </a:rPr>
              <a:t>3</a:t>
            </a:r>
            <a:r>
              <a:rPr lang="en-US" sz="2100" dirty="0">
                <a:latin typeface="Arial" panose="020B0604020202020204" pitchFamily="34" charset="0"/>
                <a:cs typeface="Arial" panose="020B0604020202020204" pitchFamily="34" charset="0"/>
              </a:rPr>
              <a:t> mark. 20 cm</a:t>
            </a:r>
            <a:r>
              <a:rPr lang="en-US" sz="2100" baseline="30000" dirty="0">
                <a:latin typeface="Arial" panose="020B0604020202020204" pitchFamily="34" charset="0"/>
                <a:cs typeface="Arial" panose="020B0604020202020204" pitchFamily="34" charset="0"/>
              </a:rPr>
              <a:t>3</a:t>
            </a:r>
            <a:r>
              <a:rPr lang="en-US" sz="2100" dirty="0">
                <a:latin typeface="Arial" panose="020B0604020202020204" pitchFamily="34" charset="0"/>
                <a:cs typeface="Arial" panose="020B0604020202020204" pitchFamily="34" charset="0"/>
              </a:rPr>
              <a:t> </a:t>
            </a:r>
            <a:r>
              <a:rPr lang="en-US" sz="2100" dirty="0" smtClean="0">
                <a:latin typeface="Arial" panose="020B0604020202020204" pitchFamily="34" charset="0"/>
                <a:cs typeface="Arial" panose="020B0604020202020204" pitchFamily="34" charset="0"/>
              </a:rPr>
              <a:t>of </a:t>
            </a:r>
            <a:r>
              <a:rPr lang="en-GB" sz="2100" dirty="0" smtClean="0">
                <a:latin typeface="Arial" panose="020B0604020202020204" pitchFamily="34" charset="0"/>
                <a:cs typeface="Arial" panose="020B0604020202020204" pitchFamily="34" charset="0"/>
              </a:rPr>
              <a:t>gas </a:t>
            </a:r>
            <a:r>
              <a:rPr lang="en-GB" sz="2100" dirty="0">
                <a:latin typeface="Arial" panose="020B0604020202020204" pitchFamily="34" charset="0"/>
                <a:cs typeface="Arial" panose="020B0604020202020204" pitchFamily="34" charset="0"/>
              </a:rPr>
              <a:t>have been collected.</a:t>
            </a:r>
          </a:p>
        </p:txBody>
      </p:sp>
      <p:sp>
        <p:nvSpPr>
          <p:cNvPr id="8" name="TextBox 7">
            <a:hlinkClick r:id="rId4" action="ppaction://hlinksldjump"/>
          </p:cNvPr>
          <p:cNvSpPr txBox="1"/>
          <p:nvPr/>
        </p:nvSpPr>
        <p:spPr>
          <a:xfrm>
            <a:off x="8249662" y="94181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978336247"/>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10.2 – Measuring the Rate of A Reaction</a:t>
            </a:r>
            <a:endParaRPr lang="en-GB" sz="34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132</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3995003" cy="5532284"/>
          </a:xfrm>
          <a:prstGeom prst="rect">
            <a:avLst/>
          </a:prstGeom>
        </p:spPr>
        <p:txBody>
          <a:bodyPr wrap="square">
            <a:spAutoFit/>
          </a:bodyPr>
          <a:lstStyle/>
          <a:p>
            <a:pPr>
              <a:spcAft>
                <a:spcPts val="300"/>
              </a:spcAft>
              <a:buClr>
                <a:srgbClr val="C00000"/>
              </a:buClr>
            </a:pPr>
            <a:r>
              <a:rPr lang="en-US" sz="2100" b="1" dirty="0">
                <a:solidFill>
                  <a:srgbClr val="FF0000"/>
                </a:solidFill>
                <a:latin typeface="Arial" panose="020B0604020202020204" pitchFamily="34" charset="0"/>
                <a:cs typeface="Arial" panose="020B0604020202020204" pitchFamily="34" charset="0"/>
              </a:rPr>
              <a:t>Typical </a:t>
            </a:r>
            <a:r>
              <a:rPr lang="en-US" sz="2100" b="1" dirty="0" smtClean="0">
                <a:solidFill>
                  <a:srgbClr val="FF0000"/>
                </a:solidFill>
                <a:latin typeface="Arial" panose="020B0604020202020204" pitchFamily="34" charset="0"/>
                <a:cs typeface="Arial" panose="020B0604020202020204" pitchFamily="34" charset="0"/>
              </a:rPr>
              <a:t>results</a:t>
            </a:r>
          </a:p>
          <a:p>
            <a:pPr>
              <a:spcAft>
                <a:spcPts val="300"/>
              </a:spcAft>
              <a:buClr>
                <a:srgbClr val="C00000"/>
              </a:buClr>
            </a:pPr>
            <a:endParaRPr lang="en-US" sz="2100" b="1" dirty="0" smtClean="0">
              <a:solidFill>
                <a:srgbClr val="FF0000"/>
              </a:solidFill>
              <a:latin typeface="Arial" panose="020B0604020202020204" pitchFamily="34" charset="0"/>
              <a:cs typeface="Arial" panose="020B0604020202020204" pitchFamily="34" charset="0"/>
            </a:endParaRPr>
          </a:p>
          <a:p>
            <a:pPr marL="439738" indent="-439738">
              <a:spcAft>
                <a:spcPts val="300"/>
              </a:spcAft>
              <a:buClr>
                <a:srgbClr val="C00000"/>
              </a:buClr>
              <a:buFont typeface="Wingdings 3" panose="05040102010807070707" pitchFamily="18" charset="2"/>
              <a:buChar char=""/>
            </a:pPr>
            <a:endParaRPr lang="en-US" sz="2100" dirty="0" smtClean="0">
              <a:solidFill>
                <a:srgbClr val="000000"/>
              </a:solidFill>
              <a:latin typeface="Arial" panose="020B0604020202020204" pitchFamily="34" charset="0"/>
              <a:cs typeface="Arial" panose="020B0604020202020204" pitchFamily="34" charset="0"/>
            </a:endParaRPr>
          </a:p>
          <a:p>
            <a:pPr marL="439738" indent="-439738">
              <a:spcAft>
                <a:spcPts val="300"/>
              </a:spcAft>
              <a:buClr>
                <a:srgbClr val="C00000"/>
              </a:buClr>
              <a:buFont typeface="Wingdings 3" panose="05040102010807070707" pitchFamily="18" charset="2"/>
              <a:buChar char=""/>
            </a:pPr>
            <a:endParaRPr lang="en-US" sz="2100" dirty="0">
              <a:solidFill>
                <a:srgbClr val="000000"/>
              </a:solidFill>
              <a:latin typeface="Arial" panose="020B0604020202020204" pitchFamily="34" charset="0"/>
              <a:cs typeface="Arial" panose="020B0604020202020204" pitchFamily="34" charset="0"/>
            </a:endParaRPr>
          </a:p>
          <a:p>
            <a:pPr marL="439738" indent="-439738">
              <a:spcAft>
                <a:spcPts val="300"/>
              </a:spcAft>
              <a:buClr>
                <a:srgbClr val="C00000"/>
              </a:buClr>
              <a:buFont typeface="Wingdings 3" panose="05040102010807070707" pitchFamily="18" charset="2"/>
              <a:buChar char=""/>
            </a:pPr>
            <a:endParaRPr lang="en-US" sz="2100" dirty="0" smtClean="0">
              <a:solidFill>
                <a:srgbClr val="000000"/>
              </a:solidFill>
              <a:latin typeface="Arial" panose="020B0604020202020204" pitchFamily="34" charset="0"/>
              <a:cs typeface="Arial" panose="020B0604020202020204" pitchFamily="34" charset="0"/>
            </a:endParaRPr>
          </a:p>
          <a:p>
            <a:pPr marL="439738" indent="-439738">
              <a:spcAft>
                <a:spcPts val="300"/>
              </a:spcAft>
              <a:buClr>
                <a:srgbClr val="C00000"/>
              </a:buClr>
              <a:buFont typeface="Wingdings 3" panose="05040102010807070707" pitchFamily="18" charset="2"/>
              <a:buChar char=""/>
            </a:pPr>
            <a:endParaRPr lang="en-US" sz="2100" dirty="0">
              <a:solidFill>
                <a:srgbClr val="000000"/>
              </a:solidFill>
              <a:latin typeface="Arial" panose="020B0604020202020204" pitchFamily="34" charset="0"/>
              <a:cs typeface="Arial" panose="020B0604020202020204" pitchFamily="34" charset="0"/>
            </a:endParaRPr>
          </a:p>
          <a:p>
            <a:pPr marL="355600" indent="-355600">
              <a:spcAft>
                <a:spcPts val="300"/>
              </a:spcAft>
              <a:buClr>
                <a:srgbClr val="C00000"/>
              </a:buClr>
              <a:buFont typeface="Wingdings 3" panose="05040102010807070707" pitchFamily="18" charset="2"/>
              <a:buChar char=""/>
            </a:pPr>
            <a:r>
              <a:rPr lang="en-US" sz="2100" dirty="0" smtClean="0">
                <a:solidFill>
                  <a:srgbClr val="000000"/>
                </a:solidFill>
                <a:latin typeface="Arial" panose="020B0604020202020204" pitchFamily="34" charset="0"/>
                <a:cs typeface="Arial" panose="020B0604020202020204" pitchFamily="34" charset="0"/>
              </a:rPr>
              <a:t>This </a:t>
            </a:r>
            <a:r>
              <a:rPr lang="en-US" sz="2100" dirty="0">
                <a:solidFill>
                  <a:srgbClr val="000000"/>
                </a:solidFill>
                <a:latin typeface="Arial" panose="020B0604020202020204" pitchFamily="34" charset="0"/>
                <a:cs typeface="Arial" panose="020B0604020202020204" pitchFamily="34" charset="0"/>
              </a:rPr>
              <a:t>table shows some typical results for the experiment.</a:t>
            </a:r>
          </a:p>
          <a:p>
            <a:pPr marL="355600" indent="-355600">
              <a:spcAft>
                <a:spcPts val="300"/>
              </a:spcAft>
              <a:buClr>
                <a:srgbClr val="C00000"/>
              </a:buClr>
              <a:buFont typeface="Wingdings 3" panose="05040102010807070707" pitchFamily="18" charset="2"/>
              <a:buChar char=""/>
            </a:pPr>
            <a:r>
              <a:rPr lang="en-US" sz="2100" dirty="0">
                <a:solidFill>
                  <a:srgbClr val="000000"/>
                </a:solidFill>
                <a:latin typeface="Arial" panose="020B0604020202020204" pitchFamily="34" charset="0"/>
                <a:cs typeface="Arial" panose="020B0604020202020204" pitchFamily="34" charset="0"/>
              </a:rPr>
              <a:t>You can tell quite a lot from this table. For example, you can see that </a:t>
            </a:r>
            <a:r>
              <a:rPr lang="en-US" sz="2100" dirty="0" smtClean="0">
                <a:solidFill>
                  <a:srgbClr val="000000"/>
                </a:solidFill>
                <a:latin typeface="Arial" panose="020B0604020202020204" pitchFamily="34" charset="0"/>
                <a:cs typeface="Arial" panose="020B0604020202020204" pitchFamily="34" charset="0"/>
              </a:rPr>
              <a:t>the reaction </a:t>
            </a:r>
            <a:r>
              <a:rPr lang="en-US" sz="2100" dirty="0">
                <a:solidFill>
                  <a:srgbClr val="000000"/>
                </a:solidFill>
                <a:latin typeface="Arial" panose="020B0604020202020204" pitchFamily="34" charset="0"/>
                <a:cs typeface="Arial" panose="020B0604020202020204" pitchFamily="34" charset="0"/>
              </a:rPr>
              <a:t>lasted about five minutes. But a graph of the results is even </a:t>
            </a:r>
            <a:r>
              <a:rPr lang="en-US" sz="2100" dirty="0" smtClean="0">
                <a:solidFill>
                  <a:srgbClr val="000000"/>
                </a:solidFill>
                <a:latin typeface="Arial" panose="020B0604020202020204" pitchFamily="34" charset="0"/>
                <a:cs typeface="Arial" panose="020B0604020202020204" pitchFamily="34" charset="0"/>
              </a:rPr>
              <a:t>more helpful</a:t>
            </a:r>
            <a:r>
              <a:rPr lang="en-US" sz="2100" dirty="0">
                <a:solidFill>
                  <a:srgbClr val="000000"/>
                </a:solidFill>
                <a:latin typeface="Arial" panose="020B0604020202020204" pitchFamily="34" charset="0"/>
                <a:cs typeface="Arial" panose="020B0604020202020204" pitchFamily="34" charset="0"/>
              </a:rPr>
              <a:t>. The graph is shown on the </a:t>
            </a:r>
            <a:r>
              <a:rPr lang="en-US" sz="2100" dirty="0" smtClean="0">
                <a:solidFill>
                  <a:srgbClr val="000000"/>
                </a:solidFill>
                <a:latin typeface="Arial" panose="020B0604020202020204" pitchFamily="34" charset="0"/>
                <a:cs typeface="Arial" panose="020B0604020202020204" pitchFamily="34" charset="0"/>
              </a:rPr>
              <a:t>right.</a:t>
            </a:r>
            <a:endParaRPr lang="en-US" sz="2100" dirty="0">
              <a:solidFill>
                <a:srgbClr val="000000"/>
              </a:solidFill>
              <a:latin typeface="Arial" panose="020B0604020202020204" pitchFamily="34" charset="0"/>
              <a:cs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352276625"/>
              </p:ext>
            </p:extLst>
          </p:nvPr>
        </p:nvGraphicFramePr>
        <p:xfrm>
          <a:off x="290170" y="1586488"/>
          <a:ext cx="8458275" cy="1554480"/>
        </p:xfrm>
        <a:graphic>
          <a:graphicData uri="http://schemas.openxmlformats.org/drawingml/2006/table">
            <a:tbl>
              <a:tblPr firstRow="1" bandRow="1">
                <a:tableStyleId>{5C22544A-7EE6-4342-B048-85BDC9FD1C3A}</a:tableStyleId>
              </a:tblPr>
              <a:tblGrid>
                <a:gridCol w="1329502"/>
                <a:gridCol w="432048"/>
                <a:gridCol w="360040"/>
                <a:gridCol w="504056"/>
                <a:gridCol w="504056"/>
                <a:gridCol w="504056"/>
                <a:gridCol w="576064"/>
                <a:gridCol w="504056"/>
                <a:gridCol w="576064"/>
                <a:gridCol w="504056"/>
                <a:gridCol w="576064"/>
                <a:gridCol w="504056"/>
                <a:gridCol w="576064"/>
                <a:gridCol w="444208"/>
                <a:gridCol w="563885"/>
              </a:tblGrid>
              <a:tr h="370840">
                <a:tc>
                  <a:txBody>
                    <a:bodyPr/>
                    <a:lstStyle/>
                    <a:p>
                      <a:r>
                        <a:rPr lang="en-IE" dirty="0" smtClean="0">
                          <a:latin typeface="Arial" panose="020B0604020202020204" pitchFamily="34" charset="0"/>
                          <a:cs typeface="Arial" panose="020B0604020202020204" pitchFamily="34" charset="0"/>
                        </a:rPr>
                        <a:t>Time/minutes</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0</a:t>
                      </a:r>
                      <a:endParaRPr lang="en-GB" dirty="0">
                        <a:latin typeface="Arial" panose="020B0604020202020204" pitchFamily="34" charset="0"/>
                        <a:cs typeface="Arial" panose="020B0604020202020204" pitchFamily="34" charset="0"/>
                      </a:endParaRPr>
                    </a:p>
                  </a:txBody>
                  <a:tcPr/>
                </a:tc>
                <a:tc>
                  <a:txBody>
                    <a:bodyPr/>
                    <a:lstStyle/>
                    <a:p>
                      <a:r>
                        <a:rPr kumimoji="0" lang="en-US" sz="1800" b="1" kern="1200" dirty="0" smtClean="0">
                          <a:solidFill>
                            <a:schemeClr val="lt1"/>
                          </a:solidFill>
                          <a:effectLst/>
                          <a:latin typeface="+mn-lt"/>
                          <a:ea typeface="+mn-ea"/>
                          <a:cs typeface="+mn-cs"/>
                        </a:rPr>
                        <a:t>½</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1</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1</a:t>
                      </a:r>
                      <a:r>
                        <a:rPr kumimoji="0" lang="en-US" sz="1800" b="1" kern="1200" dirty="0" smtClean="0">
                          <a:solidFill>
                            <a:schemeClr val="lt1"/>
                          </a:solidFill>
                          <a:effectLst/>
                          <a:latin typeface="+mn-lt"/>
                          <a:ea typeface="+mn-ea"/>
                          <a:cs typeface="+mn-cs"/>
                        </a:rPr>
                        <a:t>½</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a:txBody>
                  <a:tcPr/>
                </a:tc>
                <a:tc>
                  <a:txBody>
                    <a:bodyPr/>
                    <a:lstStyle/>
                    <a:p>
                      <a:r>
                        <a:rPr kumimoji="0" lang="en-US" sz="1800" b="1" kern="1200" dirty="0" smtClean="0">
                          <a:solidFill>
                            <a:schemeClr val="lt1"/>
                          </a:solidFill>
                          <a:effectLst/>
                          <a:latin typeface="+mn-lt"/>
                          <a:ea typeface="+mn-ea"/>
                          <a:cs typeface="+mn-cs"/>
                        </a:rPr>
                        <a:t>2½</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c>
                  <a:txBody>
                    <a:bodyPr/>
                    <a:lstStyle/>
                    <a:p>
                      <a:r>
                        <a:rPr kumimoji="0" lang="en-US" sz="1800" b="1" kern="1200" dirty="0" smtClean="0">
                          <a:solidFill>
                            <a:schemeClr val="lt1"/>
                          </a:solidFill>
                          <a:effectLst/>
                          <a:latin typeface="+mn-lt"/>
                          <a:ea typeface="+mn-ea"/>
                          <a:cs typeface="+mn-cs"/>
                        </a:rPr>
                        <a:t>3½</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4</a:t>
                      </a:r>
                      <a:endParaRPr lang="en-GB" dirty="0">
                        <a:latin typeface="Arial" panose="020B0604020202020204" pitchFamily="34" charset="0"/>
                        <a:cs typeface="Arial" panose="020B0604020202020204" pitchFamily="34" charset="0"/>
                      </a:endParaRPr>
                    </a:p>
                  </a:txBody>
                  <a:tcPr/>
                </a:tc>
                <a:tc>
                  <a:txBody>
                    <a:bodyPr/>
                    <a:lstStyle/>
                    <a:p>
                      <a:r>
                        <a:rPr kumimoji="0" lang="en-US" sz="1800" b="1" kern="1200" dirty="0" smtClean="0">
                          <a:solidFill>
                            <a:schemeClr val="lt1"/>
                          </a:solidFill>
                          <a:effectLst/>
                          <a:latin typeface="+mn-lt"/>
                          <a:ea typeface="+mn-ea"/>
                          <a:cs typeface="+mn-cs"/>
                        </a:rPr>
                        <a:t>4½</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5</a:t>
                      </a:r>
                      <a:endParaRPr lang="en-GB" dirty="0">
                        <a:latin typeface="Arial" panose="020B0604020202020204" pitchFamily="34" charset="0"/>
                        <a:cs typeface="Arial" panose="020B0604020202020204" pitchFamily="34" charset="0"/>
                      </a:endParaRPr>
                    </a:p>
                  </a:txBody>
                  <a:tcPr/>
                </a:tc>
                <a:tc>
                  <a:txBody>
                    <a:bodyPr/>
                    <a:lstStyle/>
                    <a:p>
                      <a:r>
                        <a:rPr kumimoji="0" lang="en-US" sz="1800" b="1" kern="1200" dirty="0" smtClean="0">
                          <a:solidFill>
                            <a:schemeClr val="lt1"/>
                          </a:solidFill>
                          <a:effectLst/>
                          <a:latin typeface="+mn-lt"/>
                          <a:ea typeface="+mn-ea"/>
                          <a:cs typeface="+mn-cs"/>
                        </a:rPr>
                        <a:t>5½</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6</a:t>
                      </a:r>
                      <a:endParaRPr lang="en-GB" dirty="0">
                        <a:latin typeface="Arial" panose="020B0604020202020204" pitchFamily="34" charset="0"/>
                        <a:cs typeface="Arial" panose="020B0604020202020204" pitchFamily="34" charset="0"/>
                      </a:endParaRPr>
                    </a:p>
                  </a:txBody>
                  <a:tcPr/>
                </a:tc>
                <a:tc>
                  <a:txBody>
                    <a:bodyPr/>
                    <a:lstStyle/>
                    <a:p>
                      <a:r>
                        <a:rPr kumimoji="0" lang="en-US" sz="1800" b="1" kern="1200" dirty="0" smtClean="0">
                          <a:solidFill>
                            <a:schemeClr val="lt1"/>
                          </a:solidFill>
                          <a:effectLst/>
                          <a:latin typeface="+mn-lt"/>
                          <a:ea typeface="+mn-ea"/>
                          <a:cs typeface="+mn-cs"/>
                        </a:rPr>
                        <a:t>6½</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Volume of Hydrogen / cm</a:t>
                      </a:r>
                      <a:r>
                        <a:rPr lang="en-IE" baseline="30000" dirty="0" smtClean="0">
                          <a:latin typeface="Arial" panose="020B0604020202020204" pitchFamily="34" charset="0"/>
                          <a:cs typeface="Arial" panose="020B0604020202020204" pitchFamily="34" charset="0"/>
                        </a:rPr>
                        <a:t>3</a:t>
                      </a:r>
                      <a:endParaRPr lang="en-GB" baseline="30000"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0</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8</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14</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20</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25</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29</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33</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36</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38</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39</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40</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40</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40</a:t>
                      </a:r>
                      <a:endParaRPr lang="en-GB" dirty="0">
                        <a:latin typeface="Arial" panose="020B0604020202020204" pitchFamily="34" charset="0"/>
                        <a:cs typeface="Arial" panose="020B0604020202020204" pitchFamily="34" charset="0"/>
                      </a:endParaRPr>
                    </a:p>
                  </a:txBody>
                  <a:tcPr/>
                </a:tc>
                <a:tc>
                  <a:txBody>
                    <a:bodyPr/>
                    <a:lstStyle/>
                    <a:p>
                      <a:r>
                        <a:rPr lang="en-IE" dirty="0" smtClean="0">
                          <a:latin typeface="Arial" panose="020B0604020202020204" pitchFamily="34" charset="0"/>
                          <a:cs typeface="Arial" panose="020B0604020202020204" pitchFamily="34" charset="0"/>
                        </a:rPr>
                        <a:t>40</a:t>
                      </a:r>
                      <a:endParaRPr lang="en-GB" dirty="0">
                        <a:latin typeface="Arial" panose="020B0604020202020204" pitchFamily="34" charset="0"/>
                        <a:cs typeface="Arial" panose="020B0604020202020204" pitchFamily="34" charset="0"/>
                      </a:endParaRPr>
                    </a:p>
                  </a:txBody>
                  <a:tcPr/>
                </a:tc>
              </a:tr>
            </a:tbl>
          </a:graphicData>
        </a:graphic>
      </p:graphicFrame>
      <p:sp>
        <p:nvSpPr>
          <p:cNvPr id="7" name="Rectangle 6"/>
          <p:cNvSpPr/>
          <p:nvPr/>
        </p:nvSpPr>
        <p:spPr>
          <a:xfrm>
            <a:off x="5508104" y="3347700"/>
            <a:ext cx="2561342" cy="369332"/>
          </a:xfrm>
          <a:prstGeom prst="rect">
            <a:avLst/>
          </a:prstGeom>
        </p:spPr>
        <p:txBody>
          <a:bodyPr wrap="none">
            <a:spAutoFit/>
          </a:bodyPr>
          <a:lstStyle/>
          <a:p>
            <a:r>
              <a:rPr lang="en-US" b="1" dirty="0">
                <a:solidFill>
                  <a:srgbClr val="FF001A"/>
                </a:solidFill>
                <a:latin typeface="FelbridgeStd-Bold"/>
              </a:rPr>
              <a:t>A graph of the results</a:t>
            </a:r>
            <a:endParaRPr lang="en-GB" dirty="0"/>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277781" y="3701281"/>
            <a:ext cx="4536504" cy="2880320"/>
          </a:xfrm>
          <a:prstGeom prst="rect">
            <a:avLst/>
          </a:prstGeom>
        </p:spPr>
      </p:pic>
      <p:sp>
        <p:nvSpPr>
          <p:cNvPr id="10" name="TextBox 9">
            <a:hlinkClick r:id="rId4" action="ppaction://hlinksldjump"/>
          </p:cNvPr>
          <p:cNvSpPr txBox="1"/>
          <p:nvPr/>
        </p:nvSpPr>
        <p:spPr>
          <a:xfrm>
            <a:off x="8249662" y="94181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095515493"/>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8" y="1124744"/>
            <a:ext cx="8424936" cy="5355312"/>
          </a:xfrm>
          <a:prstGeom prst="rect">
            <a:avLst/>
          </a:prstGeom>
        </p:spPr>
        <p:txBody>
          <a:bodyPr wrap="square">
            <a:spAutoFit/>
          </a:bodyPr>
          <a:lstStyle/>
          <a:p>
            <a:pPr>
              <a:buClr>
                <a:srgbClr val="0070C0"/>
              </a:buClr>
            </a:pPr>
            <a:r>
              <a:rPr lang="en-US" b="1" dirty="0"/>
              <a:t>AO1 Knowledge with understanding</a:t>
            </a:r>
          </a:p>
          <a:p>
            <a:pPr marL="439738" indent="-439738">
              <a:buClr>
                <a:srgbClr val="0070C0"/>
              </a:buClr>
              <a:buFont typeface="Wingdings 3" panose="05040102010807070707" pitchFamily="18" charset="2"/>
              <a:buChar char=""/>
            </a:pPr>
            <a:r>
              <a:rPr lang="en-US" dirty="0"/>
              <a:t>Candidates should be able to:</a:t>
            </a:r>
          </a:p>
          <a:p>
            <a:pPr marL="812800" indent="-373063">
              <a:buClr>
                <a:srgbClr val="0070C0"/>
              </a:buClr>
              <a:buFont typeface="+mj-lt"/>
              <a:buAutoNum type="alphaUcPeriod"/>
            </a:pPr>
            <a:r>
              <a:rPr lang="en-US" dirty="0" smtClean="0"/>
              <a:t>Recall</a:t>
            </a:r>
            <a:r>
              <a:rPr lang="en-US" dirty="0"/>
              <a:t>, select and present relevant factual information.</a:t>
            </a:r>
          </a:p>
          <a:p>
            <a:pPr marL="812800" indent="-373063">
              <a:buClr>
                <a:srgbClr val="0070C0"/>
              </a:buClr>
              <a:buFont typeface="+mj-lt"/>
              <a:buAutoNum type="alphaUcPeriod"/>
            </a:pPr>
            <a:r>
              <a:rPr lang="en-US" dirty="0" smtClean="0"/>
              <a:t>Demonstrate </a:t>
            </a:r>
            <a:r>
              <a:rPr lang="en-US" dirty="0"/>
              <a:t>and apply knowledge with understanding of the correct use of the following in the </a:t>
            </a:r>
            <a:r>
              <a:rPr lang="en-US" dirty="0" smtClean="0"/>
              <a:t>travel and </a:t>
            </a:r>
            <a:r>
              <a:rPr lang="en-US" dirty="0"/>
              <a:t>tourism industry:</a:t>
            </a:r>
          </a:p>
          <a:p>
            <a:pPr marL="1168400" indent="-355600">
              <a:buClr>
                <a:srgbClr val="0070C0"/>
              </a:buClr>
              <a:buFont typeface="+mj-lt"/>
              <a:buAutoNum type="romanLcPeriod"/>
            </a:pPr>
            <a:r>
              <a:rPr lang="en-US" dirty="0" smtClean="0"/>
              <a:t>commonplace </a:t>
            </a:r>
            <a:r>
              <a:rPr lang="en-US" dirty="0"/>
              <a:t>terms, definitions and facts</a:t>
            </a:r>
          </a:p>
          <a:p>
            <a:pPr marL="1168400" indent="-355600">
              <a:buClr>
                <a:srgbClr val="0070C0"/>
              </a:buClr>
              <a:buFont typeface="+mj-lt"/>
              <a:buAutoNum type="romanLcPeriod"/>
            </a:pPr>
            <a:r>
              <a:rPr lang="en-US" dirty="0" smtClean="0"/>
              <a:t>major </a:t>
            </a:r>
            <a:r>
              <a:rPr lang="en-US" dirty="0"/>
              <a:t>concepts, models, patterns, principles and theories</a:t>
            </a:r>
            <a:r>
              <a:rPr lang="en-US" dirty="0" smtClean="0"/>
              <a:t>.</a:t>
            </a:r>
          </a:p>
          <a:p>
            <a:pPr>
              <a:buClr>
                <a:srgbClr val="0070C0"/>
              </a:buClr>
            </a:pPr>
            <a:r>
              <a:rPr lang="en-US" b="1" dirty="0"/>
              <a:t>AO2 Investigation and analysis of evidence</a:t>
            </a:r>
          </a:p>
          <a:p>
            <a:pPr marL="355600" indent="-355600">
              <a:buClr>
                <a:srgbClr val="0070C0"/>
              </a:buClr>
              <a:buFont typeface="Wingdings 3" panose="05040102010807070707" pitchFamily="18" charset="2"/>
              <a:buChar char=""/>
            </a:pPr>
            <a:r>
              <a:rPr lang="en-US" dirty="0"/>
              <a:t>Candidates should be able to:</a:t>
            </a:r>
          </a:p>
          <a:p>
            <a:pPr marL="812800" indent="-457200">
              <a:buClr>
                <a:srgbClr val="0070C0"/>
              </a:buClr>
              <a:buFont typeface="+mj-lt"/>
              <a:buAutoNum type="alphaUcPeriod"/>
            </a:pPr>
            <a:r>
              <a:rPr lang="en-US" dirty="0" smtClean="0"/>
              <a:t>Collect </a:t>
            </a:r>
            <a:r>
              <a:rPr lang="en-US" dirty="0"/>
              <a:t>evidence from both primary and secondary sources, under guidance or independently, and </a:t>
            </a:r>
            <a:r>
              <a:rPr lang="en-US" dirty="0" smtClean="0"/>
              <a:t>be aware </a:t>
            </a:r>
            <a:r>
              <a:rPr lang="en-US" dirty="0"/>
              <a:t>of the limitations of the various collection methods.</a:t>
            </a:r>
          </a:p>
          <a:p>
            <a:pPr marL="812800" indent="-457200">
              <a:buClr>
                <a:srgbClr val="0070C0"/>
              </a:buClr>
              <a:buFont typeface="+mj-lt"/>
              <a:buAutoNum type="alphaUcPeriod"/>
            </a:pPr>
            <a:r>
              <a:rPr lang="en-US" dirty="0" smtClean="0"/>
              <a:t>Record</a:t>
            </a:r>
            <a:r>
              <a:rPr lang="en-US" dirty="0"/>
              <a:t>, classify and </a:t>
            </a:r>
            <a:r>
              <a:rPr lang="en-US" dirty="0" err="1"/>
              <a:t>organise</a:t>
            </a:r>
            <a:r>
              <a:rPr lang="en-US" dirty="0"/>
              <a:t> relevant evidence from an investigation in a clear and coherent form.</a:t>
            </a:r>
          </a:p>
          <a:p>
            <a:pPr marL="812800" indent="-457200">
              <a:buClr>
                <a:srgbClr val="0070C0"/>
              </a:buClr>
              <a:buFont typeface="+mj-lt"/>
              <a:buAutoNum type="alphaUcPeriod"/>
            </a:pPr>
            <a:r>
              <a:rPr lang="en-US" dirty="0" smtClean="0"/>
              <a:t>Present </a:t>
            </a:r>
            <a:r>
              <a:rPr lang="en-US" dirty="0"/>
              <a:t>the evidence in an appropriate form and effective manner, using a wide range of </a:t>
            </a:r>
            <a:r>
              <a:rPr lang="en-US" dirty="0" smtClean="0"/>
              <a:t>appropriate skills </a:t>
            </a:r>
            <a:r>
              <a:rPr lang="en-US" dirty="0"/>
              <a:t>and techniques, including verbal, numerical, diagrammatic, cartographic, pictorial and </a:t>
            </a:r>
            <a:r>
              <a:rPr lang="en-US" dirty="0" smtClean="0"/>
              <a:t>graphical methods</a:t>
            </a:r>
            <a:r>
              <a:rPr lang="en-US" dirty="0"/>
              <a:t>.</a:t>
            </a:r>
          </a:p>
          <a:p>
            <a:pPr marL="812800" indent="-457200">
              <a:buClr>
                <a:srgbClr val="0070C0"/>
              </a:buClr>
              <a:buFont typeface="+mj-lt"/>
              <a:buAutoNum type="alphaUcPeriod"/>
            </a:pPr>
            <a:r>
              <a:rPr lang="en-US" dirty="0" smtClean="0"/>
              <a:t>Apply </a:t>
            </a:r>
            <a:r>
              <a:rPr lang="en-US" dirty="0"/>
              <a:t>knowledge and understanding to select relevant data, </a:t>
            </a:r>
            <a:r>
              <a:rPr lang="en-US" dirty="0" err="1"/>
              <a:t>recognise</a:t>
            </a:r>
            <a:r>
              <a:rPr lang="en-US" dirty="0"/>
              <a:t> patterns and analyse evidence.</a:t>
            </a: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10.2 – Measuring the Rate of A Reaction</a:t>
            </a:r>
            <a:endParaRPr lang="en-GB" sz="34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133</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59532"/>
            <a:ext cx="8465686" cy="5339923"/>
          </a:xfrm>
          <a:prstGeom prst="rect">
            <a:avLst/>
          </a:prstGeom>
        </p:spPr>
        <p:txBody>
          <a:bodyPr wrap="square">
            <a:spAutoFit/>
          </a:bodyPr>
          <a:lstStyle/>
          <a:p>
            <a:pPr>
              <a:spcAft>
                <a:spcPts val="300"/>
              </a:spcAft>
              <a:buClr>
                <a:srgbClr val="C00000"/>
              </a:buClr>
            </a:pPr>
            <a:r>
              <a:rPr lang="en-US" sz="2100" dirty="0">
                <a:solidFill>
                  <a:srgbClr val="000000"/>
                </a:solidFill>
                <a:latin typeface="Arial" panose="020B0604020202020204" pitchFamily="34" charset="0"/>
                <a:cs typeface="Arial" panose="020B0604020202020204" pitchFamily="34" charset="0"/>
              </a:rPr>
              <a:t>Notice these things about the results:</a:t>
            </a:r>
          </a:p>
          <a:p>
            <a:pPr marL="355600" indent="-355600">
              <a:spcAft>
                <a:spcPts val="300"/>
              </a:spcAft>
              <a:buClr>
                <a:srgbClr val="C00000"/>
              </a:buClr>
              <a:buFont typeface="+mj-lt"/>
              <a:buAutoNum type="arabicPeriod"/>
            </a:pPr>
            <a:r>
              <a:rPr lang="en-US" sz="2100" dirty="0" smtClean="0">
                <a:solidFill>
                  <a:srgbClr val="000000"/>
                </a:solidFill>
                <a:latin typeface="Arial" panose="020B0604020202020204" pitchFamily="34" charset="0"/>
                <a:cs typeface="Arial" panose="020B0604020202020204" pitchFamily="34" charset="0"/>
              </a:rPr>
              <a:t>In </a:t>
            </a:r>
            <a:r>
              <a:rPr lang="en-US" sz="2100" dirty="0">
                <a:solidFill>
                  <a:srgbClr val="000000"/>
                </a:solidFill>
                <a:latin typeface="Arial" panose="020B0604020202020204" pitchFamily="34" charset="0"/>
                <a:cs typeface="Arial" panose="020B0604020202020204" pitchFamily="34" charset="0"/>
              </a:rPr>
              <a:t>the first minute, </a:t>
            </a:r>
            <a:r>
              <a:rPr lang="en-US" sz="2100" dirty="0" smtClean="0">
                <a:solidFill>
                  <a:srgbClr val="000000"/>
                </a:solidFill>
                <a:latin typeface="Arial" panose="020B0604020202020204" pitchFamily="34" charset="0"/>
                <a:cs typeface="Arial" panose="020B0604020202020204" pitchFamily="34" charset="0"/>
              </a:rPr>
              <a:t>14cm3 </a:t>
            </a:r>
            <a:r>
              <a:rPr lang="en-US" sz="2100" dirty="0">
                <a:solidFill>
                  <a:srgbClr val="000000"/>
                </a:solidFill>
                <a:latin typeface="Arial" panose="020B0604020202020204" pitchFamily="34" charset="0"/>
                <a:cs typeface="Arial" panose="020B0604020202020204" pitchFamily="34" charset="0"/>
              </a:rPr>
              <a:t>of </a:t>
            </a:r>
            <a:r>
              <a:rPr lang="en-US" sz="2100" dirty="0" smtClean="0">
                <a:solidFill>
                  <a:srgbClr val="000000"/>
                </a:solidFill>
                <a:latin typeface="Arial" panose="020B0604020202020204" pitchFamily="34" charset="0"/>
                <a:cs typeface="Arial" panose="020B0604020202020204" pitchFamily="34" charset="0"/>
              </a:rPr>
              <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hydrogen </a:t>
            </a:r>
            <a:r>
              <a:rPr lang="en-US" sz="2100" dirty="0">
                <a:solidFill>
                  <a:srgbClr val="000000"/>
                </a:solidFill>
                <a:latin typeface="Arial" panose="020B0604020202020204" pitchFamily="34" charset="0"/>
                <a:cs typeface="Arial" panose="020B0604020202020204" pitchFamily="34" charset="0"/>
              </a:rPr>
              <a:t>are </a:t>
            </a:r>
            <a:r>
              <a:rPr lang="en-US" sz="2100" dirty="0" smtClean="0">
                <a:solidFill>
                  <a:srgbClr val="000000"/>
                </a:solidFill>
                <a:latin typeface="Arial" panose="020B0604020202020204" pitchFamily="34" charset="0"/>
                <a:cs typeface="Arial" panose="020B0604020202020204" pitchFamily="34" charset="0"/>
              </a:rPr>
              <a:t>produced. </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So </a:t>
            </a:r>
            <a:r>
              <a:rPr lang="en-US" sz="2100" dirty="0">
                <a:solidFill>
                  <a:srgbClr val="000000"/>
                </a:solidFill>
                <a:latin typeface="Arial" panose="020B0604020202020204" pitchFamily="34" charset="0"/>
                <a:cs typeface="Arial" panose="020B0604020202020204" pitchFamily="34" charset="0"/>
              </a:rPr>
              <a:t>the rate for the first minute is </a:t>
            </a:r>
            <a:r>
              <a:rPr lang="en-US" sz="2100" dirty="0" smtClean="0">
                <a:solidFill>
                  <a:srgbClr val="000000"/>
                </a:solidFill>
                <a:latin typeface="Arial" panose="020B0604020202020204" pitchFamily="34" charset="0"/>
                <a:cs typeface="Arial" panose="020B0604020202020204" pitchFamily="34" charset="0"/>
              </a:rPr>
              <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14cm3 </a:t>
            </a:r>
            <a:r>
              <a:rPr lang="en-US" sz="2100" dirty="0">
                <a:solidFill>
                  <a:srgbClr val="000000"/>
                </a:solidFill>
                <a:latin typeface="Arial" panose="020B0604020202020204" pitchFamily="34" charset="0"/>
                <a:cs typeface="Arial" panose="020B0604020202020204" pitchFamily="34" charset="0"/>
              </a:rPr>
              <a:t> </a:t>
            </a:r>
            <a:r>
              <a:rPr lang="en-US" sz="2100" dirty="0" smtClean="0">
                <a:solidFill>
                  <a:srgbClr val="000000"/>
                </a:solidFill>
                <a:latin typeface="Arial" panose="020B0604020202020204" pitchFamily="34" charset="0"/>
                <a:cs typeface="Arial" panose="020B0604020202020204" pitchFamily="34" charset="0"/>
              </a:rPr>
              <a:t>of </a:t>
            </a:r>
            <a:r>
              <a:rPr lang="en-US" sz="2100" dirty="0">
                <a:solidFill>
                  <a:srgbClr val="000000"/>
                </a:solidFill>
                <a:latin typeface="Arial" panose="020B0604020202020204" pitchFamily="34" charset="0"/>
                <a:cs typeface="Arial" panose="020B0604020202020204" pitchFamily="34" charset="0"/>
              </a:rPr>
              <a:t>hydrogen per </a:t>
            </a:r>
            <a:r>
              <a:rPr lang="en-US" sz="2100" dirty="0" smtClean="0">
                <a:solidFill>
                  <a:srgbClr val="000000"/>
                </a:solidFill>
                <a:latin typeface="Arial" panose="020B0604020202020204" pitchFamily="34" charset="0"/>
                <a:cs typeface="Arial" panose="020B0604020202020204" pitchFamily="34" charset="0"/>
              </a:rPr>
              <a:t>minute.</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In </a:t>
            </a:r>
            <a:r>
              <a:rPr lang="en-US" sz="2100" dirty="0">
                <a:solidFill>
                  <a:srgbClr val="000000"/>
                </a:solidFill>
                <a:latin typeface="Arial" panose="020B0604020202020204" pitchFamily="34" charset="0"/>
                <a:cs typeface="Arial" panose="020B0604020202020204" pitchFamily="34" charset="0"/>
              </a:rPr>
              <a:t>the second minute, only 11 cm</a:t>
            </a:r>
            <a:r>
              <a:rPr lang="en-US" sz="2100" baseline="30000" dirty="0">
                <a:solidFill>
                  <a:srgbClr val="000000"/>
                </a:solidFill>
                <a:latin typeface="Arial" panose="020B0604020202020204" pitchFamily="34" charset="0"/>
                <a:cs typeface="Arial" panose="020B0604020202020204" pitchFamily="34" charset="0"/>
              </a:rPr>
              <a:t>3</a:t>
            </a:r>
            <a:r>
              <a:rPr lang="en-US" sz="2100" dirty="0">
                <a:solidFill>
                  <a:srgbClr val="000000"/>
                </a:solidFill>
                <a:latin typeface="Arial" panose="020B0604020202020204" pitchFamily="34" charset="0"/>
                <a:cs typeface="Arial" panose="020B0604020202020204" pitchFamily="34" charset="0"/>
              </a:rPr>
              <a:t> </a:t>
            </a:r>
            <a:r>
              <a:rPr lang="en-US" sz="2100" dirty="0" smtClean="0">
                <a:solidFill>
                  <a:srgbClr val="000000"/>
                </a:solidFill>
                <a:latin typeface="Arial" panose="020B0604020202020204" pitchFamily="34" charset="0"/>
                <a:cs typeface="Arial" panose="020B0604020202020204" pitchFamily="34" charset="0"/>
              </a:rPr>
              <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are </a:t>
            </a:r>
            <a:r>
              <a:rPr lang="en-US" sz="2100" dirty="0">
                <a:solidFill>
                  <a:srgbClr val="000000"/>
                </a:solidFill>
                <a:latin typeface="Arial" panose="020B0604020202020204" pitchFamily="34" charset="0"/>
                <a:cs typeface="Arial" panose="020B0604020202020204" pitchFamily="34" charset="0"/>
              </a:rPr>
              <a:t>produced.  </a:t>
            </a:r>
            <a:r>
              <a:rPr lang="en-US" sz="2100" dirty="0" smtClean="0">
                <a:solidFill>
                  <a:srgbClr val="000000"/>
                </a:solidFill>
                <a:latin typeface="Arial" panose="020B0604020202020204" pitchFamily="34" charset="0"/>
                <a:cs typeface="Arial" panose="020B0604020202020204" pitchFamily="34" charset="0"/>
              </a:rPr>
              <a:t>(</a:t>
            </a:r>
            <a:r>
              <a:rPr lang="en-US" sz="2100" dirty="0">
                <a:solidFill>
                  <a:srgbClr val="000000"/>
                </a:solidFill>
                <a:latin typeface="Arial" panose="020B0604020202020204" pitchFamily="34" charset="0"/>
                <a:cs typeface="Arial" panose="020B0604020202020204" pitchFamily="34" charset="0"/>
              </a:rPr>
              <a:t>25 </a:t>
            </a:r>
            <a:r>
              <a:rPr lang="en-US" sz="2100" dirty="0" smtClean="0">
                <a:solidFill>
                  <a:srgbClr val="000000"/>
                </a:solidFill>
                <a:latin typeface="Arial" panose="020B0604020202020204" pitchFamily="34" charset="0"/>
                <a:cs typeface="Arial" panose="020B0604020202020204" pitchFamily="34" charset="0"/>
              </a:rPr>
              <a:t>- </a:t>
            </a:r>
            <a:r>
              <a:rPr lang="en-US" sz="2100" dirty="0">
                <a:solidFill>
                  <a:srgbClr val="000000"/>
                </a:solidFill>
                <a:latin typeface="Arial" panose="020B0604020202020204" pitchFamily="34" charset="0"/>
                <a:cs typeface="Arial" panose="020B0604020202020204" pitchFamily="34" charset="0"/>
              </a:rPr>
              <a:t>14 </a:t>
            </a:r>
            <a:r>
              <a:rPr lang="en-US" sz="2100" dirty="0" smtClean="0">
                <a:solidFill>
                  <a:srgbClr val="000000"/>
                </a:solidFill>
                <a:latin typeface="Arial" panose="020B0604020202020204" pitchFamily="34" charset="0"/>
                <a:cs typeface="Arial" panose="020B0604020202020204" pitchFamily="34" charset="0"/>
              </a:rPr>
              <a:t>= 11). </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So </a:t>
            </a:r>
            <a:r>
              <a:rPr lang="en-US" sz="2100" dirty="0">
                <a:solidFill>
                  <a:srgbClr val="000000"/>
                </a:solidFill>
                <a:latin typeface="Arial" panose="020B0604020202020204" pitchFamily="34" charset="0"/>
                <a:cs typeface="Arial" panose="020B0604020202020204" pitchFamily="34" charset="0"/>
              </a:rPr>
              <a:t>the rate for the second minute </a:t>
            </a:r>
            <a:r>
              <a:rPr lang="en-US" sz="2100" dirty="0" smtClean="0">
                <a:solidFill>
                  <a:srgbClr val="000000"/>
                </a:solidFill>
                <a:latin typeface="Arial" panose="020B0604020202020204" pitchFamily="34" charset="0"/>
                <a:cs typeface="Arial" panose="020B0604020202020204" pitchFamily="34" charset="0"/>
              </a:rPr>
              <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is 11 </a:t>
            </a:r>
            <a:r>
              <a:rPr lang="en-US" sz="2100" dirty="0">
                <a:solidFill>
                  <a:srgbClr val="000000"/>
                </a:solidFill>
                <a:latin typeface="Arial" panose="020B0604020202020204" pitchFamily="34" charset="0"/>
                <a:cs typeface="Arial" panose="020B0604020202020204" pitchFamily="34" charset="0"/>
              </a:rPr>
              <a:t>cm</a:t>
            </a:r>
            <a:r>
              <a:rPr lang="en-US" sz="2100" baseline="30000" dirty="0">
                <a:solidFill>
                  <a:srgbClr val="000000"/>
                </a:solidFill>
                <a:latin typeface="Arial" panose="020B0604020202020204" pitchFamily="34" charset="0"/>
                <a:cs typeface="Arial" panose="020B0604020202020204" pitchFamily="34" charset="0"/>
              </a:rPr>
              <a:t>3</a:t>
            </a:r>
            <a:r>
              <a:rPr lang="en-US" sz="2100" dirty="0">
                <a:solidFill>
                  <a:srgbClr val="000000"/>
                </a:solidFill>
                <a:latin typeface="Arial" panose="020B0604020202020204" pitchFamily="34" charset="0"/>
                <a:cs typeface="Arial" panose="020B0604020202020204" pitchFamily="34" charset="0"/>
              </a:rPr>
              <a:t> of hydrogen per </a:t>
            </a:r>
            <a:r>
              <a:rPr lang="en-US" sz="2100" dirty="0" smtClean="0">
                <a:solidFill>
                  <a:srgbClr val="000000"/>
                </a:solidFill>
                <a:latin typeface="Arial" panose="020B0604020202020204" pitchFamily="34" charset="0"/>
                <a:cs typeface="Arial" panose="020B0604020202020204" pitchFamily="34" charset="0"/>
              </a:rPr>
              <a:t>minute.</a:t>
            </a:r>
            <a:br>
              <a:rPr lang="en-US" sz="2100" dirty="0" smtClean="0">
                <a:solidFill>
                  <a:srgbClr val="000000"/>
                </a:solidFill>
                <a:latin typeface="Arial" panose="020B0604020202020204" pitchFamily="34" charset="0"/>
                <a:cs typeface="Arial" panose="020B0604020202020204" pitchFamily="34" charset="0"/>
              </a:rPr>
            </a:br>
            <a:r>
              <a:rPr lang="en-US" sz="2100" dirty="0" smtClean="0">
                <a:solidFill>
                  <a:srgbClr val="000000"/>
                </a:solidFill>
                <a:latin typeface="Arial" panose="020B0604020202020204" pitchFamily="34" charset="0"/>
                <a:cs typeface="Arial" panose="020B0604020202020204" pitchFamily="34" charset="0"/>
              </a:rPr>
              <a:t>The </a:t>
            </a:r>
            <a:r>
              <a:rPr lang="en-US" sz="2100" dirty="0">
                <a:solidFill>
                  <a:srgbClr val="000000"/>
                </a:solidFill>
                <a:latin typeface="Arial" panose="020B0604020202020204" pitchFamily="34" charset="0"/>
                <a:cs typeface="Arial" panose="020B0604020202020204" pitchFamily="34" charset="0"/>
              </a:rPr>
              <a:t>rate for the third minute is 8 cm</a:t>
            </a:r>
            <a:r>
              <a:rPr lang="en-US" sz="2100" baseline="30000" dirty="0">
                <a:solidFill>
                  <a:srgbClr val="000000"/>
                </a:solidFill>
                <a:latin typeface="Arial" panose="020B0604020202020204" pitchFamily="34" charset="0"/>
                <a:cs typeface="Arial" panose="020B0604020202020204" pitchFamily="34" charset="0"/>
              </a:rPr>
              <a:t>3</a:t>
            </a:r>
            <a:r>
              <a:rPr lang="en-US" sz="2100" dirty="0">
                <a:solidFill>
                  <a:srgbClr val="000000"/>
                </a:solidFill>
                <a:latin typeface="Arial" panose="020B0604020202020204" pitchFamily="34" charset="0"/>
                <a:cs typeface="Arial" panose="020B0604020202020204" pitchFamily="34" charset="0"/>
              </a:rPr>
              <a:t> </a:t>
            </a:r>
            <a:r>
              <a:rPr lang="en-US" sz="2100" dirty="0" smtClean="0">
                <a:solidFill>
                  <a:srgbClr val="000000"/>
                </a:solidFill>
                <a:latin typeface="Arial" panose="020B0604020202020204" pitchFamily="34" charset="0"/>
                <a:cs typeface="Arial" panose="020B0604020202020204" pitchFamily="34" charset="0"/>
              </a:rPr>
              <a:t>of </a:t>
            </a:r>
            <a:r>
              <a:rPr lang="en-US" sz="2100" dirty="0">
                <a:solidFill>
                  <a:srgbClr val="000000"/>
                </a:solidFill>
                <a:latin typeface="Arial" panose="020B0604020202020204" pitchFamily="34" charset="0"/>
                <a:cs typeface="Arial" panose="020B0604020202020204" pitchFamily="34" charset="0"/>
              </a:rPr>
              <a:t>hydrogen </a:t>
            </a:r>
            <a:r>
              <a:rPr lang="en-US" sz="2100" dirty="0" smtClean="0">
                <a:solidFill>
                  <a:srgbClr val="000000"/>
                </a:solidFill>
                <a:latin typeface="Arial" panose="020B0604020202020204" pitchFamily="34" charset="0"/>
                <a:cs typeface="Arial" panose="020B0604020202020204" pitchFamily="34" charset="0"/>
              </a:rPr>
              <a:t>per minute. So </a:t>
            </a:r>
            <a:r>
              <a:rPr lang="en-US" sz="2100" dirty="0">
                <a:solidFill>
                  <a:srgbClr val="000000"/>
                </a:solidFill>
                <a:latin typeface="Arial" panose="020B0604020202020204" pitchFamily="34" charset="0"/>
                <a:cs typeface="Arial" panose="020B0604020202020204" pitchFamily="34" charset="0"/>
              </a:rPr>
              <a:t>the rate decreases as time goes </a:t>
            </a:r>
            <a:r>
              <a:rPr lang="en-US" sz="2100" dirty="0" smtClean="0">
                <a:solidFill>
                  <a:srgbClr val="000000"/>
                </a:solidFill>
                <a:latin typeface="Arial" panose="020B0604020202020204" pitchFamily="34" charset="0"/>
                <a:cs typeface="Arial" panose="020B0604020202020204" pitchFamily="34" charset="0"/>
              </a:rPr>
              <a:t>on.</a:t>
            </a:r>
            <a:br>
              <a:rPr lang="en-US" sz="2100" dirty="0" smtClean="0">
                <a:solidFill>
                  <a:srgbClr val="000000"/>
                </a:solidFill>
                <a:latin typeface="Arial" panose="020B0604020202020204" pitchFamily="34" charset="0"/>
                <a:cs typeface="Arial" panose="020B0604020202020204" pitchFamily="34" charset="0"/>
              </a:rPr>
            </a:br>
            <a:r>
              <a:rPr lang="en-US" sz="2100" b="1" dirty="0" smtClean="0">
                <a:solidFill>
                  <a:srgbClr val="000000"/>
                </a:solidFill>
                <a:latin typeface="Arial" panose="020B0604020202020204" pitchFamily="34" charset="0"/>
                <a:cs typeface="Arial" panose="020B0604020202020204" pitchFamily="34" charset="0"/>
              </a:rPr>
              <a:t>The </a:t>
            </a:r>
            <a:r>
              <a:rPr lang="en-US" sz="2100" b="1" dirty="0">
                <a:solidFill>
                  <a:srgbClr val="000000"/>
                </a:solidFill>
                <a:latin typeface="Arial" panose="020B0604020202020204" pitchFamily="34" charset="0"/>
                <a:cs typeface="Arial" panose="020B0604020202020204" pitchFamily="34" charset="0"/>
              </a:rPr>
              <a:t>rate changes all through the reaction. It </a:t>
            </a:r>
            <a:r>
              <a:rPr lang="en-US" sz="2100" b="1" dirty="0" smtClean="0">
                <a:solidFill>
                  <a:srgbClr val="000000"/>
                </a:solidFill>
                <a:latin typeface="Arial" panose="020B0604020202020204" pitchFamily="34" charset="0"/>
                <a:cs typeface="Arial" panose="020B0604020202020204" pitchFamily="34" charset="0"/>
              </a:rPr>
              <a:t>is greatest </a:t>
            </a:r>
            <a:r>
              <a:rPr lang="en-US" sz="2100" b="1" dirty="0">
                <a:solidFill>
                  <a:srgbClr val="000000"/>
                </a:solidFill>
                <a:latin typeface="Arial" panose="020B0604020202020204" pitchFamily="34" charset="0"/>
                <a:cs typeface="Arial" panose="020B0604020202020204" pitchFamily="34" charset="0"/>
              </a:rPr>
              <a:t>at </a:t>
            </a:r>
            <a:r>
              <a:rPr lang="en-US" sz="2100" b="1" dirty="0" smtClean="0">
                <a:solidFill>
                  <a:srgbClr val="000000"/>
                </a:solidFill>
                <a:latin typeface="Arial" panose="020B0604020202020204" pitchFamily="34" charset="0"/>
                <a:cs typeface="Arial" panose="020B0604020202020204" pitchFamily="34" charset="0"/>
              </a:rPr>
              <a:t>the start</a:t>
            </a:r>
            <a:r>
              <a:rPr lang="en-US" sz="2100" b="1" dirty="0">
                <a:solidFill>
                  <a:srgbClr val="000000"/>
                </a:solidFill>
                <a:latin typeface="Arial" panose="020B0604020202020204" pitchFamily="34" charset="0"/>
                <a:cs typeface="Arial" panose="020B0604020202020204" pitchFamily="34" charset="0"/>
              </a:rPr>
              <a:t>, but decreases as the reaction  </a:t>
            </a:r>
            <a:r>
              <a:rPr lang="en-US" sz="2100" b="1" dirty="0" smtClean="0">
                <a:solidFill>
                  <a:srgbClr val="000000"/>
                </a:solidFill>
                <a:latin typeface="Arial" panose="020B0604020202020204" pitchFamily="34" charset="0"/>
                <a:cs typeface="Arial" panose="020B0604020202020204" pitchFamily="34" charset="0"/>
              </a:rPr>
              <a:t>proceeds</a:t>
            </a:r>
            <a:r>
              <a:rPr lang="en-US" sz="2100" b="1" dirty="0">
                <a:solidFill>
                  <a:srgbClr val="000000"/>
                </a:solidFill>
                <a:latin typeface="Arial" panose="020B0604020202020204" pitchFamily="34" charset="0"/>
                <a:cs typeface="Arial" panose="020B0604020202020204" pitchFamily="34" charset="0"/>
              </a:rPr>
              <a:t>.</a:t>
            </a:r>
          </a:p>
          <a:p>
            <a:pPr marL="355600" indent="-355600">
              <a:spcAft>
                <a:spcPts val="300"/>
              </a:spcAft>
              <a:buClr>
                <a:srgbClr val="C00000"/>
              </a:buClr>
              <a:buFont typeface="+mj-lt"/>
              <a:buAutoNum type="arabicPeriod"/>
            </a:pPr>
            <a:r>
              <a:rPr lang="en-US" sz="2100" dirty="0" smtClean="0">
                <a:solidFill>
                  <a:srgbClr val="000000"/>
                </a:solidFill>
                <a:latin typeface="Arial" panose="020B0604020202020204" pitchFamily="34" charset="0"/>
                <a:cs typeface="Arial" panose="020B0604020202020204" pitchFamily="34" charset="0"/>
              </a:rPr>
              <a:t>The </a:t>
            </a:r>
            <a:r>
              <a:rPr lang="en-US" sz="2100" dirty="0">
                <a:solidFill>
                  <a:srgbClr val="000000"/>
                </a:solidFill>
                <a:latin typeface="Arial" panose="020B0604020202020204" pitchFamily="34" charset="0"/>
                <a:cs typeface="Arial" panose="020B0604020202020204" pitchFamily="34" charset="0"/>
              </a:rPr>
              <a:t>reaction is fastest in the first minute, and the </a:t>
            </a:r>
            <a:r>
              <a:rPr lang="en-US" sz="2100" dirty="0" smtClean="0">
                <a:solidFill>
                  <a:srgbClr val="000000"/>
                </a:solidFill>
                <a:latin typeface="Arial" panose="020B0604020202020204" pitchFamily="34" charset="0"/>
                <a:cs typeface="Arial" panose="020B0604020202020204" pitchFamily="34" charset="0"/>
              </a:rPr>
              <a:t>curve </a:t>
            </a:r>
            <a:r>
              <a:rPr lang="en-US" sz="2100" dirty="0">
                <a:solidFill>
                  <a:srgbClr val="000000"/>
                </a:solidFill>
                <a:latin typeface="Arial" panose="020B0604020202020204" pitchFamily="34" charset="0"/>
                <a:cs typeface="Arial" panose="020B0604020202020204" pitchFamily="34" charset="0"/>
              </a:rPr>
              <a:t>is </a:t>
            </a:r>
            <a:r>
              <a:rPr lang="en-US" sz="2100" dirty="0" smtClean="0">
                <a:solidFill>
                  <a:srgbClr val="000000"/>
                </a:solidFill>
                <a:latin typeface="Arial" panose="020B0604020202020204" pitchFamily="34" charset="0"/>
                <a:cs typeface="Arial" panose="020B0604020202020204" pitchFamily="34" charset="0"/>
              </a:rPr>
              <a:t>steepest then</a:t>
            </a:r>
            <a:r>
              <a:rPr lang="en-US" sz="2100" dirty="0">
                <a:solidFill>
                  <a:srgbClr val="000000"/>
                </a:solidFill>
                <a:latin typeface="Arial" panose="020B0604020202020204" pitchFamily="34" charset="0"/>
                <a:cs typeface="Arial" panose="020B0604020202020204" pitchFamily="34" charset="0"/>
              </a:rPr>
              <a:t>. It gets less steep as the reaction gets </a:t>
            </a:r>
            <a:r>
              <a:rPr lang="en-US" sz="2100" dirty="0" smtClean="0">
                <a:solidFill>
                  <a:srgbClr val="000000"/>
                </a:solidFill>
                <a:latin typeface="Arial" panose="020B0604020202020204" pitchFamily="34" charset="0"/>
                <a:cs typeface="Arial" panose="020B0604020202020204" pitchFamily="34" charset="0"/>
              </a:rPr>
              <a:t>slower. </a:t>
            </a:r>
            <a:r>
              <a:rPr lang="en-US" sz="2100" b="1" dirty="0" smtClean="0">
                <a:solidFill>
                  <a:srgbClr val="000000"/>
                </a:solidFill>
                <a:latin typeface="Arial" panose="020B0604020202020204" pitchFamily="34" charset="0"/>
                <a:cs typeface="Arial" panose="020B0604020202020204" pitchFamily="34" charset="0"/>
              </a:rPr>
              <a:t>The </a:t>
            </a:r>
            <a:r>
              <a:rPr lang="en-US" sz="2100" b="1" dirty="0">
                <a:solidFill>
                  <a:srgbClr val="000000"/>
                </a:solidFill>
                <a:latin typeface="Arial" panose="020B0604020202020204" pitchFamily="34" charset="0"/>
                <a:cs typeface="Arial" panose="020B0604020202020204" pitchFamily="34" charset="0"/>
              </a:rPr>
              <a:t>faster the reaction, the steeper the </a:t>
            </a:r>
            <a:r>
              <a:rPr lang="en-US" sz="2100" b="1" dirty="0" smtClean="0">
                <a:solidFill>
                  <a:srgbClr val="000000"/>
                </a:solidFill>
                <a:latin typeface="Arial" panose="020B0604020202020204" pitchFamily="34" charset="0"/>
                <a:cs typeface="Arial" panose="020B0604020202020204" pitchFamily="34" charset="0"/>
              </a:rPr>
              <a:t>curve. </a:t>
            </a:r>
          </a:p>
        </p:txBody>
      </p:sp>
      <p:pic>
        <p:nvPicPr>
          <p:cNvPr id="8" name="Picture 7"/>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860032" y="1223491"/>
            <a:ext cx="3960440" cy="2514564"/>
          </a:xfrm>
          <a:prstGeom prst="rect">
            <a:avLst/>
          </a:prstGeom>
        </p:spPr>
      </p:pic>
      <p:sp>
        <p:nvSpPr>
          <p:cNvPr id="6" name="TextBox 5">
            <a:hlinkClick r:id="rId4" action="ppaction://hlinksldjump"/>
          </p:cNvPr>
          <p:cNvSpPr txBox="1"/>
          <p:nvPr/>
        </p:nvSpPr>
        <p:spPr>
          <a:xfrm>
            <a:off x="8249662" y="364502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014016649"/>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smtClean="0"/>
              <a:t>10.2 – Measuring the Rate of A Reaction</a:t>
            </a:r>
            <a:endParaRPr lang="en-GB" sz="34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133</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59532"/>
            <a:ext cx="8465686" cy="5593839"/>
          </a:xfrm>
          <a:prstGeom prst="rect">
            <a:avLst/>
          </a:prstGeom>
        </p:spPr>
        <p:txBody>
          <a:bodyPr wrap="square">
            <a:spAutoFit/>
          </a:bodyPr>
          <a:lstStyle/>
          <a:p>
            <a:pPr marL="355600" indent="-355600">
              <a:spcAft>
                <a:spcPts val="300"/>
              </a:spcAft>
              <a:buClr>
                <a:srgbClr val="C00000"/>
              </a:buClr>
              <a:buFont typeface="+mj-lt"/>
              <a:buAutoNum type="arabicPeriod" startAt="3"/>
            </a:pPr>
            <a:r>
              <a:rPr lang="en-US" sz="2400" dirty="0" smtClean="0">
                <a:solidFill>
                  <a:srgbClr val="000000"/>
                </a:solidFill>
                <a:latin typeface="Arial" panose="020B0604020202020204" pitchFamily="34" charset="0"/>
                <a:cs typeface="Arial" panose="020B0604020202020204" pitchFamily="34" charset="0"/>
              </a:rPr>
              <a:t>After 5 minutes, no more hydrogen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is produced, so the volume no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longer changes. The reaction is </a:t>
            </a:r>
            <a:br>
              <a:rPr lang="en-US" sz="24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over, and the curve goes flat. </a:t>
            </a:r>
            <a:br>
              <a:rPr lang="en-US" sz="2400" dirty="0" smtClean="0">
                <a:solidFill>
                  <a:srgbClr val="000000"/>
                </a:solidFill>
                <a:latin typeface="Arial" panose="020B0604020202020204" pitchFamily="34" charset="0"/>
                <a:cs typeface="Arial" panose="020B0604020202020204" pitchFamily="34" charset="0"/>
              </a:rPr>
            </a:br>
            <a:r>
              <a:rPr lang="en-US" sz="2400" b="1" dirty="0" smtClean="0">
                <a:solidFill>
                  <a:srgbClr val="000000"/>
                </a:solidFill>
                <a:latin typeface="Arial" panose="020B0604020202020204" pitchFamily="34" charset="0"/>
                <a:cs typeface="Arial" panose="020B0604020202020204" pitchFamily="34" charset="0"/>
              </a:rPr>
              <a:t>When the reaction is over, the </a:t>
            </a:r>
            <a:br>
              <a:rPr lang="en-US" sz="2400" b="1" dirty="0" smtClean="0">
                <a:solidFill>
                  <a:srgbClr val="000000"/>
                </a:solidFill>
                <a:latin typeface="Arial" panose="020B0604020202020204" pitchFamily="34" charset="0"/>
                <a:cs typeface="Arial" panose="020B0604020202020204" pitchFamily="34" charset="0"/>
              </a:rPr>
            </a:br>
            <a:r>
              <a:rPr lang="en-US" sz="2400" b="1" dirty="0" smtClean="0">
                <a:solidFill>
                  <a:srgbClr val="000000"/>
                </a:solidFill>
                <a:latin typeface="Arial" panose="020B0604020202020204" pitchFamily="34" charset="0"/>
                <a:cs typeface="Arial" panose="020B0604020202020204" pitchFamily="34" charset="0"/>
              </a:rPr>
              <a:t>curve </a:t>
            </a:r>
            <a:r>
              <a:rPr lang="en-US" sz="2400" b="1" dirty="0">
                <a:solidFill>
                  <a:srgbClr val="000000"/>
                </a:solidFill>
                <a:latin typeface="Arial" panose="020B0604020202020204" pitchFamily="34" charset="0"/>
                <a:cs typeface="Arial" panose="020B0604020202020204" pitchFamily="34" charset="0"/>
              </a:rPr>
              <a:t>goes </a:t>
            </a:r>
            <a:r>
              <a:rPr lang="en-US" sz="2400" b="1" dirty="0" smtClean="0">
                <a:solidFill>
                  <a:srgbClr val="000000"/>
                </a:solidFill>
                <a:latin typeface="Arial" panose="020B0604020202020204" pitchFamily="34" charset="0"/>
                <a:cs typeface="Arial" panose="020B0604020202020204" pitchFamily="34" charset="0"/>
              </a:rPr>
              <a:t>flat.</a:t>
            </a:r>
            <a:endParaRPr lang="en-US" sz="2400" dirty="0">
              <a:solidFill>
                <a:srgbClr val="000000"/>
              </a:solidFill>
              <a:latin typeface="Arial" panose="020B0604020202020204" pitchFamily="34" charset="0"/>
              <a:cs typeface="Arial" panose="020B0604020202020204" pitchFamily="34" charset="0"/>
            </a:endParaRPr>
          </a:p>
          <a:p>
            <a:pPr marL="355600" indent="-355600">
              <a:spcAft>
                <a:spcPts val="300"/>
              </a:spcAft>
              <a:buClr>
                <a:srgbClr val="C00000"/>
              </a:buClr>
              <a:buFont typeface="+mj-lt"/>
              <a:buAutoNum type="arabicPeriod" startAt="3"/>
              <a:tabLst>
                <a:tab pos="3140075" algn="l"/>
              </a:tabLst>
            </a:pPr>
            <a:r>
              <a:rPr lang="en-US" sz="2400" dirty="0" smtClean="0">
                <a:solidFill>
                  <a:srgbClr val="000000"/>
                </a:solidFill>
                <a:latin typeface="Arial" panose="020B0604020202020204" pitchFamily="34" charset="0"/>
                <a:cs typeface="Arial" panose="020B0604020202020204" pitchFamily="34" charset="0"/>
              </a:rPr>
              <a:t>Altogether</a:t>
            </a:r>
            <a:r>
              <a:rPr lang="en-US" sz="2400" dirty="0">
                <a:solidFill>
                  <a:srgbClr val="000000"/>
                </a:solidFill>
                <a:latin typeface="Arial" panose="020B0604020202020204" pitchFamily="34" charset="0"/>
                <a:cs typeface="Arial" panose="020B0604020202020204" pitchFamily="34" charset="0"/>
              </a:rPr>
              <a:t>, 40 cm3 of hydrogen </a:t>
            </a:r>
            <a:br>
              <a:rPr lang="en-US" sz="2400" dirty="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are produced </a:t>
            </a:r>
            <a:r>
              <a:rPr lang="en-US" sz="2400" dirty="0">
                <a:solidFill>
                  <a:srgbClr val="000000"/>
                </a:solidFill>
                <a:latin typeface="Arial" panose="020B0604020202020204" pitchFamily="34" charset="0"/>
                <a:cs typeface="Arial" panose="020B0604020202020204" pitchFamily="34" charset="0"/>
              </a:rPr>
              <a:t>in 5 </a:t>
            </a:r>
            <a:r>
              <a:rPr lang="en-US" sz="2400" dirty="0" smtClean="0">
                <a:solidFill>
                  <a:srgbClr val="000000"/>
                </a:solidFill>
                <a:latin typeface="Arial" panose="020B0604020202020204" pitchFamily="34" charset="0"/>
                <a:cs typeface="Arial" panose="020B0604020202020204" pitchFamily="34" charset="0"/>
              </a:rPr>
              <a:t>minutes. </a:t>
            </a:r>
            <a:endParaRPr lang="en-US" dirty="0" smtClean="0">
              <a:solidFill>
                <a:srgbClr val="000000"/>
              </a:solidFill>
              <a:latin typeface="Arial" panose="020B0604020202020204" pitchFamily="34" charset="0"/>
              <a:cs typeface="Arial" panose="020B0604020202020204" pitchFamily="34" charset="0"/>
            </a:endParaRPr>
          </a:p>
          <a:p>
            <a:pPr>
              <a:lnSpc>
                <a:spcPts val="900"/>
              </a:lnSpc>
              <a:spcAft>
                <a:spcPts val="300"/>
              </a:spcAft>
              <a:buClr>
                <a:srgbClr val="C00000"/>
              </a:buClr>
              <a:tabLst>
                <a:tab pos="3140075" algn="l"/>
              </a:tabLst>
            </a:pPr>
            <a:r>
              <a:rPr lang="en-US" sz="1600" dirty="0" smtClean="0">
                <a:solidFill>
                  <a:srgbClr val="000000"/>
                </a:solidFill>
                <a:latin typeface="Arial" panose="020B0604020202020204" pitchFamily="34" charset="0"/>
                <a:cs typeface="Arial" panose="020B0604020202020204" pitchFamily="34" charset="0"/>
              </a:rPr>
              <a:t/>
            </a:r>
            <a:br>
              <a:rPr lang="en-US" sz="1600" dirty="0" smtClean="0">
                <a:solidFill>
                  <a:srgbClr val="000000"/>
                </a:solidFill>
                <a:latin typeface="Arial" panose="020B0604020202020204" pitchFamily="34" charset="0"/>
                <a:cs typeface="Arial" panose="020B0604020202020204" pitchFamily="34" charset="0"/>
              </a:rPr>
            </a:br>
            <a:r>
              <a:rPr lang="en-US" sz="2400" dirty="0" smtClean="0">
                <a:solidFill>
                  <a:srgbClr val="000000"/>
                </a:solidFill>
                <a:latin typeface="Arial" panose="020B0604020202020204" pitchFamily="34" charset="0"/>
                <a:cs typeface="Arial" panose="020B0604020202020204" pitchFamily="34" charset="0"/>
              </a:rPr>
              <a:t/>
            </a:r>
            <a:br>
              <a:rPr lang="en-US" sz="24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			</a:t>
            </a:r>
            <a:r>
              <a:rPr lang="en-US" sz="2000" u="sng" dirty="0" smtClean="0">
                <a:solidFill>
                  <a:srgbClr val="0070C0"/>
                </a:solidFill>
                <a:latin typeface="Arial" panose="020B0604020202020204" pitchFamily="34" charset="0"/>
                <a:cs typeface="Arial" panose="020B0604020202020204" pitchFamily="34" charset="0"/>
              </a:rPr>
              <a:t>total </a:t>
            </a:r>
            <a:r>
              <a:rPr lang="en-US" sz="2000" u="sng" dirty="0">
                <a:solidFill>
                  <a:srgbClr val="0070C0"/>
                </a:solidFill>
                <a:latin typeface="Arial" panose="020B0604020202020204" pitchFamily="34" charset="0"/>
                <a:cs typeface="Arial" panose="020B0604020202020204" pitchFamily="34" charset="0"/>
              </a:rPr>
              <a:t>volume of </a:t>
            </a:r>
            <a:r>
              <a:rPr lang="en-US" sz="2000" u="sng" dirty="0" smtClean="0">
                <a:solidFill>
                  <a:srgbClr val="0070C0"/>
                </a:solidFill>
                <a:latin typeface="Arial" panose="020B0604020202020204" pitchFamily="34" charset="0"/>
                <a:cs typeface="Arial" panose="020B0604020202020204" pitchFamily="34" charset="0"/>
              </a:rPr>
              <a:t>hydrogen</a:t>
            </a:r>
          </a:p>
          <a:p>
            <a:pPr>
              <a:lnSpc>
                <a:spcPts val="900"/>
              </a:lnSpc>
              <a:spcAft>
                <a:spcPts val="300"/>
              </a:spcAft>
              <a:buClr>
                <a:srgbClr val="C00000"/>
              </a:buClr>
              <a:tabLst>
                <a:tab pos="361950" algn="l"/>
                <a:tab pos="4313238" algn="l"/>
              </a:tabLst>
            </a:pPr>
            <a:r>
              <a:rPr lang="en-US" sz="2000" dirty="0" smtClean="0">
                <a:solidFill>
                  <a:srgbClr val="0070C0"/>
                </a:solidFill>
                <a:latin typeface="Arial" panose="020B0604020202020204" pitchFamily="34" charset="0"/>
                <a:cs typeface="Arial" panose="020B0604020202020204" pitchFamily="34" charset="0"/>
              </a:rPr>
              <a:t>	The </a:t>
            </a:r>
            <a:r>
              <a:rPr lang="en-US" sz="2000" dirty="0">
                <a:solidFill>
                  <a:srgbClr val="0070C0"/>
                </a:solidFill>
                <a:latin typeface="Arial" panose="020B0604020202020204" pitchFamily="34" charset="0"/>
                <a:cs typeface="Arial" panose="020B0604020202020204" pitchFamily="34" charset="0"/>
              </a:rPr>
              <a:t>average rate for the reaction </a:t>
            </a:r>
            <a:r>
              <a:rPr lang="en-US" sz="2000" dirty="0" smtClean="0">
                <a:solidFill>
                  <a:srgbClr val="0070C0"/>
                </a:solidFill>
                <a:latin typeface="Arial" panose="020B0604020202020204" pitchFamily="34" charset="0"/>
                <a:cs typeface="Arial" panose="020B0604020202020204" pitchFamily="34" charset="0"/>
              </a:rPr>
              <a:t>	=</a:t>
            </a:r>
            <a:endParaRPr lang="en-US" sz="2000" u="sng" dirty="0">
              <a:solidFill>
                <a:srgbClr val="0070C0"/>
              </a:solidFill>
              <a:latin typeface="Arial" panose="020B0604020202020204" pitchFamily="34" charset="0"/>
              <a:cs typeface="Arial" panose="020B0604020202020204" pitchFamily="34" charset="0"/>
            </a:endParaRPr>
          </a:p>
          <a:p>
            <a:pPr>
              <a:lnSpc>
                <a:spcPts val="900"/>
              </a:lnSpc>
              <a:spcAft>
                <a:spcPts val="300"/>
              </a:spcAft>
              <a:buClr>
                <a:srgbClr val="C00000"/>
              </a:buClr>
            </a:pPr>
            <a:r>
              <a:rPr lang="en-US" sz="2000" dirty="0" smtClean="0">
                <a:solidFill>
                  <a:srgbClr val="0070C0"/>
                </a:solidFill>
                <a:latin typeface="Arial" panose="020B0604020202020204" pitchFamily="34" charset="0"/>
                <a:cs typeface="Arial" panose="020B0604020202020204" pitchFamily="34" charset="0"/>
              </a:rPr>
              <a:t>					total </a:t>
            </a:r>
            <a:r>
              <a:rPr lang="en-US" sz="2000" dirty="0">
                <a:solidFill>
                  <a:srgbClr val="0070C0"/>
                </a:solidFill>
                <a:latin typeface="Arial" panose="020B0604020202020204" pitchFamily="34" charset="0"/>
                <a:cs typeface="Arial" panose="020B0604020202020204" pitchFamily="34" charset="0"/>
              </a:rPr>
              <a:t>time for the </a:t>
            </a:r>
            <a:r>
              <a:rPr lang="en-US" sz="2000" dirty="0" smtClean="0">
                <a:solidFill>
                  <a:srgbClr val="0070C0"/>
                </a:solidFill>
                <a:latin typeface="Arial" panose="020B0604020202020204" pitchFamily="34" charset="0"/>
                <a:cs typeface="Arial" panose="020B0604020202020204" pitchFamily="34" charset="0"/>
              </a:rPr>
              <a:t>reaction</a:t>
            </a:r>
            <a:br>
              <a:rPr lang="en-US" sz="2000" dirty="0" smtClean="0">
                <a:solidFill>
                  <a:srgbClr val="0070C0"/>
                </a:solidFill>
                <a:latin typeface="Arial" panose="020B0604020202020204" pitchFamily="34" charset="0"/>
                <a:cs typeface="Arial" panose="020B0604020202020204" pitchFamily="34" charset="0"/>
              </a:rPr>
            </a:br>
            <a:r>
              <a:rPr lang="en-US" sz="2000" dirty="0" smtClean="0">
                <a:solidFill>
                  <a:srgbClr val="0070C0"/>
                </a:solidFill>
                <a:latin typeface="Arial" panose="020B0604020202020204" pitchFamily="34" charset="0"/>
                <a:cs typeface="Arial" panose="020B0604020202020204" pitchFamily="34" charset="0"/>
              </a:rPr>
              <a:t/>
            </a:r>
            <a:br>
              <a:rPr lang="en-US" sz="2000" dirty="0" smtClean="0">
                <a:solidFill>
                  <a:srgbClr val="0070C0"/>
                </a:solidFill>
                <a:latin typeface="Arial" panose="020B0604020202020204" pitchFamily="34" charset="0"/>
                <a:cs typeface="Arial" panose="020B0604020202020204" pitchFamily="34" charset="0"/>
              </a:rPr>
            </a:br>
            <a:endParaRPr lang="en-US" sz="2000" dirty="0" smtClean="0">
              <a:solidFill>
                <a:srgbClr val="0070C0"/>
              </a:solidFill>
              <a:latin typeface="Arial" panose="020B0604020202020204" pitchFamily="34" charset="0"/>
              <a:cs typeface="Arial" panose="020B0604020202020204" pitchFamily="34" charset="0"/>
            </a:endParaRPr>
          </a:p>
          <a:p>
            <a:pPr>
              <a:lnSpc>
                <a:spcPts val="900"/>
              </a:lnSpc>
              <a:spcAft>
                <a:spcPts val="300"/>
              </a:spcAft>
              <a:buClr>
                <a:srgbClr val="C00000"/>
              </a:buClr>
              <a:tabLst>
                <a:tab pos="4572000" algn="l"/>
              </a:tabLst>
            </a:pPr>
            <a:r>
              <a:rPr lang="en-US" sz="2000" dirty="0" smtClean="0">
                <a:solidFill>
                  <a:srgbClr val="0070C0"/>
                </a:solidFill>
                <a:latin typeface="Arial" panose="020B0604020202020204" pitchFamily="34" charset="0"/>
                <a:cs typeface="Arial" panose="020B0604020202020204" pitchFamily="34" charset="0"/>
              </a:rPr>
              <a:t>	</a:t>
            </a:r>
            <a:r>
              <a:rPr lang="en-US" sz="2000" dirty="0">
                <a:solidFill>
                  <a:srgbClr val="0070C0"/>
                </a:solidFill>
                <a:latin typeface="Arial" panose="020B0604020202020204" pitchFamily="34" charset="0"/>
                <a:cs typeface="Arial" panose="020B0604020202020204" pitchFamily="34" charset="0"/>
              </a:rPr>
              <a:t> </a:t>
            </a:r>
            <a:r>
              <a:rPr lang="en-US" sz="2000" u="sng" dirty="0">
                <a:solidFill>
                  <a:srgbClr val="0070C0"/>
                </a:solidFill>
                <a:latin typeface="Arial" panose="020B0604020202020204" pitchFamily="34" charset="0"/>
                <a:cs typeface="Arial" panose="020B0604020202020204" pitchFamily="34" charset="0"/>
              </a:rPr>
              <a:t>40 cm</a:t>
            </a:r>
            <a:r>
              <a:rPr lang="en-US" sz="2000" u="sng" baseline="30000" dirty="0">
                <a:solidFill>
                  <a:srgbClr val="0070C0"/>
                </a:solidFill>
                <a:latin typeface="Arial" panose="020B0604020202020204" pitchFamily="34" charset="0"/>
                <a:cs typeface="Arial" panose="020B0604020202020204" pitchFamily="34" charset="0"/>
              </a:rPr>
              <a:t>3</a:t>
            </a:r>
          </a:p>
          <a:p>
            <a:pPr>
              <a:lnSpc>
                <a:spcPts val="900"/>
              </a:lnSpc>
              <a:spcAft>
                <a:spcPts val="300"/>
              </a:spcAft>
              <a:buClr>
                <a:srgbClr val="C00000"/>
              </a:buClr>
              <a:tabLst>
                <a:tab pos="4313238" algn="l"/>
              </a:tabLst>
            </a:pPr>
            <a:r>
              <a:rPr lang="en-US" sz="2000" dirty="0" smtClean="0">
                <a:solidFill>
                  <a:srgbClr val="0070C0"/>
                </a:solidFill>
                <a:latin typeface="Arial" panose="020B0604020202020204" pitchFamily="34" charset="0"/>
                <a:cs typeface="Arial" panose="020B0604020202020204" pitchFamily="34" charset="0"/>
              </a:rPr>
              <a:t>	=	</a:t>
            </a:r>
          </a:p>
          <a:p>
            <a:pPr>
              <a:lnSpc>
                <a:spcPts val="900"/>
              </a:lnSpc>
              <a:spcAft>
                <a:spcPts val="300"/>
              </a:spcAft>
              <a:buClr>
                <a:srgbClr val="C00000"/>
              </a:buClr>
              <a:tabLst>
                <a:tab pos="4572000" algn="l"/>
              </a:tabLst>
            </a:pPr>
            <a:r>
              <a:rPr lang="en-US" sz="2000" dirty="0">
                <a:solidFill>
                  <a:srgbClr val="0070C0"/>
                </a:solidFill>
                <a:latin typeface="Arial" panose="020B0604020202020204" pitchFamily="34" charset="0"/>
                <a:cs typeface="Arial" panose="020B0604020202020204" pitchFamily="34" charset="0"/>
              </a:rPr>
              <a:t>	</a:t>
            </a:r>
            <a:r>
              <a:rPr lang="en-US" sz="2000" dirty="0" smtClean="0">
                <a:solidFill>
                  <a:srgbClr val="0070C0"/>
                </a:solidFill>
                <a:latin typeface="Arial" panose="020B0604020202020204" pitchFamily="34" charset="0"/>
                <a:cs typeface="Arial" panose="020B0604020202020204" pitchFamily="34" charset="0"/>
              </a:rPr>
              <a:t>5 minutes</a:t>
            </a:r>
          </a:p>
          <a:p>
            <a:pPr>
              <a:spcAft>
                <a:spcPts val="300"/>
              </a:spcAft>
              <a:buClr>
                <a:srgbClr val="C00000"/>
              </a:buClr>
              <a:tabLst>
                <a:tab pos="4313238" algn="l"/>
              </a:tabLst>
            </a:pPr>
            <a:r>
              <a:rPr lang="en-US" sz="2000" dirty="0" smtClean="0">
                <a:solidFill>
                  <a:srgbClr val="0070C0"/>
                </a:solidFill>
                <a:latin typeface="Arial" panose="020B0604020202020204" pitchFamily="34" charset="0"/>
                <a:cs typeface="Arial" panose="020B0604020202020204" pitchFamily="34" charset="0"/>
              </a:rPr>
              <a:t>	= </a:t>
            </a:r>
            <a:r>
              <a:rPr lang="en-US" sz="2000" b="1" dirty="0">
                <a:solidFill>
                  <a:srgbClr val="0070C0"/>
                </a:solidFill>
                <a:latin typeface="Arial" panose="020B0604020202020204" pitchFamily="34" charset="0"/>
                <a:cs typeface="Arial" panose="020B0604020202020204" pitchFamily="34" charset="0"/>
              </a:rPr>
              <a:t>	</a:t>
            </a:r>
            <a:r>
              <a:rPr lang="en-US" sz="2000" b="1" dirty="0" smtClean="0">
                <a:solidFill>
                  <a:srgbClr val="0070C0"/>
                </a:solidFill>
                <a:latin typeface="Arial" panose="020B0604020202020204" pitchFamily="34" charset="0"/>
                <a:cs typeface="Arial" panose="020B0604020202020204" pitchFamily="34" charset="0"/>
              </a:rPr>
              <a:t>8 </a:t>
            </a:r>
            <a:r>
              <a:rPr lang="en-US" sz="2000" b="1" dirty="0">
                <a:solidFill>
                  <a:srgbClr val="0070C0"/>
                </a:solidFill>
                <a:latin typeface="Arial" panose="020B0604020202020204" pitchFamily="34" charset="0"/>
                <a:cs typeface="Arial" panose="020B0604020202020204" pitchFamily="34" charset="0"/>
              </a:rPr>
              <a:t>cm</a:t>
            </a:r>
            <a:r>
              <a:rPr lang="en-US" sz="2000" b="1" baseline="30000" dirty="0">
                <a:solidFill>
                  <a:srgbClr val="0070C0"/>
                </a:solidFill>
                <a:latin typeface="Arial" panose="020B0604020202020204" pitchFamily="34" charset="0"/>
                <a:cs typeface="Arial" panose="020B0604020202020204" pitchFamily="34" charset="0"/>
              </a:rPr>
              <a:t>3</a:t>
            </a:r>
            <a:r>
              <a:rPr lang="en-US" sz="2000" b="1" dirty="0">
                <a:solidFill>
                  <a:srgbClr val="0070C0"/>
                </a:solidFill>
                <a:latin typeface="Arial" panose="020B0604020202020204" pitchFamily="34" charset="0"/>
                <a:cs typeface="Arial" panose="020B0604020202020204" pitchFamily="34" charset="0"/>
              </a:rPr>
              <a:t> of hydrogen per minute.</a:t>
            </a:r>
          </a:p>
          <a:p>
            <a:pPr>
              <a:spcAft>
                <a:spcPts val="300"/>
              </a:spcAft>
              <a:buClr>
                <a:srgbClr val="C00000"/>
              </a:buClr>
            </a:pPr>
            <a:r>
              <a:rPr lang="en-US" sz="2400" dirty="0">
                <a:solidFill>
                  <a:srgbClr val="000000"/>
                </a:solidFill>
                <a:latin typeface="Arial" panose="020B0604020202020204" pitchFamily="34" charset="0"/>
                <a:cs typeface="Arial" panose="020B0604020202020204" pitchFamily="34" charset="0"/>
              </a:rPr>
              <a:t>Note that this method can be used for any reaction where one </a:t>
            </a:r>
            <a:r>
              <a:rPr lang="en-US" sz="2400" dirty="0" smtClean="0">
                <a:solidFill>
                  <a:srgbClr val="000000"/>
                </a:solidFill>
                <a:latin typeface="Arial" panose="020B0604020202020204" pitchFamily="34" charset="0"/>
                <a:cs typeface="Arial" panose="020B0604020202020204" pitchFamily="34" charset="0"/>
              </a:rPr>
              <a:t>product is </a:t>
            </a:r>
            <a:r>
              <a:rPr lang="en-US" sz="2400" dirty="0">
                <a:solidFill>
                  <a:srgbClr val="000000"/>
                </a:solidFill>
                <a:latin typeface="Arial" panose="020B0604020202020204" pitchFamily="34" charset="0"/>
                <a:cs typeface="Arial" panose="020B0604020202020204" pitchFamily="34" charset="0"/>
              </a:rPr>
              <a:t>a gas.</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474374" y="1150295"/>
            <a:ext cx="3346098" cy="2278705"/>
          </a:xfrm>
          <a:prstGeom prst="rect">
            <a:avLst/>
          </a:prstGeom>
        </p:spPr>
      </p:pic>
      <p:sp>
        <p:nvSpPr>
          <p:cNvPr id="6" name="TextBox 5">
            <a:hlinkClick r:id="rId4" action="ppaction://hlinksldjump"/>
          </p:cNvPr>
          <p:cNvSpPr txBox="1"/>
          <p:nvPr/>
        </p:nvSpPr>
        <p:spPr>
          <a:xfrm>
            <a:off x="8172400" y="342900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96416634"/>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400" dirty="0"/>
              <a:t>10.2 – Measuring the Rate of A Reaction</a:t>
            </a:r>
            <a:endParaRPr lang="en-GB" sz="34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133</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299596" y="1124741"/>
            <a:ext cx="5712564" cy="5400000"/>
          </a:xfrm>
          <a:prstGeom prst="rect">
            <a:avLst/>
          </a:prstGeom>
          <a:solidFill>
            <a:srgbClr val="F5FC9A"/>
          </a:solidFill>
          <a:ln w="57150">
            <a:solidFill>
              <a:srgbClr val="002060"/>
            </a:solidFill>
          </a:ln>
        </p:spPr>
        <p:txBody>
          <a:bodyPr wrap="square" numCol="1" spcCol="144000">
            <a:spAutoFit/>
          </a:bodyPr>
          <a:lstStyle/>
          <a:p>
            <a:pPr marL="355600" indent="-355600">
              <a:buClr>
                <a:srgbClr val="C00000"/>
              </a:buClr>
              <a:buSzPct val="111000"/>
              <a:buFont typeface="+mj-lt"/>
              <a:buAutoNum type="arabicPeriod"/>
            </a:pPr>
            <a:r>
              <a:rPr lang="en-US" sz="2100" dirty="0">
                <a:latin typeface="Arial" panose="020B0604020202020204" pitchFamily="34" charset="0"/>
                <a:cs typeface="Arial" panose="020B0604020202020204" pitchFamily="34" charset="0"/>
              </a:rPr>
              <a:t>For the experiment in this unit, explain why:</a:t>
            </a:r>
            <a:endParaRPr lang="en-US" sz="2100" dirty="0" smtClean="0">
              <a:latin typeface="Arial" panose="020B0604020202020204" pitchFamily="34" charset="0"/>
              <a:cs typeface="Arial" panose="020B0604020202020204" pitchFamily="34" charset="0"/>
            </a:endParaRPr>
          </a:p>
          <a:p>
            <a:pPr marL="723900" indent="-350838" defTabSz="896938">
              <a:buClr>
                <a:srgbClr val="C00000"/>
              </a:buClr>
              <a:buSzPct val="100000"/>
              <a:buFont typeface="+mj-lt"/>
              <a:buAutoNum type="alphaLcPeriod"/>
            </a:pPr>
            <a:r>
              <a:rPr lang="en-US" sz="2100" dirty="0">
                <a:latin typeface="Arial" panose="020B0604020202020204" pitchFamily="34" charset="0"/>
                <a:cs typeface="Arial" panose="020B0604020202020204" pitchFamily="34" charset="0"/>
              </a:rPr>
              <a:t>the magnesium ribbon is cleaned first</a:t>
            </a:r>
          </a:p>
          <a:p>
            <a:pPr marL="723900" indent="-350838" defTabSz="896938">
              <a:buClr>
                <a:srgbClr val="C00000"/>
              </a:buClr>
              <a:buSzPct val="100000"/>
              <a:buFont typeface="+mj-lt"/>
              <a:buAutoNum type="alphaLcPeriod"/>
            </a:pPr>
            <a:r>
              <a:rPr lang="en-US" sz="2100" dirty="0" smtClean="0">
                <a:latin typeface="Arial" panose="020B0604020202020204" pitchFamily="34" charset="0"/>
                <a:cs typeface="Arial" panose="020B0604020202020204" pitchFamily="34" charset="0"/>
              </a:rPr>
              <a:t>the </a:t>
            </a:r>
            <a:r>
              <a:rPr lang="en-US" sz="2100" dirty="0">
                <a:latin typeface="Arial" panose="020B0604020202020204" pitchFamily="34" charset="0"/>
                <a:cs typeface="Arial" panose="020B0604020202020204" pitchFamily="34" charset="0"/>
              </a:rPr>
              <a:t>clock is started the moment the reactants are mixed</a:t>
            </a:r>
          </a:p>
          <a:p>
            <a:pPr marL="723900" indent="-350838" defTabSz="896938">
              <a:buClr>
                <a:srgbClr val="C00000"/>
              </a:buClr>
              <a:buSzPct val="100000"/>
              <a:buFont typeface="+mj-lt"/>
              <a:buAutoNum type="alphaLcPeriod"/>
            </a:pPr>
            <a:r>
              <a:rPr lang="en-US" sz="2100" dirty="0" smtClean="0">
                <a:latin typeface="Arial" panose="020B0604020202020204" pitchFamily="34" charset="0"/>
                <a:cs typeface="Arial" panose="020B0604020202020204" pitchFamily="34" charset="0"/>
              </a:rPr>
              <a:t>the </a:t>
            </a:r>
            <a:r>
              <a:rPr lang="en-US" sz="2100" dirty="0">
                <a:latin typeface="Arial" panose="020B0604020202020204" pitchFamily="34" charset="0"/>
                <a:cs typeface="Arial" panose="020B0604020202020204" pitchFamily="34" charset="0"/>
              </a:rPr>
              <a:t>stopper is replaced immediately</a:t>
            </a:r>
          </a:p>
          <a:p>
            <a:pPr marL="355600" indent="-355600">
              <a:buClr>
                <a:srgbClr val="C00000"/>
              </a:buClr>
              <a:buSzPct val="111000"/>
              <a:buFont typeface="+mj-lt"/>
              <a:buAutoNum type="arabicPeriod" startAt="2"/>
            </a:pPr>
            <a:r>
              <a:rPr lang="en-US" sz="2100" dirty="0">
                <a:latin typeface="Arial" panose="020B0604020202020204" pitchFamily="34" charset="0"/>
                <a:cs typeface="Arial" panose="020B0604020202020204" pitchFamily="34" charset="0"/>
              </a:rPr>
              <a:t>From the graph at the top of this page, how can you </a:t>
            </a:r>
            <a:r>
              <a:rPr lang="en-US" sz="2100" dirty="0" smtClean="0">
                <a:latin typeface="Arial" panose="020B0604020202020204" pitchFamily="34" charset="0"/>
                <a:cs typeface="Arial" panose="020B0604020202020204" pitchFamily="34" charset="0"/>
              </a:rPr>
              <a:t>tell when </a:t>
            </a:r>
            <a:r>
              <a:rPr lang="en-US" sz="2100" dirty="0">
                <a:latin typeface="Arial" panose="020B0604020202020204" pitchFamily="34" charset="0"/>
                <a:cs typeface="Arial" panose="020B0604020202020204" pitchFamily="34" charset="0"/>
              </a:rPr>
              <a:t>the reaction is over</a:t>
            </a:r>
            <a:r>
              <a:rPr lang="en-US" sz="2100" dirty="0" smtClean="0">
                <a:latin typeface="Arial" panose="020B0604020202020204" pitchFamily="34" charset="0"/>
                <a:cs typeface="Arial" panose="020B0604020202020204" pitchFamily="34" charset="0"/>
              </a:rPr>
              <a:t>?</a:t>
            </a:r>
            <a:endParaRPr lang="en-US" sz="2100" dirty="0">
              <a:latin typeface="Arial" panose="020B0604020202020204" pitchFamily="34" charset="0"/>
              <a:cs typeface="Arial" panose="020B0604020202020204" pitchFamily="34" charset="0"/>
            </a:endParaRPr>
          </a:p>
          <a:p>
            <a:pPr marL="361950" indent="-361950">
              <a:buClr>
                <a:srgbClr val="C00000"/>
              </a:buClr>
              <a:buSzPct val="111000"/>
              <a:buFont typeface="+mj-lt"/>
              <a:buAutoNum type="arabicPeriod" startAt="3"/>
            </a:pPr>
            <a:r>
              <a:rPr lang="en-US" sz="2100" dirty="0">
                <a:latin typeface="Arial" panose="020B0604020202020204" pitchFamily="34" charset="0"/>
                <a:cs typeface="Arial" panose="020B0604020202020204" pitchFamily="34" charset="0"/>
              </a:rPr>
              <a:t>Look again at the graph at the </a:t>
            </a:r>
            <a:r>
              <a:rPr lang="en-US" sz="2100" dirty="0" smtClean="0">
                <a:latin typeface="Arial" panose="020B0604020202020204" pitchFamily="34" charset="0"/>
                <a:cs typeface="Arial" panose="020B0604020202020204" pitchFamily="34" charset="0"/>
              </a:rPr>
              <a:t>top </a:t>
            </a:r>
            <a:r>
              <a:rPr lang="en-US" sz="2100" dirty="0">
                <a:latin typeface="Arial" panose="020B0604020202020204" pitchFamily="34" charset="0"/>
                <a:cs typeface="Arial" panose="020B0604020202020204" pitchFamily="34" charset="0"/>
              </a:rPr>
              <a:t>of the page.</a:t>
            </a:r>
          </a:p>
          <a:p>
            <a:pPr marL="723900" indent="-355600">
              <a:buClr>
                <a:srgbClr val="C00000"/>
              </a:buClr>
              <a:buSzPct val="100000"/>
              <a:buFont typeface="+mj-lt"/>
              <a:buAutoNum type="alphaLcPeriod"/>
            </a:pPr>
            <a:r>
              <a:rPr lang="en-US" sz="2100" dirty="0">
                <a:latin typeface="Arial" panose="020B0604020202020204" pitchFamily="34" charset="0"/>
                <a:cs typeface="Arial" panose="020B0604020202020204" pitchFamily="34" charset="0"/>
              </a:rPr>
              <a:t>How much hydrogen is produced in the </a:t>
            </a:r>
            <a:r>
              <a:rPr lang="en-US" sz="2100" dirty="0" smtClean="0">
                <a:latin typeface="Arial" panose="020B0604020202020204" pitchFamily="34" charset="0"/>
                <a:cs typeface="Arial" panose="020B0604020202020204" pitchFamily="34" charset="0"/>
              </a:rPr>
              <a:t>first:</a:t>
            </a:r>
            <a:br>
              <a:rPr lang="en-US" sz="2100" dirty="0" smtClean="0">
                <a:latin typeface="Arial" panose="020B0604020202020204" pitchFamily="34" charset="0"/>
                <a:cs typeface="Arial" panose="020B0604020202020204" pitchFamily="34" charset="0"/>
              </a:rPr>
            </a:br>
            <a:r>
              <a:rPr lang="en-US" sz="2100" b="1" dirty="0" smtClean="0">
                <a:latin typeface="Arial" panose="020B0604020202020204" pitchFamily="34" charset="0"/>
                <a:cs typeface="Arial" panose="020B0604020202020204" pitchFamily="34" charset="0"/>
              </a:rPr>
              <a:t>i</a:t>
            </a:r>
            <a:r>
              <a:rPr lang="en-US" sz="2100" dirty="0" smtClean="0">
                <a:latin typeface="Arial" panose="020B0604020202020204" pitchFamily="34" charset="0"/>
                <a:cs typeface="Arial" panose="020B0604020202020204" pitchFamily="34" charset="0"/>
              </a:rPr>
              <a:t> </a:t>
            </a:r>
            <a:r>
              <a:rPr lang="en-US" sz="2100" dirty="0">
                <a:latin typeface="Arial" panose="020B0604020202020204" pitchFamily="34" charset="0"/>
                <a:cs typeface="Arial" panose="020B0604020202020204" pitchFamily="34" charset="0"/>
              </a:rPr>
              <a:t>2.5 minutes? </a:t>
            </a:r>
            <a:r>
              <a:rPr lang="en-US" sz="2100" b="1" dirty="0">
                <a:latin typeface="Arial" panose="020B0604020202020204" pitchFamily="34" charset="0"/>
                <a:cs typeface="Arial" panose="020B0604020202020204" pitchFamily="34" charset="0"/>
              </a:rPr>
              <a:t>ii</a:t>
            </a:r>
            <a:r>
              <a:rPr lang="en-US" sz="2100" dirty="0">
                <a:latin typeface="Arial" panose="020B0604020202020204" pitchFamily="34" charset="0"/>
                <a:cs typeface="Arial" panose="020B0604020202020204" pitchFamily="34" charset="0"/>
              </a:rPr>
              <a:t> 4.5 minutes?</a:t>
            </a:r>
          </a:p>
          <a:p>
            <a:pPr marL="723900" indent="-355600">
              <a:buClr>
                <a:srgbClr val="C00000"/>
              </a:buClr>
              <a:buSzPct val="100000"/>
              <a:buFont typeface="+mj-lt"/>
              <a:buAutoNum type="alphaLcPeriod"/>
            </a:pPr>
            <a:r>
              <a:rPr lang="en-US" sz="2100" dirty="0" smtClean="0">
                <a:latin typeface="Arial" panose="020B0604020202020204" pitchFamily="34" charset="0"/>
                <a:cs typeface="Arial" panose="020B0604020202020204" pitchFamily="34" charset="0"/>
              </a:rPr>
              <a:t>How </a:t>
            </a:r>
            <a:r>
              <a:rPr lang="en-US" sz="2100" dirty="0">
                <a:latin typeface="Arial" panose="020B0604020202020204" pitchFamily="34" charset="0"/>
                <a:cs typeface="Arial" panose="020B0604020202020204" pitchFamily="34" charset="0"/>
              </a:rPr>
              <a:t>long did it take to get 20 cm3 of hydrogen?</a:t>
            </a:r>
          </a:p>
          <a:p>
            <a:pPr marL="723900" indent="-355600">
              <a:buClr>
                <a:srgbClr val="C00000"/>
              </a:buClr>
              <a:buSzPct val="100000"/>
              <a:buFont typeface="+mj-lt"/>
              <a:buAutoNum type="alphaLcPeriod"/>
            </a:pPr>
            <a:r>
              <a:rPr lang="en-US" sz="2100" dirty="0" smtClean="0">
                <a:latin typeface="Arial" panose="020B0604020202020204" pitchFamily="34" charset="0"/>
                <a:cs typeface="Arial" panose="020B0604020202020204" pitchFamily="34" charset="0"/>
              </a:rPr>
              <a:t>What </a:t>
            </a:r>
            <a:r>
              <a:rPr lang="en-US" sz="2100" dirty="0">
                <a:latin typeface="Arial" panose="020B0604020202020204" pitchFamily="34" charset="0"/>
                <a:cs typeface="Arial" panose="020B0604020202020204" pitchFamily="34" charset="0"/>
              </a:rPr>
              <a:t>is the rate of the reaction </a:t>
            </a:r>
            <a:r>
              <a:rPr lang="en-US" sz="2100" dirty="0" smtClean="0">
                <a:latin typeface="Arial" panose="020B0604020202020204" pitchFamily="34" charset="0"/>
                <a:cs typeface="Arial" panose="020B0604020202020204" pitchFamily="34" charset="0"/>
              </a:rPr>
              <a:t>during:</a:t>
            </a:r>
            <a:br>
              <a:rPr lang="en-US" sz="2100" dirty="0" smtClean="0">
                <a:latin typeface="Arial" panose="020B0604020202020204" pitchFamily="34" charset="0"/>
                <a:cs typeface="Arial" panose="020B0604020202020204" pitchFamily="34" charset="0"/>
              </a:rPr>
            </a:br>
            <a:r>
              <a:rPr lang="en-US" sz="2100" b="1" dirty="0" smtClean="0">
                <a:latin typeface="Arial" panose="020B0604020202020204" pitchFamily="34" charset="0"/>
                <a:cs typeface="Arial" panose="020B0604020202020204" pitchFamily="34" charset="0"/>
              </a:rPr>
              <a:t>i</a:t>
            </a:r>
            <a:r>
              <a:rPr lang="en-US" sz="2100" dirty="0" smtClean="0">
                <a:latin typeface="Arial" panose="020B0604020202020204" pitchFamily="34" charset="0"/>
                <a:cs typeface="Arial" panose="020B0604020202020204" pitchFamily="34" charset="0"/>
              </a:rPr>
              <a:t> </a:t>
            </a:r>
            <a:r>
              <a:rPr lang="en-US" sz="2100" dirty="0">
                <a:latin typeface="Arial" panose="020B0604020202020204" pitchFamily="34" charset="0"/>
                <a:cs typeface="Arial" panose="020B0604020202020204" pitchFamily="34" charset="0"/>
              </a:rPr>
              <a:t>the fourth minute? </a:t>
            </a:r>
            <a:r>
              <a:rPr lang="en-US" sz="2100" b="1" dirty="0">
                <a:latin typeface="Arial" panose="020B0604020202020204" pitchFamily="34" charset="0"/>
                <a:cs typeface="Arial" panose="020B0604020202020204" pitchFamily="34" charset="0"/>
              </a:rPr>
              <a:t>ii</a:t>
            </a:r>
            <a:r>
              <a:rPr lang="en-US" sz="2100" dirty="0">
                <a:latin typeface="Arial" panose="020B0604020202020204" pitchFamily="34" charset="0"/>
                <a:cs typeface="Arial" panose="020B0604020202020204" pitchFamily="34" charset="0"/>
              </a:rPr>
              <a:t> the sixth minute?</a:t>
            </a:r>
            <a:endParaRPr lang="en-GB" sz="2100" dirty="0">
              <a:latin typeface="Arial" panose="020B0604020202020204" pitchFamily="34" charset="0"/>
              <a:cs typeface="Arial" panose="020B0604020202020204" pitchFamily="34" charset="0"/>
            </a:endParaRPr>
          </a:p>
        </p:txBody>
      </p:sp>
      <p:sp>
        <p:nvSpPr>
          <p:cNvPr id="6" name="Oval 5">
            <a:hlinkClick r:id="rId3" action="ppaction://hlinkfile"/>
          </p:cNvPr>
          <p:cNvSpPr/>
          <p:nvPr/>
        </p:nvSpPr>
        <p:spPr>
          <a:xfrm rot="1664057">
            <a:off x="8145197" y="5922077"/>
            <a:ext cx="666574" cy="666574"/>
          </a:xfrm>
          <a:prstGeom prst="ellipse">
            <a:avLst/>
          </a:prstGeom>
          <a:solidFill>
            <a:srgbClr val="0070C0"/>
          </a:solidFill>
          <a:ln>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latin typeface="Arial" panose="020B0604020202020204" pitchFamily="34" charset="0"/>
                <a:cs typeface="Arial" panose="020B0604020202020204" pitchFamily="34" charset="0"/>
              </a:rPr>
              <a:t>Q</a:t>
            </a:r>
            <a:endParaRPr lang="en-GB" sz="2000" b="1"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156176" y="1196752"/>
            <a:ext cx="2664296" cy="1691616"/>
          </a:xfrm>
          <a:prstGeom prst="rect">
            <a:avLst/>
          </a:prstGeom>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6156176" y="3032384"/>
            <a:ext cx="2664296" cy="1814395"/>
          </a:xfrm>
          <a:prstGeom prst="rect">
            <a:avLst/>
          </a:prstGeom>
        </p:spPr>
      </p:pic>
      <p:sp>
        <p:nvSpPr>
          <p:cNvPr id="10" name="TextBox 9">
            <a:hlinkClick r:id="rId6" action="ppaction://hlinksldjump"/>
          </p:cNvPr>
          <p:cNvSpPr txBox="1"/>
          <p:nvPr/>
        </p:nvSpPr>
        <p:spPr>
          <a:xfrm>
            <a:off x="8172400" y="511828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538953228"/>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900" dirty="0" smtClean="0"/>
              <a:t>10.3 – Changing the Rate Of A Reaction (part 1)</a:t>
            </a:r>
            <a:endParaRPr lang="en-GB" sz="29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134</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3170099"/>
          </a:xfrm>
          <a:prstGeom prst="rect">
            <a:avLst/>
          </a:prstGeom>
        </p:spPr>
        <p:txBody>
          <a:bodyPr wrap="square">
            <a:spAutoFit/>
          </a:bodyPr>
          <a:lstStyle/>
          <a:p>
            <a:pPr>
              <a:spcAft>
                <a:spcPts val="300"/>
              </a:spcAft>
              <a:buClr>
                <a:srgbClr val="C00000"/>
              </a:buClr>
            </a:pPr>
            <a:r>
              <a:rPr lang="en-US" sz="1900" b="1" dirty="0">
                <a:solidFill>
                  <a:srgbClr val="FF0000"/>
                </a:solidFill>
                <a:latin typeface="Arial" panose="020B0604020202020204" pitchFamily="34" charset="0"/>
                <a:cs typeface="Arial" panose="020B0604020202020204" pitchFamily="34" charset="0"/>
              </a:rPr>
              <a:t>Ways to change the rate of a reaction</a:t>
            </a:r>
            <a:endParaRPr lang="en-US" sz="1900" b="1" dirty="0" smtClean="0">
              <a:solidFill>
                <a:srgbClr val="FF0000"/>
              </a:solidFill>
              <a:latin typeface="Arial" panose="020B0604020202020204" pitchFamily="34" charset="0"/>
              <a:cs typeface="Arial" panose="020B0604020202020204" pitchFamily="34" charset="0"/>
            </a:endParaRPr>
          </a:p>
          <a:p>
            <a:pPr marL="439738" indent="-439738">
              <a:spcAft>
                <a:spcPts val="300"/>
              </a:spcAft>
              <a:buClr>
                <a:srgbClr val="C00000"/>
              </a:buClr>
              <a:buFont typeface="Wingdings 3" panose="05040102010807070707" pitchFamily="18" charset="2"/>
              <a:buChar char=""/>
            </a:pPr>
            <a:r>
              <a:rPr lang="en-US" sz="1900" dirty="0">
                <a:solidFill>
                  <a:srgbClr val="000000"/>
                </a:solidFill>
                <a:latin typeface="Arial" panose="020B0604020202020204" pitchFamily="34" charset="0"/>
                <a:cs typeface="Arial" panose="020B0604020202020204" pitchFamily="34" charset="0"/>
              </a:rPr>
              <a:t>There are several ways to speed up or slow down a reaction. For </a:t>
            </a:r>
            <a:r>
              <a:rPr lang="en-US" sz="1900" dirty="0" smtClean="0">
                <a:solidFill>
                  <a:srgbClr val="000000"/>
                </a:solidFill>
                <a:latin typeface="Arial" panose="020B0604020202020204" pitchFamily="34" charset="0"/>
                <a:cs typeface="Arial" panose="020B0604020202020204" pitchFamily="34" charset="0"/>
              </a:rPr>
              <a:t>example you </a:t>
            </a:r>
            <a:r>
              <a:rPr lang="en-US" sz="1900" dirty="0">
                <a:solidFill>
                  <a:srgbClr val="000000"/>
                </a:solidFill>
                <a:latin typeface="Arial" panose="020B0604020202020204" pitchFamily="34" charset="0"/>
                <a:cs typeface="Arial" panose="020B0604020202020204" pitchFamily="34" charset="0"/>
              </a:rPr>
              <a:t>could change the concentration of a reactant, or the </a:t>
            </a:r>
            <a:r>
              <a:rPr lang="en-US" sz="1900" dirty="0" smtClean="0">
                <a:solidFill>
                  <a:srgbClr val="000000"/>
                </a:solidFill>
                <a:latin typeface="Arial" panose="020B0604020202020204" pitchFamily="34" charset="0"/>
                <a:cs typeface="Arial" panose="020B0604020202020204" pitchFamily="34" charset="0"/>
              </a:rPr>
              <a:t>temperature. The </a:t>
            </a:r>
            <a:r>
              <a:rPr lang="en-US" sz="1900" dirty="0">
                <a:solidFill>
                  <a:srgbClr val="000000"/>
                </a:solidFill>
                <a:latin typeface="Arial" panose="020B0604020202020204" pitchFamily="34" charset="0"/>
                <a:cs typeface="Arial" panose="020B0604020202020204" pitchFamily="34" charset="0"/>
              </a:rPr>
              <a:t>rate will change - but the amount of product you obtain will not.</a:t>
            </a:r>
          </a:p>
          <a:p>
            <a:pPr marL="457200" indent="-457200">
              <a:spcAft>
                <a:spcPts val="300"/>
              </a:spcAft>
              <a:buClr>
                <a:srgbClr val="C00000"/>
              </a:buClr>
              <a:buFont typeface="+mj-lt"/>
              <a:buAutoNum type="arabicPeriod"/>
            </a:pPr>
            <a:r>
              <a:rPr lang="en-US" sz="1900" b="1" dirty="0" smtClean="0">
                <a:solidFill>
                  <a:srgbClr val="FF0000"/>
                </a:solidFill>
                <a:latin typeface="Arial" panose="020B0604020202020204" pitchFamily="34" charset="0"/>
                <a:cs typeface="Arial" panose="020B0604020202020204" pitchFamily="34" charset="0"/>
              </a:rPr>
              <a:t>By </a:t>
            </a:r>
            <a:r>
              <a:rPr lang="en-US" sz="1900" b="1" dirty="0">
                <a:solidFill>
                  <a:srgbClr val="FF0000"/>
                </a:solidFill>
                <a:latin typeface="Arial" panose="020B0604020202020204" pitchFamily="34" charset="0"/>
                <a:cs typeface="Arial" panose="020B0604020202020204" pitchFamily="34" charset="0"/>
              </a:rPr>
              <a:t>changing concentration</a:t>
            </a:r>
          </a:p>
          <a:p>
            <a:pPr marL="439738" indent="-439738">
              <a:spcAft>
                <a:spcPts val="300"/>
              </a:spcAft>
              <a:buClr>
                <a:srgbClr val="C00000"/>
              </a:buClr>
              <a:buFont typeface="Wingdings 3" panose="05040102010807070707" pitchFamily="18" charset="2"/>
              <a:buChar char=""/>
            </a:pPr>
            <a:r>
              <a:rPr lang="en-US" sz="1900" dirty="0">
                <a:solidFill>
                  <a:srgbClr val="000000"/>
                </a:solidFill>
                <a:latin typeface="Arial" panose="020B0604020202020204" pitchFamily="34" charset="0"/>
                <a:cs typeface="Arial" panose="020B0604020202020204" pitchFamily="34" charset="0"/>
              </a:rPr>
              <a:t>Here you will see how rate changes with the concentration of a reactant.</a:t>
            </a:r>
          </a:p>
          <a:p>
            <a:pPr marL="439738" indent="-439738">
              <a:spcAft>
                <a:spcPts val="300"/>
              </a:spcAft>
              <a:buClr>
                <a:srgbClr val="C00000"/>
              </a:buClr>
              <a:buFont typeface="Wingdings 3" panose="05040102010807070707" pitchFamily="18" charset="2"/>
              <a:buChar char=""/>
            </a:pPr>
            <a:r>
              <a:rPr lang="en-US" sz="1900" b="1" dirty="0">
                <a:solidFill>
                  <a:srgbClr val="000000"/>
                </a:solidFill>
                <a:latin typeface="Arial" panose="020B0604020202020204" pitchFamily="34" charset="0"/>
                <a:cs typeface="Arial" panose="020B0604020202020204" pitchFamily="34" charset="0"/>
              </a:rPr>
              <a:t>The method</a:t>
            </a:r>
            <a:r>
              <a:rPr lang="en-US" sz="1900" dirty="0">
                <a:solidFill>
                  <a:srgbClr val="000000"/>
                </a:solidFill>
                <a:latin typeface="Arial" panose="020B0604020202020204" pitchFamily="34" charset="0"/>
                <a:cs typeface="Arial" panose="020B0604020202020204" pitchFamily="34" charset="0"/>
              </a:rPr>
              <a:t> </a:t>
            </a:r>
            <a:r>
              <a:rPr lang="en-US" sz="1900" dirty="0" smtClean="0">
                <a:solidFill>
                  <a:srgbClr val="000000"/>
                </a:solidFill>
                <a:latin typeface="Arial" panose="020B0604020202020204" pitchFamily="34" charset="0"/>
                <a:cs typeface="Arial" panose="020B0604020202020204" pitchFamily="34" charset="0"/>
              </a:rPr>
              <a:t>- Repeat </a:t>
            </a:r>
            <a:r>
              <a:rPr lang="en-US" sz="1900" dirty="0">
                <a:solidFill>
                  <a:srgbClr val="000000"/>
                </a:solidFill>
                <a:latin typeface="Arial" panose="020B0604020202020204" pitchFamily="34" charset="0"/>
                <a:cs typeface="Arial" panose="020B0604020202020204" pitchFamily="34" charset="0"/>
              </a:rPr>
              <a:t>the experiment from page 131 twice (A and </a:t>
            </a:r>
            <a:r>
              <a:rPr lang="en-US" sz="1900" dirty="0" smtClean="0">
                <a:solidFill>
                  <a:srgbClr val="000000"/>
                </a:solidFill>
                <a:latin typeface="Arial" panose="020B0604020202020204" pitchFamily="34" charset="0"/>
                <a:cs typeface="Arial" panose="020B0604020202020204" pitchFamily="34" charset="0"/>
              </a:rPr>
              <a:t>B below</a:t>
            </a:r>
            <a:r>
              <a:rPr lang="en-US" sz="1900" dirty="0">
                <a:solidFill>
                  <a:srgbClr val="000000"/>
                </a:solidFill>
                <a:latin typeface="Arial" panose="020B0604020202020204" pitchFamily="34" charset="0"/>
                <a:cs typeface="Arial" panose="020B0604020202020204" pitchFamily="34" charset="0"/>
              </a:rPr>
              <a:t>). Keep everything the same each time except the concentration </a:t>
            </a:r>
            <a:r>
              <a:rPr lang="en-US" sz="1900" dirty="0" smtClean="0">
                <a:solidFill>
                  <a:srgbClr val="000000"/>
                </a:solidFill>
                <a:latin typeface="Arial" panose="020B0604020202020204" pitchFamily="34" charset="0"/>
                <a:cs typeface="Arial" panose="020B0604020202020204" pitchFamily="34" charset="0"/>
              </a:rPr>
              <a:t>of the </a:t>
            </a:r>
            <a:r>
              <a:rPr lang="en-US" sz="1900" dirty="0">
                <a:solidFill>
                  <a:srgbClr val="000000"/>
                </a:solidFill>
                <a:latin typeface="Arial" panose="020B0604020202020204" pitchFamily="34" charset="0"/>
                <a:cs typeface="Arial" panose="020B0604020202020204" pitchFamily="34" charset="0"/>
              </a:rPr>
              <a:t>acid. In B it is twice as concentrated as in A</a:t>
            </a:r>
            <a:r>
              <a:rPr lang="en-US" sz="1900" dirty="0" smtClean="0">
                <a:solidFill>
                  <a:srgbClr val="000000"/>
                </a:solidFill>
                <a:latin typeface="Arial" panose="020B0604020202020204" pitchFamily="34" charset="0"/>
                <a:cs typeface="Arial" panose="020B0604020202020204" pitchFamily="34" charset="0"/>
              </a:rPr>
              <a:t>.</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403648" y="4221088"/>
            <a:ext cx="6408712" cy="2303131"/>
          </a:xfrm>
          <a:prstGeom prst="rect">
            <a:avLst/>
          </a:prstGeom>
        </p:spPr>
      </p:pic>
      <p:sp>
        <p:nvSpPr>
          <p:cNvPr id="7" name="TextBox 6">
            <a:hlinkClick r:id="rId4" action="ppaction://hlinksldjump"/>
          </p:cNvPr>
          <p:cNvSpPr txBox="1"/>
          <p:nvPr/>
        </p:nvSpPr>
        <p:spPr>
          <a:xfrm>
            <a:off x="8172400" y="112474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59628499"/>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900" dirty="0" smtClean="0"/>
              <a:t>10.3 – Changing the Rate Of A Reaction (part 1)</a:t>
            </a:r>
            <a:endParaRPr lang="en-GB" sz="29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134</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5593839"/>
          </a:xfrm>
          <a:prstGeom prst="rect">
            <a:avLst/>
          </a:prstGeom>
        </p:spPr>
        <p:txBody>
          <a:bodyPr wrap="square">
            <a:spAutoFit/>
          </a:bodyPr>
          <a:lstStyle/>
          <a:p>
            <a:pPr marL="439738" indent="-439738">
              <a:spcAft>
                <a:spcPts val="300"/>
              </a:spcAft>
              <a:buClr>
                <a:srgbClr val="C00000"/>
              </a:buClr>
              <a:buFont typeface="Wingdings 3" panose="05040102010807070707" pitchFamily="18" charset="2"/>
              <a:buChar char=""/>
            </a:pPr>
            <a:r>
              <a:rPr lang="en-US" sz="2000" dirty="0">
                <a:solidFill>
                  <a:srgbClr val="000000"/>
                </a:solidFill>
                <a:latin typeface="Arial" panose="020B0604020202020204" pitchFamily="34" charset="0"/>
                <a:cs typeface="Arial" panose="020B0604020202020204" pitchFamily="34" charset="0"/>
              </a:rPr>
              <a:t>The results Here are both sets of results, shown on the same </a:t>
            </a:r>
            <a:r>
              <a:rPr lang="en-US" sz="2000" dirty="0" smtClean="0">
                <a:solidFill>
                  <a:srgbClr val="000000"/>
                </a:solidFill>
                <a:latin typeface="Arial" panose="020B0604020202020204" pitchFamily="34" charset="0"/>
                <a:cs typeface="Arial" panose="020B0604020202020204" pitchFamily="34" charset="0"/>
              </a:rPr>
              <a:t>graph. Notice </a:t>
            </a:r>
            <a:r>
              <a:rPr lang="en-US" sz="2000" dirty="0">
                <a:solidFill>
                  <a:srgbClr val="000000"/>
                </a:solidFill>
                <a:latin typeface="Arial" panose="020B0604020202020204" pitchFamily="34" charset="0"/>
                <a:cs typeface="Arial" panose="020B0604020202020204" pitchFamily="34" charset="0"/>
              </a:rPr>
              <a:t>these things about the results:</a:t>
            </a:r>
          </a:p>
          <a:p>
            <a:pPr marL="457200" indent="-457200">
              <a:spcAft>
                <a:spcPts val="300"/>
              </a:spcAft>
              <a:buClr>
                <a:srgbClr val="C00000"/>
              </a:buClr>
              <a:buFont typeface="+mj-lt"/>
              <a:buAutoNum type="arabicPeriod"/>
            </a:pPr>
            <a:r>
              <a:rPr lang="en-US" sz="2000" dirty="0">
                <a:solidFill>
                  <a:srgbClr val="000000"/>
                </a:solidFill>
                <a:latin typeface="Arial" panose="020B0604020202020204" pitchFamily="34" charset="0"/>
                <a:cs typeface="Arial" panose="020B0604020202020204" pitchFamily="34" charset="0"/>
              </a:rPr>
              <a:t>Curve B is steeper than curve A. So the reaction was faster for B.</a:t>
            </a:r>
          </a:p>
          <a:p>
            <a:pPr marL="457200" indent="-457200">
              <a:spcAft>
                <a:spcPts val="300"/>
              </a:spcAft>
              <a:buClr>
                <a:srgbClr val="C00000"/>
              </a:buClr>
              <a:buFont typeface="+mj-lt"/>
              <a:buAutoNum type="arabicPeriod"/>
            </a:pPr>
            <a:r>
              <a:rPr lang="en-US" sz="2000" dirty="0">
                <a:solidFill>
                  <a:srgbClr val="000000"/>
                </a:solidFill>
                <a:latin typeface="Arial" panose="020B0604020202020204" pitchFamily="34" charset="0"/>
                <a:cs typeface="Arial" panose="020B0604020202020204" pitchFamily="34" charset="0"/>
              </a:rPr>
              <a:t>In B, the reaction lasts for 60 seconds. In A it lasts for 120 seconds.</a:t>
            </a:r>
          </a:p>
          <a:p>
            <a:pPr marL="457200" indent="-457200">
              <a:spcAft>
                <a:spcPts val="300"/>
              </a:spcAft>
              <a:buClr>
                <a:srgbClr val="C00000"/>
              </a:buClr>
              <a:buFont typeface="+mj-lt"/>
              <a:buAutoNum type="arabicPeriod"/>
            </a:pPr>
            <a:r>
              <a:rPr lang="en-US" sz="2000" dirty="0">
                <a:solidFill>
                  <a:srgbClr val="000000"/>
                </a:solidFill>
                <a:latin typeface="Arial" panose="020B0604020202020204" pitchFamily="34" charset="0"/>
                <a:cs typeface="Arial" panose="020B0604020202020204" pitchFamily="34" charset="0"/>
              </a:rPr>
              <a:t>Both reactions produced 60 cm</a:t>
            </a:r>
            <a:r>
              <a:rPr lang="en-US" sz="2000" baseline="30000" dirty="0">
                <a:solidFill>
                  <a:srgbClr val="000000"/>
                </a:solidFill>
                <a:latin typeface="Arial" panose="020B0604020202020204" pitchFamily="34" charset="0"/>
                <a:cs typeface="Arial" panose="020B0604020202020204" pitchFamily="34" charset="0"/>
              </a:rPr>
              <a:t>3</a:t>
            </a:r>
            <a:r>
              <a:rPr lang="en-US" sz="2000" dirty="0">
                <a:solidFill>
                  <a:srgbClr val="000000"/>
                </a:solidFill>
                <a:latin typeface="Arial" panose="020B0604020202020204" pitchFamily="34" charset="0"/>
                <a:cs typeface="Arial" panose="020B0604020202020204" pitchFamily="34" charset="0"/>
              </a:rPr>
              <a:t> of hydrogen. Do you agree?</a:t>
            </a:r>
          </a:p>
          <a:p>
            <a:pPr marL="457200" indent="-457200">
              <a:spcAft>
                <a:spcPts val="300"/>
              </a:spcAft>
              <a:buClr>
                <a:srgbClr val="C00000"/>
              </a:buClr>
              <a:buFont typeface="+mj-lt"/>
              <a:buAutoNum type="arabicPeriod"/>
            </a:pPr>
            <a:r>
              <a:rPr lang="en-US" sz="2000" dirty="0">
                <a:solidFill>
                  <a:srgbClr val="000000"/>
                </a:solidFill>
                <a:latin typeface="Arial" panose="020B0604020202020204" pitchFamily="34" charset="0"/>
                <a:cs typeface="Arial" panose="020B0604020202020204" pitchFamily="34" charset="0"/>
              </a:rPr>
              <a:t>So in B the average rate was 1cm</a:t>
            </a:r>
            <a:r>
              <a:rPr lang="en-US" sz="2000" baseline="30000" dirty="0">
                <a:solidFill>
                  <a:srgbClr val="000000"/>
                </a:solidFill>
                <a:latin typeface="Arial" panose="020B0604020202020204" pitchFamily="34" charset="0"/>
                <a:cs typeface="Arial" panose="020B0604020202020204" pitchFamily="34" charset="0"/>
              </a:rPr>
              <a:t>3</a:t>
            </a:r>
            <a:r>
              <a:rPr lang="en-US" sz="2000" dirty="0">
                <a:solidFill>
                  <a:srgbClr val="000000"/>
                </a:solidFill>
                <a:latin typeface="Arial" panose="020B0604020202020204" pitchFamily="34" charset="0"/>
                <a:cs typeface="Arial" panose="020B0604020202020204" pitchFamily="34" charset="0"/>
              </a:rPr>
              <a:t> of hydrogen per second. (60 / 60). In A it was 0.5cm</a:t>
            </a:r>
            <a:r>
              <a:rPr lang="en-US" sz="2000" baseline="30000" dirty="0">
                <a:solidFill>
                  <a:srgbClr val="000000"/>
                </a:solidFill>
                <a:latin typeface="Arial" panose="020B0604020202020204" pitchFamily="34" charset="0"/>
                <a:cs typeface="Arial" panose="020B0604020202020204" pitchFamily="34" charset="0"/>
              </a:rPr>
              <a:t>3</a:t>
            </a:r>
            <a:r>
              <a:rPr lang="en-US" sz="2000" dirty="0">
                <a:solidFill>
                  <a:srgbClr val="000000"/>
                </a:solidFill>
                <a:latin typeface="Arial" panose="020B0604020202020204" pitchFamily="34" charset="0"/>
                <a:cs typeface="Arial" panose="020B0604020202020204" pitchFamily="34" charset="0"/>
              </a:rPr>
              <a:t> of hydrogen per second. (60 / 120). The average rate in B was twice the average rate in A. So in this example, doubling the concentration doubled the rate.</a:t>
            </a:r>
          </a:p>
          <a:p>
            <a:pPr>
              <a:spcAft>
                <a:spcPts val="300"/>
              </a:spcAft>
              <a:buClr>
                <a:srgbClr val="C00000"/>
              </a:buClr>
            </a:pPr>
            <a:r>
              <a:rPr lang="en-US" sz="2000" dirty="0">
                <a:solidFill>
                  <a:srgbClr val="000000"/>
                </a:solidFill>
                <a:latin typeface="Arial" panose="020B0604020202020204" pitchFamily="34" charset="0"/>
                <a:cs typeface="Arial" panose="020B0604020202020204" pitchFamily="34" charset="0"/>
              </a:rPr>
              <a:t>These results show that:</a:t>
            </a:r>
          </a:p>
          <a:p>
            <a:pPr marL="439738" indent="-439738">
              <a:spcAft>
                <a:spcPts val="300"/>
              </a:spcAft>
              <a:buClr>
                <a:srgbClr val="C00000"/>
              </a:buClr>
              <a:buFont typeface="Wingdings 3" panose="05040102010807070707" pitchFamily="18" charset="2"/>
              <a:buChar char=""/>
            </a:pPr>
            <a:r>
              <a:rPr lang="en-US" sz="2000" b="1" dirty="0">
                <a:solidFill>
                  <a:srgbClr val="000000"/>
                </a:solidFill>
                <a:latin typeface="Arial" panose="020B0604020202020204" pitchFamily="34" charset="0"/>
                <a:cs typeface="Arial" panose="020B0604020202020204" pitchFamily="34" charset="0"/>
              </a:rPr>
              <a:t>A reaction goes faster </a:t>
            </a:r>
            <a:r>
              <a:rPr lang="en-US" sz="2000" b="1" dirty="0" smtClean="0">
                <a:solidFill>
                  <a:srgbClr val="000000"/>
                </a:solidFill>
                <a:latin typeface="Arial" panose="020B0604020202020204" pitchFamily="34" charset="0"/>
                <a:cs typeface="Arial" panose="020B0604020202020204" pitchFamily="34" charset="0"/>
              </a:rPr>
              <a:t/>
            </a:r>
            <a:br>
              <a:rPr lang="en-US" sz="2000" b="1" dirty="0" smtClean="0">
                <a:solidFill>
                  <a:srgbClr val="000000"/>
                </a:solidFill>
                <a:latin typeface="Arial" panose="020B0604020202020204" pitchFamily="34" charset="0"/>
                <a:cs typeface="Arial" panose="020B0604020202020204" pitchFamily="34" charset="0"/>
              </a:rPr>
            </a:br>
            <a:r>
              <a:rPr lang="en-US" sz="2000" b="1" dirty="0" smtClean="0">
                <a:solidFill>
                  <a:srgbClr val="000000"/>
                </a:solidFill>
                <a:latin typeface="Arial" panose="020B0604020202020204" pitchFamily="34" charset="0"/>
                <a:cs typeface="Arial" panose="020B0604020202020204" pitchFamily="34" charset="0"/>
              </a:rPr>
              <a:t>when the </a:t>
            </a:r>
            <a:r>
              <a:rPr lang="en-US" sz="2000" b="1" dirty="0">
                <a:solidFill>
                  <a:srgbClr val="000000"/>
                </a:solidFill>
                <a:latin typeface="Arial" panose="020B0604020202020204" pitchFamily="34" charset="0"/>
                <a:cs typeface="Arial" panose="020B0604020202020204" pitchFamily="34" charset="0"/>
              </a:rPr>
              <a:t>concentration of </a:t>
            </a:r>
            <a:r>
              <a:rPr lang="en-US" sz="2000" b="1" dirty="0" smtClean="0">
                <a:solidFill>
                  <a:srgbClr val="000000"/>
                </a:solidFill>
                <a:latin typeface="Arial" panose="020B0604020202020204" pitchFamily="34" charset="0"/>
                <a:cs typeface="Arial" panose="020B0604020202020204" pitchFamily="34" charset="0"/>
              </a:rPr>
              <a:t/>
            </a:r>
            <a:br>
              <a:rPr lang="en-US" sz="2000" b="1" dirty="0" smtClean="0">
                <a:solidFill>
                  <a:srgbClr val="000000"/>
                </a:solidFill>
                <a:latin typeface="Arial" panose="020B0604020202020204" pitchFamily="34" charset="0"/>
                <a:cs typeface="Arial" panose="020B0604020202020204" pitchFamily="34" charset="0"/>
              </a:rPr>
            </a:br>
            <a:r>
              <a:rPr lang="en-US" sz="2000" b="1" dirty="0" smtClean="0">
                <a:solidFill>
                  <a:srgbClr val="000000"/>
                </a:solidFill>
                <a:latin typeface="Arial" panose="020B0604020202020204" pitchFamily="34" charset="0"/>
                <a:cs typeface="Arial" panose="020B0604020202020204" pitchFamily="34" charset="0"/>
              </a:rPr>
              <a:t>a reactant </a:t>
            </a:r>
            <a:r>
              <a:rPr lang="en-US" sz="2000" b="1" dirty="0">
                <a:solidFill>
                  <a:srgbClr val="000000"/>
                </a:solidFill>
                <a:latin typeface="Arial" panose="020B0604020202020204" pitchFamily="34" charset="0"/>
                <a:cs typeface="Arial" panose="020B0604020202020204" pitchFamily="34" charset="0"/>
              </a:rPr>
              <a:t>is increased. </a:t>
            </a:r>
            <a:r>
              <a:rPr lang="en-US" sz="2000" b="1" dirty="0" smtClean="0">
                <a:solidFill>
                  <a:srgbClr val="000000"/>
                </a:solidFill>
                <a:latin typeface="Arial" panose="020B0604020202020204" pitchFamily="34" charset="0"/>
                <a:cs typeface="Arial" panose="020B0604020202020204" pitchFamily="34" charset="0"/>
              </a:rPr>
              <a:t/>
            </a:r>
            <a:br>
              <a:rPr lang="en-US" sz="2000" b="1"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This means </a:t>
            </a:r>
            <a:r>
              <a:rPr lang="en-US" sz="2000" dirty="0">
                <a:solidFill>
                  <a:srgbClr val="000000"/>
                </a:solidFill>
                <a:latin typeface="Arial" panose="020B0604020202020204" pitchFamily="34" charset="0"/>
                <a:cs typeface="Arial" panose="020B0604020202020204" pitchFamily="34" charset="0"/>
              </a:rPr>
              <a:t>you can also </a:t>
            </a: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slow down </a:t>
            </a:r>
            <a:r>
              <a:rPr lang="en-US" sz="2000" dirty="0">
                <a:solidFill>
                  <a:srgbClr val="000000"/>
                </a:solidFill>
                <a:latin typeface="Arial" panose="020B0604020202020204" pitchFamily="34" charset="0"/>
                <a:cs typeface="Arial" panose="020B0604020202020204" pitchFamily="34" charset="0"/>
              </a:rPr>
              <a:t>a reaction, by </a:t>
            </a: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reducing concentration</a:t>
            </a:r>
            <a:r>
              <a:rPr lang="en-US" sz="2000" dirty="0">
                <a:solidFill>
                  <a:srgbClr val="000000"/>
                </a:solidFill>
                <a:latin typeface="Arial" panose="020B0604020202020204" pitchFamily="34" charset="0"/>
                <a:cs typeface="Arial" panose="020B0604020202020204" pitchFamily="34" charset="0"/>
              </a:rPr>
              <a:t>.</a:t>
            </a:r>
          </a:p>
          <a:p>
            <a:pPr>
              <a:spcAft>
                <a:spcPts val="300"/>
              </a:spcAft>
              <a:buClr>
                <a:srgbClr val="C00000"/>
              </a:buClr>
            </a:pPr>
            <a:endParaRPr lang="en-US" sz="2000" dirty="0" smtClean="0">
              <a:solidFill>
                <a:srgbClr val="0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252804" y="4161262"/>
            <a:ext cx="4567668" cy="2436090"/>
          </a:xfrm>
          <a:prstGeom prst="rect">
            <a:avLst/>
          </a:prstGeom>
        </p:spPr>
      </p:pic>
      <p:sp>
        <p:nvSpPr>
          <p:cNvPr id="6" name="TextBox 5">
            <a:hlinkClick r:id="rId4" action="ppaction://hlinksldjump"/>
          </p:cNvPr>
          <p:cNvSpPr txBox="1"/>
          <p:nvPr/>
        </p:nvSpPr>
        <p:spPr>
          <a:xfrm>
            <a:off x="8172400" y="144587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425745082"/>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900" dirty="0" smtClean="0"/>
              <a:t>10.3 – Changing the Rate Of A Reaction (part 1)</a:t>
            </a:r>
            <a:endParaRPr lang="en-GB" sz="29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132</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4730368"/>
            <a:ext cx="4145206" cy="1938992"/>
          </a:xfrm>
          <a:prstGeom prst="rect">
            <a:avLst/>
          </a:prstGeom>
        </p:spPr>
        <p:txBody>
          <a:bodyPr wrap="square">
            <a:spAutoFit/>
          </a:bodyPr>
          <a:lstStyle/>
          <a:p>
            <a:pPr>
              <a:spcAft>
                <a:spcPts val="300"/>
              </a:spcAft>
              <a:buClr>
                <a:srgbClr val="C00000"/>
              </a:buClr>
            </a:pPr>
            <a:r>
              <a:rPr lang="en-US" sz="2400" dirty="0">
                <a:solidFill>
                  <a:srgbClr val="000000"/>
                </a:solidFill>
                <a:latin typeface="Arial" panose="020B0604020202020204" pitchFamily="34" charset="0"/>
                <a:cs typeface="Arial" panose="020B0604020202020204" pitchFamily="34" charset="0"/>
              </a:rPr>
              <a:t>Bleach reacts with coloured </a:t>
            </a:r>
            <a:r>
              <a:rPr lang="en-US" sz="2400" dirty="0" smtClean="0">
                <a:solidFill>
                  <a:srgbClr val="000000"/>
                </a:solidFill>
                <a:latin typeface="Arial" panose="020B0604020202020204" pitchFamily="34" charset="0"/>
                <a:cs typeface="Arial" panose="020B0604020202020204" pitchFamily="34" charset="0"/>
              </a:rPr>
              <a:t>substances. The </a:t>
            </a:r>
            <a:r>
              <a:rPr lang="en-US" sz="2400" dirty="0">
                <a:solidFill>
                  <a:srgbClr val="000000"/>
                </a:solidFill>
                <a:latin typeface="Arial" panose="020B0604020202020204" pitchFamily="34" charset="0"/>
                <a:cs typeface="Arial" panose="020B0604020202020204" pitchFamily="34" charset="0"/>
              </a:rPr>
              <a:t>more concentrated the solution </a:t>
            </a:r>
            <a:r>
              <a:rPr lang="en-US" sz="2400" dirty="0" smtClean="0">
                <a:solidFill>
                  <a:srgbClr val="000000"/>
                </a:solidFill>
                <a:latin typeface="Arial" panose="020B0604020202020204" pitchFamily="34" charset="0"/>
                <a:cs typeface="Arial" panose="020B0604020202020204" pitchFamily="34" charset="0"/>
              </a:rPr>
              <a:t>of bleach</a:t>
            </a:r>
            <a:r>
              <a:rPr lang="en-US" sz="2400" dirty="0">
                <a:solidFill>
                  <a:srgbClr val="000000"/>
                </a:solidFill>
                <a:latin typeface="Arial" panose="020B0604020202020204" pitchFamily="34" charset="0"/>
                <a:cs typeface="Arial" panose="020B0604020202020204" pitchFamily="34" charset="0"/>
              </a:rPr>
              <a:t>, the faster this stain will disappear.</a:t>
            </a:r>
            <a:endParaRPr lang="en-US" sz="2400" dirty="0" smtClean="0">
              <a:solidFill>
                <a:srgbClr val="000000"/>
              </a:solidFill>
              <a:latin typeface="Arial" panose="020B0604020202020204" pitchFamily="34" charset="0"/>
              <a:cs typeface="Arial" panose="020B0604020202020204" pitchFamily="34" charset="0"/>
            </a:endParaRPr>
          </a:p>
        </p:txBody>
      </p:sp>
      <p:sp>
        <p:nvSpPr>
          <p:cNvPr id="8" name="Rectangle 7"/>
          <p:cNvSpPr/>
          <p:nvPr/>
        </p:nvSpPr>
        <p:spPr>
          <a:xfrm>
            <a:off x="4644008" y="4676943"/>
            <a:ext cx="4145206" cy="1200329"/>
          </a:xfrm>
          <a:prstGeom prst="rect">
            <a:avLst/>
          </a:prstGeom>
        </p:spPr>
        <p:txBody>
          <a:bodyPr wrap="square">
            <a:spAutoFit/>
          </a:bodyPr>
          <a:lstStyle/>
          <a:p>
            <a:pPr>
              <a:spcAft>
                <a:spcPts val="300"/>
              </a:spcAft>
              <a:buClr>
                <a:srgbClr val="C00000"/>
              </a:buClr>
            </a:pPr>
            <a:r>
              <a:rPr lang="en-US" sz="2400" dirty="0">
                <a:solidFill>
                  <a:srgbClr val="000000"/>
                </a:solidFill>
                <a:latin typeface="Arial" panose="020B0604020202020204" pitchFamily="34" charset="0"/>
                <a:cs typeface="Arial" panose="020B0604020202020204" pitchFamily="34" charset="0"/>
              </a:rPr>
              <a:t>The low temperature in the </a:t>
            </a:r>
            <a:r>
              <a:rPr lang="en-US" sz="2400" dirty="0" smtClean="0">
                <a:solidFill>
                  <a:srgbClr val="000000"/>
                </a:solidFill>
                <a:latin typeface="Arial" panose="020B0604020202020204" pitchFamily="34" charset="0"/>
                <a:cs typeface="Arial" panose="020B0604020202020204" pitchFamily="34" charset="0"/>
              </a:rPr>
              <a:t>fridge slows </a:t>
            </a:r>
            <a:r>
              <a:rPr lang="en-US" sz="2400" dirty="0">
                <a:solidFill>
                  <a:srgbClr val="000000"/>
                </a:solidFill>
                <a:latin typeface="Arial" panose="020B0604020202020204" pitchFamily="34" charset="0"/>
                <a:cs typeface="Arial" panose="020B0604020202020204" pitchFamily="34" charset="0"/>
              </a:rPr>
              <a:t>down reactions that make food rot.</a:t>
            </a:r>
            <a:endParaRPr lang="en-US" sz="2400" dirty="0" smtClean="0">
              <a:solidFill>
                <a:srgbClr val="00000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stretch>
            <a:fillRect/>
          </a:stretch>
        </p:blipFill>
        <p:spPr>
          <a:xfrm>
            <a:off x="4688802" y="1261939"/>
            <a:ext cx="4034398" cy="3031157"/>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a:ext>
            </a:extLst>
          </a:blip>
          <a:srcRect b="5666"/>
          <a:stretch/>
        </p:blipFill>
        <p:spPr>
          <a:xfrm>
            <a:off x="373215" y="1196753"/>
            <a:ext cx="3118665" cy="3456384"/>
          </a:xfrm>
          <a:prstGeom prst="rect">
            <a:avLst/>
          </a:prstGeom>
        </p:spPr>
      </p:pic>
      <p:sp>
        <p:nvSpPr>
          <p:cNvPr id="10" name="TextBox 9">
            <a:hlinkClick r:id="rId5" action="ppaction://hlinksldjump"/>
          </p:cNvPr>
          <p:cNvSpPr txBox="1"/>
          <p:nvPr/>
        </p:nvSpPr>
        <p:spPr>
          <a:xfrm>
            <a:off x="8172400" y="576635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141675798"/>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900" dirty="0" smtClean="0"/>
              <a:t>10.3 – Changing the Rate Of A Reaction (part 1)</a:t>
            </a:r>
            <a:endParaRPr lang="en-GB" sz="29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135</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4024179"/>
          </a:xfrm>
          <a:prstGeom prst="rect">
            <a:avLst/>
          </a:prstGeom>
        </p:spPr>
        <p:txBody>
          <a:bodyPr wrap="square">
            <a:spAutoFit/>
          </a:bodyPr>
          <a:lstStyle/>
          <a:p>
            <a:pPr marL="342900" indent="-342900">
              <a:spcAft>
                <a:spcPts val="300"/>
              </a:spcAft>
              <a:buClr>
                <a:srgbClr val="C00000"/>
              </a:buClr>
              <a:buFont typeface="+mj-lt"/>
              <a:buAutoNum type="arabicPeriod" startAt="2"/>
            </a:pPr>
            <a:r>
              <a:rPr lang="en-US" sz="1700" b="1" dirty="0" smtClean="0">
                <a:solidFill>
                  <a:srgbClr val="FF0000"/>
                </a:solidFill>
                <a:latin typeface="Arial" panose="020B0604020202020204" pitchFamily="34" charset="0"/>
                <a:cs typeface="Arial" panose="020B0604020202020204" pitchFamily="34" charset="0"/>
              </a:rPr>
              <a:t>By </a:t>
            </a:r>
            <a:r>
              <a:rPr lang="en-US" sz="1700" b="1" dirty="0">
                <a:solidFill>
                  <a:srgbClr val="FF0000"/>
                </a:solidFill>
                <a:latin typeface="Arial" panose="020B0604020202020204" pitchFamily="34" charset="0"/>
                <a:cs typeface="Arial" panose="020B0604020202020204" pitchFamily="34" charset="0"/>
              </a:rPr>
              <a:t>changing </a:t>
            </a:r>
            <a:r>
              <a:rPr lang="en-US" sz="1700" b="1" dirty="0" smtClean="0">
                <a:solidFill>
                  <a:srgbClr val="FF0000"/>
                </a:solidFill>
                <a:latin typeface="Arial" panose="020B0604020202020204" pitchFamily="34" charset="0"/>
                <a:cs typeface="Arial" panose="020B0604020202020204" pitchFamily="34" charset="0"/>
              </a:rPr>
              <a:t>temperature</a:t>
            </a:r>
          </a:p>
          <a:p>
            <a:pPr marL="361950" indent="-361950">
              <a:spcAft>
                <a:spcPts val="300"/>
              </a:spcAft>
              <a:buClr>
                <a:srgbClr val="C00000"/>
              </a:buClr>
              <a:buFont typeface="Wingdings 3" panose="05040102010807070707" pitchFamily="18" charset="2"/>
              <a:buChar char=""/>
            </a:pPr>
            <a:r>
              <a:rPr lang="en-US" sz="1700" dirty="0">
                <a:solidFill>
                  <a:srgbClr val="000000"/>
                </a:solidFill>
                <a:latin typeface="Arial" panose="020B0604020202020204" pitchFamily="34" charset="0"/>
                <a:cs typeface="Arial" panose="020B0604020202020204" pitchFamily="34" charset="0"/>
              </a:rPr>
              <a:t>Here you will see how rate changes with the temperature of the reactants.</a:t>
            </a:r>
          </a:p>
          <a:p>
            <a:pPr marL="361950" indent="-361950">
              <a:spcAft>
                <a:spcPts val="300"/>
              </a:spcAft>
              <a:buClr>
                <a:srgbClr val="C00000"/>
              </a:buClr>
              <a:buFont typeface="Wingdings 3" panose="05040102010807070707" pitchFamily="18" charset="2"/>
              <a:buChar char=""/>
            </a:pPr>
            <a:r>
              <a:rPr lang="en-US" sz="1700" b="1" dirty="0">
                <a:solidFill>
                  <a:srgbClr val="000000"/>
                </a:solidFill>
                <a:latin typeface="Arial" panose="020B0604020202020204" pitchFamily="34" charset="0"/>
                <a:cs typeface="Arial" panose="020B0604020202020204" pitchFamily="34" charset="0"/>
              </a:rPr>
              <a:t>The method </a:t>
            </a:r>
            <a:r>
              <a:rPr lang="en-US" sz="1700" b="1" dirty="0" smtClean="0">
                <a:solidFill>
                  <a:srgbClr val="000000"/>
                </a:solidFill>
                <a:latin typeface="Arial" panose="020B0604020202020204" pitchFamily="34" charset="0"/>
                <a:cs typeface="Arial" panose="020B0604020202020204" pitchFamily="34" charset="0"/>
              </a:rPr>
              <a:t>- </a:t>
            </a:r>
            <a:r>
              <a:rPr lang="en-US" sz="1700" dirty="0" smtClean="0">
                <a:solidFill>
                  <a:srgbClr val="000000"/>
                </a:solidFill>
                <a:latin typeface="Arial" panose="020B0604020202020204" pitchFamily="34" charset="0"/>
                <a:cs typeface="Arial" panose="020B0604020202020204" pitchFamily="34" charset="0"/>
              </a:rPr>
              <a:t>Dilute </a:t>
            </a:r>
            <a:r>
              <a:rPr lang="en-US" sz="1700" dirty="0">
                <a:solidFill>
                  <a:srgbClr val="000000"/>
                </a:solidFill>
                <a:latin typeface="Arial" panose="020B0604020202020204" pitchFamily="34" charset="0"/>
                <a:cs typeface="Arial" panose="020B0604020202020204" pitchFamily="34" charset="0"/>
              </a:rPr>
              <a:t>hydrochloric acid and sodium thiosulfate </a:t>
            </a:r>
            <a:r>
              <a:rPr lang="en-US" sz="1700" dirty="0" smtClean="0">
                <a:solidFill>
                  <a:srgbClr val="000000"/>
                </a:solidFill>
                <a:latin typeface="Arial" panose="020B0604020202020204" pitchFamily="34" charset="0"/>
                <a:cs typeface="Arial" panose="020B0604020202020204" pitchFamily="34" charset="0"/>
              </a:rPr>
              <a:t>solution react </a:t>
            </a:r>
            <a:r>
              <a:rPr lang="en-US" sz="1700" dirty="0">
                <a:solidFill>
                  <a:srgbClr val="000000"/>
                </a:solidFill>
                <a:latin typeface="Arial" panose="020B0604020202020204" pitchFamily="34" charset="0"/>
                <a:cs typeface="Arial" panose="020B0604020202020204" pitchFamily="34" charset="0"/>
              </a:rPr>
              <a:t>to give a fine yellow precipitate of sulfur. You can follow </a:t>
            </a:r>
            <a:r>
              <a:rPr lang="en-US" sz="1700" dirty="0" smtClean="0">
                <a:solidFill>
                  <a:srgbClr val="000000"/>
                </a:solidFill>
                <a:latin typeface="Arial" panose="020B0604020202020204" pitchFamily="34" charset="0"/>
                <a:cs typeface="Arial" panose="020B0604020202020204" pitchFamily="34" charset="0"/>
              </a:rPr>
              <a:t>the </a:t>
            </a:r>
            <a:r>
              <a:rPr lang="en-US" sz="1700" dirty="0">
                <a:solidFill>
                  <a:srgbClr val="000000"/>
                </a:solidFill>
                <a:latin typeface="Arial" panose="020B0604020202020204" pitchFamily="34" charset="0"/>
                <a:cs typeface="Arial" panose="020B0604020202020204" pitchFamily="34" charset="0"/>
              </a:rPr>
              <a:t>reaction </a:t>
            </a:r>
            <a:r>
              <a:rPr lang="en-US" sz="1700" dirty="0" smtClean="0">
                <a:solidFill>
                  <a:srgbClr val="000000"/>
                </a:solidFill>
                <a:latin typeface="Arial" panose="020B0604020202020204" pitchFamily="34" charset="0"/>
                <a:cs typeface="Arial" panose="020B0604020202020204" pitchFamily="34" charset="0"/>
              </a:rPr>
              <a:t>rate like </a:t>
            </a:r>
            <a:r>
              <a:rPr lang="en-US" sz="1700" dirty="0">
                <a:solidFill>
                  <a:srgbClr val="000000"/>
                </a:solidFill>
                <a:latin typeface="Arial" panose="020B0604020202020204" pitchFamily="34" charset="0"/>
                <a:cs typeface="Arial" panose="020B0604020202020204" pitchFamily="34" charset="0"/>
              </a:rPr>
              <a:t>this:</a:t>
            </a:r>
          </a:p>
          <a:p>
            <a:pPr marL="361950" indent="-361950">
              <a:spcAft>
                <a:spcPts val="300"/>
              </a:spcAft>
              <a:buClr>
                <a:srgbClr val="C00000"/>
              </a:buClr>
              <a:buFont typeface="+mj-lt"/>
              <a:buAutoNum type="arabicPeriod"/>
            </a:pPr>
            <a:r>
              <a:rPr lang="en-US" sz="1700" dirty="0" smtClean="0">
                <a:solidFill>
                  <a:srgbClr val="000000"/>
                </a:solidFill>
                <a:latin typeface="Arial" panose="020B0604020202020204" pitchFamily="34" charset="0"/>
                <a:cs typeface="Arial" panose="020B0604020202020204" pitchFamily="34" charset="0"/>
              </a:rPr>
              <a:t>Mark </a:t>
            </a:r>
            <a:r>
              <a:rPr lang="en-US" sz="1700" dirty="0">
                <a:solidFill>
                  <a:srgbClr val="000000"/>
                </a:solidFill>
                <a:latin typeface="Arial" panose="020B0604020202020204" pitchFamily="34" charset="0"/>
                <a:cs typeface="Arial" panose="020B0604020202020204" pitchFamily="34" charset="0"/>
              </a:rPr>
              <a:t>a cross on a piece of paper.</a:t>
            </a:r>
          </a:p>
          <a:p>
            <a:pPr marL="361950" indent="-361950">
              <a:spcAft>
                <a:spcPts val="300"/>
              </a:spcAft>
              <a:buClr>
                <a:srgbClr val="C00000"/>
              </a:buClr>
              <a:buFont typeface="+mj-lt"/>
              <a:buAutoNum type="arabicPeriod"/>
            </a:pPr>
            <a:r>
              <a:rPr lang="en-US" sz="1700" dirty="0" smtClean="0">
                <a:solidFill>
                  <a:srgbClr val="000000"/>
                </a:solidFill>
                <a:latin typeface="Arial" panose="020B0604020202020204" pitchFamily="34" charset="0"/>
                <a:cs typeface="Arial" panose="020B0604020202020204" pitchFamily="34" charset="0"/>
              </a:rPr>
              <a:t>Place </a:t>
            </a:r>
            <a:r>
              <a:rPr lang="en-US" sz="1700" dirty="0">
                <a:solidFill>
                  <a:srgbClr val="000000"/>
                </a:solidFill>
                <a:latin typeface="Arial" panose="020B0604020202020204" pitchFamily="34" charset="0"/>
                <a:cs typeface="Arial" panose="020B0604020202020204" pitchFamily="34" charset="0"/>
              </a:rPr>
              <a:t>a beaker containing sodium thiosulfate solution on top of </a:t>
            </a:r>
            <a:r>
              <a:rPr lang="en-US" sz="1700" dirty="0" smtClean="0">
                <a:solidFill>
                  <a:srgbClr val="000000"/>
                </a:solidFill>
                <a:latin typeface="Arial" panose="020B0604020202020204" pitchFamily="34" charset="0"/>
                <a:cs typeface="Arial" panose="020B0604020202020204" pitchFamily="34" charset="0"/>
              </a:rPr>
              <a:t>the paper</a:t>
            </a:r>
            <a:r>
              <a:rPr lang="en-US" sz="1700" dirty="0">
                <a:solidFill>
                  <a:srgbClr val="000000"/>
                </a:solidFill>
                <a:latin typeface="Arial" panose="020B0604020202020204" pitchFamily="34" charset="0"/>
                <a:cs typeface="Arial" panose="020B0604020202020204" pitchFamily="34" charset="0"/>
              </a:rPr>
              <a:t>, so that you can see the cross through it, from above.</a:t>
            </a:r>
          </a:p>
          <a:p>
            <a:pPr marL="361950" indent="-361950">
              <a:spcAft>
                <a:spcPts val="300"/>
              </a:spcAft>
              <a:buClr>
                <a:srgbClr val="C00000"/>
              </a:buClr>
              <a:buFont typeface="+mj-lt"/>
              <a:buAutoNum type="arabicPeriod"/>
            </a:pPr>
            <a:r>
              <a:rPr lang="en-US" sz="1700" dirty="0" smtClean="0">
                <a:solidFill>
                  <a:srgbClr val="000000"/>
                </a:solidFill>
                <a:latin typeface="Arial" panose="020B0604020202020204" pitchFamily="34" charset="0"/>
                <a:cs typeface="Arial" panose="020B0604020202020204" pitchFamily="34" charset="0"/>
              </a:rPr>
              <a:t>Quickly </a:t>
            </a:r>
            <a:r>
              <a:rPr lang="en-US" sz="1700" dirty="0">
                <a:solidFill>
                  <a:srgbClr val="000000"/>
                </a:solidFill>
                <a:latin typeface="Arial" panose="020B0604020202020204" pitchFamily="34" charset="0"/>
                <a:cs typeface="Arial" panose="020B0604020202020204" pitchFamily="34" charset="0"/>
              </a:rPr>
              <a:t>add hydrochloric acid, start a clock at the same time, </a:t>
            </a:r>
            <a:r>
              <a:rPr lang="en-US" sz="1700" dirty="0" smtClean="0">
                <a:solidFill>
                  <a:srgbClr val="000000"/>
                </a:solidFill>
                <a:latin typeface="Arial" panose="020B0604020202020204" pitchFamily="34" charset="0"/>
                <a:cs typeface="Arial" panose="020B0604020202020204" pitchFamily="34" charset="0"/>
              </a:rPr>
              <a:t>and measure </a:t>
            </a:r>
            <a:r>
              <a:rPr lang="en-US" sz="1700" dirty="0">
                <a:solidFill>
                  <a:srgbClr val="000000"/>
                </a:solidFill>
                <a:latin typeface="Arial" panose="020B0604020202020204" pitchFamily="34" charset="0"/>
                <a:cs typeface="Arial" panose="020B0604020202020204" pitchFamily="34" charset="0"/>
              </a:rPr>
              <a:t>the temperature of the mixture.</a:t>
            </a:r>
          </a:p>
          <a:p>
            <a:pPr marL="361950" indent="-361950">
              <a:spcAft>
                <a:spcPts val="300"/>
              </a:spcAft>
              <a:buClr>
                <a:srgbClr val="C00000"/>
              </a:buClr>
              <a:buFont typeface="+mj-lt"/>
              <a:buAutoNum type="arabicPeriod"/>
            </a:pPr>
            <a:r>
              <a:rPr lang="en-US" sz="1700" dirty="0" smtClean="0">
                <a:solidFill>
                  <a:srgbClr val="000000"/>
                </a:solidFill>
                <a:latin typeface="Arial" panose="020B0604020202020204" pitchFamily="34" charset="0"/>
                <a:cs typeface="Arial" panose="020B0604020202020204" pitchFamily="34" charset="0"/>
              </a:rPr>
              <a:t>The </a:t>
            </a:r>
            <a:r>
              <a:rPr lang="en-US" sz="1700" dirty="0">
                <a:solidFill>
                  <a:srgbClr val="000000"/>
                </a:solidFill>
                <a:latin typeface="Arial" panose="020B0604020202020204" pitchFamily="34" charset="0"/>
                <a:cs typeface="Arial" panose="020B0604020202020204" pitchFamily="34" charset="0"/>
              </a:rPr>
              <a:t>cross grows fainter as the precipitate forms. Stop the </a:t>
            </a:r>
            <a:r>
              <a:rPr lang="en-US" sz="1700" dirty="0" smtClean="0">
                <a:solidFill>
                  <a:srgbClr val="000000"/>
                </a:solidFill>
                <a:latin typeface="Arial" panose="020B0604020202020204" pitchFamily="34" charset="0"/>
                <a:cs typeface="Arial" panose="020B0604020202020204" pitchFamily="34" charset="0"/>
              </a:rPr>
              <a:t>clock the </a:t>
            </a:r>
            <a:r>
              <a:rPr lang="en-US" sz="1700" dirty="0">
                <a:solidFill>
                  <a:srgbClr val="000000"/>
                </a:solidFill>
                <a:latin typeface="Arial" panose="020B0604020202020204" pitchFamily="34" charset="0"/>
                <a:cs typeface="Arial" panose="020B0604020202020204" pitchFamily="34" charset="0"/>
              </a:rPr>
              <a:t>moment you can no longer see the cross. Note the time.</a:t>
            </a:r>
          </a:p>
          <a:p>
            <a:pPr marL="361950" indent="-361950">
              <a:spcAft>
                <a:spcPts val="300"/>
              </a:spcAft>
              <a:buClr>
                <a:srgbClr val="C00000"/>
              </a:buClr>
              <a:buFont typeface="+mj-lt"/>
              <a:buAutoNum type="arabicPeriod"/>
            </a:pPr>
            <a:r>
              <a:rPr lang="en-US" sz="1700" dirty="0" smtClean="0">
                <a:solidFill>
                  <a:srgbClr val="000000"/>
                </a:solidFill>
                <a:latin typeface="Arial" panose="020B0604020202020204" pitchFamily="34" charset="0"/>
                <a:cs typeface="Arial" panose="020B0604020202020204" pitchFamily="34" charset="0"/>
              </a:rPr>
              <a:t>Now </a:t>
            </a:r>
            <a:r>
              <a:rPr lang="en-US" sz="1700" dirty="0">
                <a:solidFill>
                  <a:srgbClr val="000000"/>
                </a:solidFill>
                <a:latin typeface="Arial" panose="020B0604020202020204" pitchFamily="34" charset="0"/>
                <a:cs typeface="Arial" panose="020B0604020202020204" pitchFamily="34" charset="0"/>
              </a:rPr>
              <a:t>repeat steps </a:t>
            </a:r>
            <a:r>
              <a:rPr lang="en-US" sz="1700" dirty="0" smtClean="0">
                <a:solidFill>
                  <a:srgbClr val="000000"/>
                </a:solidFill>
                <a:latin typeface="Arial" panose="020B0604020202020204" pitchFamily="34" charset="0"/>
                <a:cs typeface="Arial" panose="020B0604020202020204" pitchFamily="34" charset="0"/>
              </a:rPr>
              <a:t>1-4 </a:t>
            </a:r>
            <a:r>
              <a:rPr lang="en-US" sz="1700" dirty="0">
                <a:solidFill>
                  <a:srgbClr val="000000"/>
                </a:solidFill>
                <a:latin typeface="Arial" panose="020B0604020202020204" pitchFamily="34" charset="0"/>
                <a:cs typeface="Arial" panose="020B0604020202020204" pitchFamily="34" charset="0"/>
              </a:rPr>
              <a:t>several times, changing only the </a:t>
            </a:r>
            <a:r>
              <a:rPr lang="en-US" sz="1700" dirty="0" smtClean="0">
                <a:solidFill>
                  <a:srgbClr val="000000"/>
                </a:solidFill>
                <a:latin typeface="Arial" panose="020B0604020202020204" pitchFamily="34" charset="0"/>
                <a:cs typeface="Arial" panose="020B0604020202020204" pitchFamily="34" charset="0"/>
              </a:rPr>
              <a:t>temperature. You </a:t>
            </a:r>
            <a:r>
              <a:rPr lang="en-US" sz="1700" dirty="0">
                <a:solidFill>
                  <a:srgbClr val="000000"/>
                </a:solidFill>
                <a:latin typeface="Arial" panose="020B0604020202020204" pitchFamily="34" charset="0"/>
                <a:cs typeface="Arial" panose="020B0604020202020204" pitchFamily="34" charset="0"/>
              </a:rPr>
              <a:t>do this by heating the sodium thiosulfate solution to </a:t>
            </a:r>
            <a:r>
              <a:rPr lang="en-US" sz="1700" dirty="0" smtClean="0">
                <a:solidFill>
                  <a:srgbClr val="000000"/>
                </a:solidFill>
                <a:latin typeface="Arial" panose="020B0604020202020204" pitchFamily="34" charset="0"/>
                <a:cs typeface="Arial" panose="020B0604020202020204" pitchFamily="34" charset="0"/>
              </a:rPr>
              <a:t>different temperatures</a:t>
            </a:r>
            <a:r>
              <a:rPr lang="en-US" sz="1700" dirty="0">
                <a:solidFill>
                  <a:srgbClr val="000000"/>
                </a:solidFill>
                <a:latin typeface="Arial" panose="020B0604020202020204" pitchFamily="34" charset="0"/>
                <a:cs typeface="Arial" panose="020B0604020202020204" pitchFamily="34" charset="0"/>
              </a:rPr>
              <a:t>, before adding the acid.</a:t>
            </a:r>
            <a:endParaRPr lang="en-US" sz="1700" dirty="0" smtClean="0">
              <a:solidFill>
                <a:srgbClr val="00000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83568" y="5148923"/>
            <a:ext cx="7875833" cy="1448429"/>
          </a:xfrm>
          <a:prstGeom prst="rect">
            <a:avLst/>
          </a:prstGeom>
        </p:spPr>
      </p:pic>
      <p:sp>
        <p:nvSpPr>
          <p:cNvPr id="6" name="TextBox 5">
            <a:hlinkClick r:id="rId4" action="ppaction://hlinksldjump"/>
          </p:cNvPr>
          <p:cNvSpPr txBox="1"/>
          <p:nvPr/>
        </p:nvSpPr>
        <p:spPr>
          <a:xfrm>
            <a:off x="8172400" y="112474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893111907"/>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900" dirty="0" smtClean="0"/>
              <a:t>10.3 – Changing the Rate Of A Reaction (part 1)</a:t>
            </a:r>
            <a:endParaRPr lang="en-GB" sz="29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135</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6427482" cy="5593839"/>
          </a:xfrm>
          <a:prstGeom prst="rect">
            <a:avLst/>
          </a:prstGeom>
        </p:spPr>
        <p:txBody>
          <a:bodyPr wrap="square">
            <a:spAutoFit/>
          </a:bodyPr>
          <a:lstStyle/>
          <a:p>
            <a:pPr marL="361950" indent="-361950">
              <a:spcAft>
                <a:spcPts val="300"/>
              </a:spcAft>
              <a:buClr>
                <a:srgbClr val="C00000"/>
              </a:buClr>
              <a:buFont typeface="Wingdings 3" panose="05040102010807070707" pitchFamily="18" charset="2"/>
              <a:buChar char=""/>
            </a:pPr>
            <a:r>
              <a:rPr lang="en-US" sz="2000" dirty="0">
                <a:solidFill>
                  <a:srgbClr val="000000"/>
                </a:solidFill>
                <a:latin typeface="Arial" panose="020B0604020202020204" pitchFamily="34" charset="0"/>
                <a:cs typeface="Arial" panose="020B0604020202020204" pitchFamily="34" charset="0"/>
              </a:rPr>
              <a:t>The results This table shows some typical results</a:t>
            </a:r>
            <a:r>
              <a:rPr lang="en-US" sz="2000" dirty="0" smtClean="0">
                <a:solidFill>
                  <a:srgbClr val="000000"/>
                </a:solidFill>
                <a:latin typeface="Arial" panose="020B0604020202020204" pitchFamily="34" charset="0"/>
                <a:cs typeface="Arial" panose="020B0604020202020204" pitchFamily="34" charset="0"/>
              </a:rPr>
              <a:t>:</a:t>
            </a:r>
          </a:p>
          <a:p>
            <a:pPr marL="361950" indent="-361950">
              <a:spcAft>
                <a:spcPts val="300"/>
              </a:spcAft>
              <a:buClr>
                <a:srgbClr val="C00000"/>
              </a:buClr>
              <a:buFont typeface="Wingdings 3" panose="05040102010807070707" pitchFamily="18" charset="2"/>
              <a:buChar char=""/>
            </a:pPr>
            <a:endParaRPr lang="en-US" sz="2000" dirty="0" smtClean="0">
              <a:solidFill>
                <a:srgbClr val="000000"/>
              </a:solidFill>
              <a:latin typeface="Arial" panose="020B0604020202020204" pitchFamily="34" charset="0"/>
              <a:cs typeface="Arial" panose="020B0604020202020204" pitchFamily="34" charset="0"/>
            </a:endParaRPr>
          </a:p>
          <a:p>
            <a:pPr marL="361950" indent="-361950">
              <a:spcAft>
                <a:spcPts val="300"/>
              </a:spcAft>
              <a:buClr>
                <a:srgbClr val="C00000"/>
              </a:buClr>
              <a:buFont typeface="Wingdings 3" panose="05040102010807070707" pitchFamily="18" charset="2"/>
              <a:buChar char=""/>
            </a:pPr>
            <a:endParaRPr lang="en-US" sz="2000" dirty="0">
              <a:solidFill>
                <a:srgbClr val="000000"/>
              </a:solidFill>
              <a:latin typeface="Arial" panose="020B0604020202020204" pitchFamily="34" charset="0"/>
              <a:cs typeface="Arial" panose="020B0604020202020204" pitchFamily="34" charset="0"/>
            </a:endParaRPr>
          </a:p>
          <a:p>
            <a:pPr>
              <a:spcAft>
                <a:spcPts val="300"/>
              </a:spcAft>
              <a:buClr>
                <a:srgbClr val="C00000"/>
              </a:buClr>
            </a:pPr>
            <a:endParaRPr lang="en-US" sz="2000" dirty="0">
              <a:solidFill>
                <a:srgbClr val="000000"/>
              </a:solidFill>
              <a:latin typeface="Arial" panose="020B0604020202020204" pitchFamily="34" charset="0"/>
              <a:cs typeface="Arial" panose="020B0604020202020204" pitchFamily="34" charset="0"/>
            </a:endParaRPr>
          </a:p>
          <a:p>
            <a:pPr marL="361950" indent="-361950">
              <a:spcAft>
                <a:spcPts val="300"/>
              </a:spcAft>
              <a:buClr>
                <a:srgbClr val="C00000"/>
              </a:buClr>
              <a:buFont typeface="Wingdings 3" panose="05040102010807070707" pitchFamily="18" charset="2"/>
              <a:buChar char=""/>
            </a:pPr>
            <a:endParaRPr lang="en-US" sz="2000" dirty="0" smtClean="0">
              <a:solidFill>
                <a:srgbClr val="000000"/>
              </a:solidFill>
              <a:latin typeface="Arial" panose="020B0604020202020204" pitchFamily="34" charset="0"/>
              <a:cs typeface="Arial" panose="020B0604020202020204" pitchFamily="34" charset="0"/>
            </a:endParaRPr>
          </a:p>
          <a:p>
            <a:pPr marL="361950" indent="-361950">
              <a:spcAft>
                <a:spcPts val="300"/>
              </a:spcAft>
              <a:buClr>
                <a:srgbClr val="C00000"/>
              </a:buClr>
              <a:buFont typeface="Wingdings 3" panose="05040102010807070707" pitchFamily="18" charset="2"/>
              <a:buChar char=""/>
            </a:pPr>
            <a:r>
              <a:rPr lang="en-US" sz="2000" dirty="0" smtClean="0">
                <a:solidFill>
                  <a:srgbClr val="000000"/>
                </a:solidFill>
                <a:latin typeface="Arial" panose="020B0604020202020204" pitchFamily="34" charset="0"/>
                <a:cs typeface="Arial" panose="020B0604020202020204" pitchFamily="34" charset="0"/>
              </a:rPr>
              <a:t>The </a:t>
            </a:r>
            <a:r>
              <a:rPr lang="en-US" sz="2000" dirty="0">
                <a:solidFill>
                  <a:srgbClr val="000000"/>
                </a:solidFill>
                <a:latin typeface="Arial" panose="020B0604020202020204" pitchFamily="34" charset="0"/>
                <a:cs typeface="Arial" panose="020B0604020202020204" pitchFamily="34" charset="0"/>
              </a:rPr>
              <a:t>cross disappears when enough sulfur has formed to hide </a:t>
            </a:r>
            <a:r>
              <a:rPr lang="en-US" sz="2000" dirty="0" smtClean="0">
                <a:solidFill>
                  <a:srgbClr val="000000"/>
                </a:solidFill>
                <a:latin typeface="Arial" panose="020B0604020202020204" pitchFamily="34" charset="0"/>
                <a:cs typeface="Arial" panose="020B0604020202020204" pitchFamily="34" charset="0"/>
              </a:rPr>
              <a:t>it. This </a:t>
            </a:r>
            <a:r>
              <a:rPr lang="en-US" sz="2000" dirty="0">
                <a:solidFill>
                  <a:srgbClr val="000000"/>
                </a:solidFill>
                <a:latin typeface="Arial" panose="020B0604020202020204" pitchFamily="34" charset="0"/>
                <a:cs typeface="Arial" panose="020B0604020202020204" pitchFamily="34" charset="0"/>
              </a:rPr>
              <a:t>took 200 seconds at 20 °C, but only 50 seconds at 40 °</a:t>
            </a:r>
            <a:r>
              <a:rPr lang="en-US" sz="2000" dirty="0" smtClean="0">
                <a:solidFill>
                  <a:srgbClr val="000000"/>
                </a:solidFill>
                <a:latin typeface="Arial" panose="020B0604020202020204" pitchFamily="34" charset="0"/>
                <a:cs typeface="Arial" panose="020B0604020202020204" pitchFamily="34" charset="0"/>
              </a:rPr>
              <a:t>C. So </a:t>
            </a:r>
            <a:r>
              <a:rPr lang="en-US" sz="2000" dirty="0">
                <a:solidFill>
                  <a:srgbClr val="000000"/>
                </a:solidFill>
                <a:latin typeface="Arial" panose="020B0604020202020204" pitchFamily="34" charset="0"/>
                <a:cs typeface="Arial" panose="020B0604020202020204" pitchFamily="34" charset="0"/>
              </a:rPr>
              <a:t>the reaction is four times faster at 40 °C than at 20 °C.</a:t>
            </a:r>
          </a:p>
          <a:p>
            <a:pPr marL="361950" indent="-361950">
              <a:spcAft>
                <a:spcPts val="300"/>
              </a:spcAft>
              <a:buClr>
                <a:srgbClr val="C00000"/>
              </a:buClr>
              <a:buFont typeface="Wingdings 3" panose="05040102010807070707" pitchFamily="18" charset="2"/>
              <a:buChar char=""/>
            </a:pPr>
            <a:r>
              <a:rPr lang="en-US" sz="2000" dirty="0">
                <a:solidFill>
                  <a:srgbClr val="000000"/>
                </a:solidFill>
                <a:latin typeface="Arial" panose="020B0604020202020204" pitchFamily="34" charset="0"/>
                <a:cs typeface="Arial" panose="020B0604020202020204" pitchFamily="34" charset="0"/>
              </a:rPr>
              <a:t>A reaction goes faster when the temperature is raised. When </a:t>
            </a:r>
            <a:r>
              <a:rPr lang="en-US" sz="2000" dirty="0" smtClean="0">
                <a:solidFill>
                  <a:srgbClr val="000000"/>
                </a:solidFill>
                <a:latin typeface="Arial" panose="020B0604020202020204" pitchFamily="34" charset="0"/>
                <a:cs typeface="Arial" panose="020B0604020202020204" pitchFamily="34" charset="0"/>
              </a:rPr>
              <a:t>the temperature </a:t>
            </a:r>
            <a:r>
              <a:rPr lang="en-US" sz="2000" dirty="0">
                <a:solidFill>
                  <a:srgbClr val="000000"/>
                </a:solidFill>
                <a:latin typeface="Arial" panose="020B0604020202020204" pitchFamily="34" charset="0"/>
                <a:cs typeface="Arial" panose="020B0604020202020204" pitchFamily="34" charset="0"/>
              </a:rPr>
              <a:t>increases by 10 °C, the rate generally doubles.</a:t>
            </a:r>
          </a:p>
          <a:p>
            <a:pPr marL="361950" indent="-361950">
              <a:spcAft>
                <a:spcPts val="300"/>
              </a:spcAft>
              <a:buClr>
                <a:srgbClr val="C00000"/>
              </a:buClr>
              <a:buFont typeface="Wingdings 3" panose="05040102010807070707" pitchFamily="18" charset="2"/>
              <a:buChar char=""/>
            </a:pPr>
            <a:r>
              <a:rPr lang="en-US" sz="2000" dirty="0">
                <a:solidFill>
                  <a:srgbClr val="000000"/>
                </a:solidFill>
                <a:latin typeface="Arial" panose="020B0604020202020204" pitchFamily="34" charset="0"/>
                <a:cs typeface="Arial" panose="020B0604020202020204" pitchFamily="34" charset="0"/>
              </a:rPr>
              <a:t>That it why food cooks much faster in pressure cookers than in </a:t>
            </a:r>
            <a:r>
              <a:rPr lang="en-US" sz="2000" dirty="0" smtClean="0">
                <a:solidFill>
                  <a:srgbClr val="000000"/>
                </a:solidFill>
                <a:latin typeface="Arial" panose="020B0604020202020204" pitchFamily="34" charset="0"/>
                <a:cs typeface="Arial" panose="020B0604020202020204" pitchFamily="34" charset="0"/>
              </a:rPr>
              <a:t>ordinary saucepans</a:t>
            </a:r>
            <a:r>
              <a:rPr lang="en-US" sz="2000" dirty="0">
                <a:solidFill>
                  <a:srgbClr val="000000"/>
                </a:solidFill>
                <a:latin typeface="Arial" panose="020B0604020202020204" pitchFamily="34" charset="0"/>
                <a:cs typeface="Arial" panose="020B0604020202020204" pitchFamily="34" charset="0"/>
              </a:rPr>
              <a:t>. (The temperature in a pressure cooker can reach 125 °C</a:t>
            </a:r>
            <a:r>
              <a:rPr lang="en-US" sz="2000" dirty="0" smtClean="0">
                <a:solidFill>
                  <a:srgbClr val="000000"/>
                </a:solidFill>
                <a:latin typeface="Arial" panose="020B0604020202020204" pitchFamily="34" charset="0"/>
                <a:cs typeface="Arial" panose="020B0604020202020204" pitchFamily="34" charset="0"/>
              </a:rPr>
              <a:t>.) And </a:t>
            </a:r>
            <a:r>
              <a:rPr lang="en-US" sz="2000" dirty="0">
                <a:solidFill>
                  <a:srgbClr val="000000"/>
                </a:solidFill>
                <a:latin typeface="Arial" panose="020B0604020202020204" pitchFamily="34" charset="0"/>
                <a:cs typeface="Arial" panose="020B0604020202020204" pitchFamily="34" charset="0"/>
              </a:rPr>
              <a:t>if you want to slow a reaction down, of course, you can lower </a:t>
            </a:r>
            <a:r>
              <a:rPr lang="en-US" sz="2000" dirty="0" smtClean="0">
                <a:solidFill>
                  <a:srgbClr val="000000"/>
                </a:solidFill>
                <a:latin typeface="Arial" panose="020B0604020202020204" pitchFamily="34" charset="0"/>
                <a:cs typeface="Arial" panose="020B0604020202020204" pitchFamily="34" charset="0"/>
              </a:rPr>
              <a:t>the temperature</a:t>
            </a:r>
            <a:r>
              <a:rPr lang="en-US" sz="2000" dirty="0">
                <a:solidFill>
                  <a:srgbClr val="000000"/>
                </a:solidFill>
                <a:latin typeface="Arial" panose="020B0604020202020204" pitchFamily="34" charset="0"/>
                <a:cs typeface="Arial" panose="020B0604020202020204" pitchFamily="34" charset="0"/>
              </a:rPr>
              <a:t>.</a:t>
            </a:r>
            <a:endParaRPr lang="en-US" sz="2000" dirty="0" smtClean="0">
              <a:solidFill>
                <a:srgbClr val="0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l="8354"/>
          <a:stretch/>
        </p:blipFill>
        <p:spPr>
          <a:xfrm>
            <a:off x="6778680" y="1151213"/>
            <a:ext cx="2058366" cy="2781843"/>
          </a:xfrm>
          <a:prstGeom prst="rect">
            <a:avLst/>
          </a:prstGeom>
        </p:spPr>
      </p:pic>
      <p:sp>
        <p:nvSpPr>
          <p:cNvPr id="4" name="Rectangle 3"/>
          <p:cNvSpPr/>
          <p:nvPr/>
        </p:nvSpPr>
        <p:spPr>
          <a:xfrm>
            <a:off x="6710260" y="3974734"/>
            <a:ext cx="2126786" cy="830997"/>
          </a:xfrm>
          <a:prstGeom prst="rect">
            <a:avLst/>
          </a:prstGeom>
        </p:spPr>
        <p:txBody>
          <a:bodyPr wrap="square">
            <a:spAutoFit/>
          </a:bodyPr>
          <a:lstStyle/>
          <a:p>
            <a:r>
              <a:rPr lang="en-US" sz="1600" dirty="0">
                <a:latin typeface="Arial" panose="020B0604020202020204" pitchFamily="34" charset="0"/>
                <a:cs typeface="Arial" panose="020B0604020202020204" pitchFamily="34" charset="0"/>
              </a:rPr>
              <a:t>Oh dear. Oven too hot? </a:t>
            </a:r>
            <a:r>
              <a:rPr lang="en-US" sz="1600" dirty="0" smtClean="0">
                <a:latin typeface="Arial" panose="020B0604020202020204" pitchFamily="34" charset="0"/>
                <a:cs typeface="Arial" panose="020B0604020202020204" pitchFamily="34" charset="0"/>
              </a:rPr>
              <a:t>Reactions </a:t>
            </a:r>
            <a:r>
              <a:rPr lang="en-GB" sz="1600" dirty="0" smtClean="0">
                <a:latin typeface="Arial" panose="020B0604020202020204" pitchFamily="34" charset="0"/>
                <a:cs typeface="Arial" panose="020B0604020202020204" pitchFamily="34" charset="0"/>
              </a:rPr>
              <a:t>faster </a:t>
            </a:r>
            <a:r>
              <a:rPr lang="en-GB" sz="1600" dirty="0">
                <a:latin typeface="Arial" panose="020B0604020202020204" pitchFamily="34" charset="0"/>
                <a:cs typeface="Arial" panose="020B0604020202020204" pitchFamily="34" charset="0"/>
              </a:rPr>
              <a:t>than expected?</a:t>
            </a:r>
          </a:p>
        </p:txBody>
      </p:sp>
      <p:graphicFrame>
        <p:nvGraphicFramePr>
          <p:cNvPr id="5" name="Table 4"/>
          <p:cNvGraphicFramePr>
            <a:graphicFrameLocks noGrp="1"/>
          </p:cNvGraphicFramePr>
          <p:nvPr>
            <p:extLst>
              <p:ext uri="{D42A27DB-BD31-4B8C-83A1-F6EECF244321}">
                <p14:modId xmlns:p14="http://schemas.microsoft.com/office/powerpoint/2010/main" val="3190906738"/>
              </p:ext>
            </p:extLst>
          </p:nvPr>
        </p:nvGraphicFramePr>
        <p:xfrm>
          <a:off x="323528" y="1580716"/>
          <a:ext cx="6300906" cy="1097280"/>
        </p:xfrm>
        <a:graphic>
          <a:graphicData uri="http://schemas.openxmlformats.org/drawingml/2006/table">
            <a:tbl>
              <a:tblPr firstRow="1" bandRow="1">
                <a:tableStyleId>{5C22544A-7EE6-4342-B048-85BDC9FD1C3A}</a:tableStyleId>
              </a:tblPr>
              <a:tblGrid>
                <a:gridCol w="2844523"/>
                <a:gridCol w="792088"/>
                <a:gridCol w="720080"/>
                <a:gridCol w="648072"/>
                <a:gridCol w="648072"/>
                <a:gridCol w="648071"/>
              </a:tblGrid>
              <a:tr h="370840">
                <a:tc>
                  <a:txBody>
                    <a:bodyPr/>
                    <a:lstStyle/>
                    <a:p>
                      <a:r>
                        <a:rPr lang="en-GB" sz="2000" dirty="0" smtClean="0">
                          <a:solidFill>
                            <a:srgbClr val="002060"/>
                          </a:solidFill>
                          <a:latin typeface="Arial" panose="020B0604020202020204" pitchFamily="34" charset="0"/>
                          <a:cs typeface="Arial" panose="020B0604020202020204" pitchFamily="34" charset="0"/>
                        </a:rPr>
                        <a:t>Temperature / °C</a:t>
                      </a:r>
                      <a:endParaRPr lang="en-GB" sz="2000" dirty="0">
                        <a:solidFill>
                          <a:srgbClr val="002060"/>
                        </a:solidFill>
                        <a:latin typeface="Arial" panose="020B0604020202020204" pitchFamily="34" charset="0"/>
                        <a:cs typeface="Arial" panose="020B0604020202020204" pitchFamily="34" charset="0"/>
                      </a:endParaRPr>
                    </a:p>
                  </a:txBody>
                  <a:tcPr/>
                </a:tc>
                <a:tc>
                  <a:txBody>
                    <a:bodyPr/>
                    <a:lstStyle/>
                    <a:p>
                      <a:pPr algn="ctr"/>
                      <a:r>
                        <a:rPr lang="en-IE" sz="2000" dirty="0" smtClean="0">
                          <a:solidFill>
                            <a:srgbClr val="002060"/>
                          </a:solidFill>
                          <a:latin typeface="Arial" panose="020B0604020202020204" pitchFamily="34" charset="0"/>
                          <a:cs typeface="Arial" panose="020B0604020202020204" pitchFamily="34" charset="0"/>
                        </a:rPr>
                        <a:t>20</a:t>
                      </a:r>
                      <a:endParaRPr lang="en-GB" sz="2000" dirty="0">
                        <a:solidFill>
                          <a:srgbClr val="002060"/>
                        </a:solidFill>
                        <a:latin typeface="Arial" panose="020B0604020202020204" pitchFamily="34" charset="0"/>
                        <a:cs typeface="Arial" panose="020B0604020202020204" pitchFamily="34" charset="0"/>
                      </a:endParaRPr>
                    </a:p>
                  </a:txBody>
                  <a:tcPr/>
                </a:tc>
                <a:tc>
                  <a:txBody>
                    <a:bodyPr/>
                    <a:lstStyle/>
                    <a:p>
                      <a:pPr algn="ctr"/>
                      <a:r>
                        <a:rPr lang="en-IE" sz="2000" dirty="0" smtClean="0">
                          <a:solidFill>
                            <a:srgbClr val="002060"/>
                          </a:solidFill>
                          <a:latin typeface="Arial" panose="020B0604020202020204" pitchFamily="34" charset="0"/>
                          <a:cs typeface="Arial" panose="020B0604020202020204" pitchFamily="34" charset="0"/>
                        </a:rPr>
                        <a:t>30</a:t>
                      </a:r>
                      <a:endParaRPr lang="en-GB" sz="2000" dirty="0">
                        <a:solidFill>
                          <a:srgbClr val="002060"/>
                        </a:solidFill>
                        <a:latin typeface="Arial" panose="020B0604020202020204" pitchFamily="34" charset="0"/>
                        <a:cs typeface="Arial" panose="020B0604020202020204" pitchFamily="34" charset="0"/>
                      </a:endParaRPr>
                    </a:p>
                  </a:txBody>
                  <a:tcPr/>
                </a:tc>
                <a:tc>
                  <a:txBody>
                    <a:bodyPr/>
                    <a:lstStyle/>
                    <a:p>
                      <a:pPr algn="ctr"/>
                      <a:r>
                        <a:rPr lang="en-IE" sz="2000" dirty="0" smtClean="0">
                          <a:solidFill>
                            <a:srgbClr val="002060"/>
                          </a:solidFill>
                          <a:latin typeface="Arial" panose="020B0604020202020204" pitchFamily="34" charset="0"/>
                          <a:cs typeface="Arial" panose="020B0604020202020204" pitchFamily="34" charset="0"/>
                        </a:rPr>
                        <a:t>40</a:t>
                      </a:r>
                      <a:endParaRPr lang="en-GB" sz="2000" dirty="0">
                        <a:solidFill>
                          <a:srgbClr val="002060"/>
                        </a:solidFill>
                        <a:latin typeface="Arial" panose="020B0604020202020204" pitchFamily="34" charset="0"/>
                        <a:cs typeface="Arial" panose="020B0604020202020204" pitchFamily="34" charset="0"/>
                      </a:endParaRPr>
                    </a:p>
                  </a:txBody>
                  <a:tcPr/>
                </a:tc>
                <a:tc>
                  <a:txBody>
                    <a:bodyPr/>
                    <a:lstStyle/>
                    <a:p>
                      <a:pPr algn="ctr"/>
                      <a:r>
                        <a:rPr lang="en-IE" sz="2000" dirty="0" smtClean="0">
                          <a:solidFill>
                            <a:srgbClr val="002060"/>
                          </a:solidFill>
                          <a:latin typeface="Arial" panose="020B0604020202020204" pitchFamily="34" charset="0"/>
                          <a:cs typeface="Arial" panose="020B0604020202020204" pitchFamily="34" charset="0"/>
                        </a:rPr>
                        <a:t>50</a:t>
                      </a:r>
                      <a:endParaRPr lang="en-GB" sz="2000" dirty="0">
                        <a:solidFill>
                          <a:srgbClr val="002060"/>
                        </a:solidFill>
                        <a:latin typeface="Arial" panose="020B0604020202020204" pitchFamily="34" charset="0"/>
                        <a:cs typeface="Arial" panose="020B0604020202020204" pitchFamily="34" charset="0"/>
                      </a:endParaRPr>
                    </a:p>
                  </a:txBody>
                  <a:tcPr/>
                </a:tc>
                <a:tc>
                  <a:txBody>
                    <a:bodyPr/>
                    <a:lstStyle/>
                    <a:p>
                      <a:pPr algn="ctr"/>
                      <a:r>
                        <a:rPr lang="en-IE" sz="2000" dirty="0" smtClean="0">
                          <a:solidFill>
                            <a:srgbClr val="002060"/>
                          </a:solidFill>
                          <a:latin typeface="Arial" panose="020B0604020202020204" pitchFamily="34" charset="0"/>
                          <a:cs typeface="Arial" panose="020B0604020202020204" pitchFamily="34" charset="0"/>
                        </a:rPr>
                        <a:t>60</a:t>
                      </a:r>
                      <a:endParaRPr lang="en-GB" sz="2000" dirty="0">
                        <a:solidFill>
                          <a:srgbClr val="002060"/>
                        </a:solidFill>
                        <a:latin typeface="Arial" panose="020B0604020202020204" pitchFamily="34" charset="0"/>
                        <a:cs typeface="Arial" panose="020B0604020202020204" pitchFamily="34" charset="0"/>
                      </a:endParaRPr>
                    </a:p>
                  </a:txBody>
                  <a:tcPr/>
                </a:tc>
              </a:tr>
              <a:tr h="370840">
                <a:tc>
                  <a:txBody>
                    <a:bodyPr/>
                    <a:lstStyle/>
                    <a:p>
                      <a:r>
                        <a:rPr lang="en-US" sz="2000" dirty="0" smtClean="0">
                          <a:latin typeface="Arial" panose="020B0604020202020204" pitchFamily="34" charset="0"/>
                          <a:cs typeface="Arial" panose="020B0604020202020204" pitchFamily="34" charset="0"/>
                        </a:rPr>
                        <a:t>Time for cross to disappear / seconds</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200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125</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50</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33</a:t>
                      </a:r>
                      <a:endParaRPr lang="en-GB" sz="2000" dirty="0">
                        <a:latin typeface="Arial" panose="020B0604020202020204" pitchFamily="34" charset="0"/>
                        <a:cs typeface="Arial" panose="020B0604020202020204" pitchFamily="34" charset="0"/>
                      </a:endParaRPr>
                    </a:p>
                  </a:txBody>
                  <a:tcPr/>
                </a:tc>
                <a:tc>
                  <a:txBody>
                    <a:bodyPr/>
                    <a:lstStyle/>
                    <a:p>
                      <a:pPr algn="ctr"/>
                      <a:r>
                        <a:rPr lang="en-IE" sz="2000" dirty="0" smtClean="0">
                          <a:latin typeface="Arial" panose="020B0604020202020204" pitchFamily="34" charset="0"/>
                          <a:cs typeface="Arial" panose="020B0604020202020204" pitchFamily="34" charset="0"/>
                        </a:rPr>
                        <a:t>24</a:t>
                      </a:r>
                      <a:endParaRPr lang="en-GB" sz="2000" dirty="0">
                        <a:latin typeface="Arial" panose="020B0604020202020204" pitchFamily="34" charset="0"/>
                        <a:cs typeface="Arial" panose="020B0604020202020204" pitchFamily="34" charset="0"/>
                      </a:endParaRPr>
                    </a:p>
                  </a:txBody>
                  <a:tcPr/>
                </a:tc>
              </a:tr>
            </a:tbl>
          </a:graphicData>
        </a:graphic>
      </p:graphicFrame>
      <p:sp>
        <p:nvSpPr>
          <p:cNvPr id="8" name="TextBox 7">
            <a:hlinkClick r:id="rId4" action="ppaction://hlinksldjump"/>
          </p:cNvPr>
          <p:cNvSpPr txBox="1"/>
          <p:nvPr/>
        </p:nvSpPr>
        <p:spPr>
          <a:xfrm>
            <a:off x="8172400" y="576635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267843658"/>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000" dirty="0"/>
              <a:t>10.3 – Changing the Rate Of A </a:t>
            </a:r>
            <a:r>
              <a:rPr lang="en-GB" sz="3000" dirty="0" smtClean="0"/>
              <a:t>Reaction (part 1)</a:t>
            </a:r>
            <a:endParaRPr lang="en-GB" sz="3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135</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299596" y="1124741"/>
            <a:ext cx="8480032" cy="5576911"/>
          </a:xfrm>
          <a:prstGeom prst="rect">
            <a:avLst/>
          </a:prstGeom>
          <a:solidFill>
            <a:srgbClr val="F5FC9A"/>
          </a:solidFill>
          <a:ln w="57150">
            <a:solidFill>
              <a:srgbClr val="002060"/>
            </a:solidFill>
          </a:ln>
        </p:spPr>
        <p:txBody>
          <a:bodyPr wrap="square" numCol="1" spcCol="144000">
            <a:spAutoFit/>
          </a:bodyPr>
          <a:lstStyle/>
          <a:p>
            <a:pPr marL="355600" indent="-355600">
              <a:buClr>
                <a:srgbClr val="C00000"/>
              </a:buClr>
              <a:buSzPct val="111000"/>
              <a:buFont typeface="+mj-lt"/>
              <a:buAutoNum type="arabicPeriod"/>
            </a:pPr>
            <a:r>
              <a:rPr lang="en-US" sz="1980" dirty="0">
                <a:latin typeface="Arial" panose="020B0604020202020204" pitchFamily="34" charset="0"/>
                <a:cs typeface="Arial" panose="020B0604020202020204" pitchFamily="34" charset="0"/>
              </a:rPr>
              <a:t>Look at the graph </a:t>
            </a:r>
            <a:r>
              <a:rPr lang="en-US" sz="1980" dirty="0" smtClean="0">
                <a:latin typeface="Arial" panose="020B0604020202020204" pitchFamily="34" charset="0"/>
                <a:cs typeface="Arial" panose="020B0604020202020204" pitchFamily="34" charset="0"/>
              </a:rPr>
              <a:t>below.</a:t>
            </a:r>
            <a:endParaRPr lang="en-US" sz="1980" dirty="0">
              <a:latin typeface="Arial" panose="020B0604020202020204" pitchFamily="34" charset="0"/>
              <a:cs typeface="Arial" panose="020B0604020202020204" pitchFamily="34" charset="0"/>
            </a:endParaRPr>
          </a:p>
          <a:p>
            <a:pPr marL="723900" indent="-361950">
              <a:buClr>
                <a:srgbClr val="C00000"/>
              </a:buClr>
              <a:buSzPct val="111000"/>
              <a:buFont typeface="+mj-lt"/>
              <a:buAutoNum type="alphaLcPeriod"/>
            </a:pPr>
            <a:r>
              <a:rPr lang="en-US" sz="1980" dirty="0" smtClean="0">
                <a:latin typeface="Arial" panose="020B0604020202020204" pitchFamily="34" charset="0"/>
                <a:cs typeface="Arial" panose="020B0604020202020204" pitchFamily="34" charset="0"/>
              </a:rPr>
              <a:t>How </a:t>
            </a:r>
            <a:r>
              <a:rPr lang="en-US" sz="1980" dirty="0">
                <a:latin typeface="Arial" panose="020B0604020202020204" pitchFamily="34" charset="0"/>
                <a:cs typeface="Arial" panose="020B0604020202020204" pitchFamily="34" charset="0"/>
              </a:rPr>
              <a:t>much hydrogen was obtained after 2 minutes </a:t>
            </a:r>
            <a:r>
              <a:rPr lang="en-US" sz="1980" dirty="0" smtClean="0">
                <a:latin typeface="Arial" panose="020B0604020202020204" pitchFamily="34" charset="0"/>
                <a:cs typeface="Arial" panose="020B0604020202020204" pitchFamily="34" charset="0"/>
              </a:rPr>
              <a:t>in:</a:t>
            </a:r>
            <a:br>
              <a:rPr lang="en-US" sz="1980" dirty="0" smtClean="0">
                <a:latin typeface="Arial" panose="020B0604020202020204" pitchFamily="34" charset="0"/>
                <a:cs typeface="Arial" panose="020B0604020202020204" pitchFamily="34" charset="0"/>
              </a:rPr>
            </a:br>
            <a:r>
              <a:rPr lang="en-US" sz="1980" dirty="0" smtClean="0">
                <a:latin typeface="Arial" panose="020B0604020202020204" pitchFamily="34" charset="0"/>
                <a:cs typeface="Arial" panose="020B0604020202020204" pitchFamily="34" charset="0"/>
              </a:rPr>
              <a:t>i </a:t>
            </a:r>
            <a:r>
              <a:rPr lang="en-US" sz="1980" dirty="0">
                <a:latin typeface="Arial" panose="020B0604020202020204" pitchFamily="34" charset="0"/>
                <a:cs typeface="Arial" panose="020B0604020202020204" pitchFamily="34" charset="0"/>
              </a:rPr>
              <a:t>experiment A? ii experiment B?</a:t>
            </a:r>
          </a:p>
          <a:p>
            <a:pPr marL="723900" indent="-361950">
              <a:buClr>
                <a:srgbClr val="C00000"/>
              </a:buClr>
              <a:buSzPct val="111000"/>
              <a:buFont typeface="+mj-lt"/>
              <a:buAutoNum type="alphaLcPeriod"/>
            </a:pPr>
            <a:r>
              <a:rPr lang="en-US" sz="1980" dirty="0" smtClean="0">
                <a:latin typeface="Arial" panose="020B0604020202020204" pitchFamily="34" charset="0"/>
                <a:cs typeface="Arial" panose="020B0604020202020204" pitchFamily="34" charset="0"/>
              </a:rPr>
              <a:t>How </a:t>
            </a:r>
            <a:r>
              <a:rPr lang="en-US" sz="1980" dirty="0">
                <a:latin typeface="Arial" panose="020B0604020202020204" pitchFamily="34" charset="0"/>
                <a:cs typeface="Arial" panose="020B0604020202020204" pitchFamily="34" charset="0"/>
              </a:rPr>
              <a:t>can you tell which reaction was faster, from </a:t>
            </a:r>
            <a:r>
              <a:rPr lang="en-US" sz="1980" dirty="0" smtClean="0">
                <a:latin typeface="Arial" panose="020B0604020202020204" pitchFamily="34" charset="0"/>
                <a:cs typeface="Arial" panose="020B0604020202020204" pitchFamily="34" charset="0"/>
              </a:rPr>
              <a:t>the shape </a:t>
            </a:r>
            <a:r>
              <a:rPr lang="en-US" sz="1980" dirty="0">
                <a:latin typeface="Arial" panose="020B0604020202020204" pitchFamily="34" charset="0"/>
                <a:cs typeface="Arial" panose="020B0604020202020204" pitchFamily="34" charset="0"/>
              </a:rPr>
              <a:t>of the curves?</a:t>
            </a:r>
          </a:p>
          <a:p>
            <a:pPr marL="457200" indent="-457200">
              <a:buClr>
                <a:srgbClr val="C00000"/>
              </a:buClr>
              <a:buSzPct val="111000"/>
              <a:buFont typeface="+mj-lt"/>
              <a:buAutoNum type="arabicPeriod" startAt="2"/>
            </a:pPr>
            <a:r>
              <a:rPr lang="en-US" sz="1980" dirty="0" smtClean="0">
                <a:latin typeface="Arial" panose="020B0604020202020204" pitchFamily="34" charset="0"/>
                <a:cs typeface="Arial" panose="020B0604020202020204" pitchFamily="34" charset="0"/>
              </a:rPr>
              <a:t>Explain </a:t>
            </a:r>
            <a:r>
              <a:rPr lang="en-US" sz="1980" dirty="0">
                <a:latin typeface="Arial" panose="020B0604020202020204" pitchFamily="34" charset="0"/>
                <a:cs typeface="Arial" panose="020B0604020202020204" pitchFamily="34" charset="0"/>
              </a:rPr>
              <a:t>why experiments A and B both gave the </a:t>
            </a:r>
            <a:r>
              <a:rPr lang="en-US" sz="1980" dirty="0" smtClean="0">
                <a:latin typeface="Arial" panose="020B0604020202020204" pitchFamily="34" charset="0"/>
                <a:cs typeface="Arial" panose="020B0604020202020204" pitchFamily="34" charset="0"/>
              </a:rPr>
              <a:t>same amount </a:t>
            </a:r>
            <a:r>
              <a:rPr lang="en-US" sz="1980" dirty="0">
                <a:latin typeface="Arial" panose="020B0604020202020204" pitchFamily="34" charset="0"/>
                <a:cs typeface="Arial" panose="020B0604020202020204" pitchFamily="34" charset="0"/>
              </a:rPr>
              <a:t>of hydrogen.</a:t>
            </a:r>
          </a:p>
          <a:p>
            <a:pPr marL="355600" indent="-355600">
              <a:buClr>
                <a:srgbClr val="C00000"/>
              </a:buClr>
              <a:buSzPct val="111000"/>
              <a:buFont typeface="+mj-lt"/>
              <a:buAutoNum type="arabicPeriod" startAt="2"/>
            </a:pPr>
            <a:r>
              <a:rPr lang="en-US" sz="1980" dirty="0" smtClean="0">
                <a:latin typeface="Arial" panose="020B0604020202020204" pitchFamily="34" charset="0"/>
                <a:cs typeface="Arial" panose="020B0604020202020204" pitchFamily="34" charset="0"/>
              </a:rPr>
              <a:t>Copy </a:t>
            </a:r>
            <a:r>
              <a:rPr lang="en-US" sz="1980" dirty="0">
                <a:latin typeface="Arial" panose="020B0604020202020204" pitchFamily="34" charset="0"/>
                <a:cs typeface="Arial" panose="020B0604020202020204" pitchFamily="34" charset="0"/>
              </a:rPr>
              <a:t>and complete: A reaction goes …… when </a:t>
            </a:r>
            <a:r>
              <a:rPr lang="en-US" sz="1980" dirty="0" smtClean="0">
                <a:latin typeface="Arial" panose="020B0604020202020204" pitchFamily="34" charset="0"/>
                <a:cs typeface="Arial" panose="020B0604020202020204" pitchFamily="34" charset="0"/>
              </a:rPr>
              <a:t>the concentration </a:t>
            </a:r>
            <a:r>
              <a:rPr lang="en-US" sz="1980" dirty="0">
                <a:latin typeface="Arial" panose="020B0604020202020204" pitchFamily="34" charset="0"/>
                <a:cs typeface="Arial" panose="020B0604020202020204" pitchFamily="34" charset="0"/>
              </a:rPr>
              <a:t>of a …… is increased. It also goes …… </a:t>
            </a:r>
            <a:r>
              <a:rPr lang="en-US" sz="1980" dirty="0" smtClean="0">
                <a:latin typeface="Arial" panose="020B0604020202020204" pitchFamily="34" charset="0"/>
                <a:cs typeface="Arial" panose="020B0604020202020204" pitchFamily="34" charset="0"/>
              </a:rPr>
              <a:t>when the </a:t>
            </a:r>
            <a:r>
              <a:rPr lang="en-US" sz="1980" dirty="0">
                <a:latin typeface="Arial" panose="020B0604020202020204" pitchFamily="34" charset="0"/>
                <a:cs typeface="Arial" panose="020B0604020202020204" pitchFamily="34" charset="0"/>
              </a:rPr>
              <a:t>…… is raised.</a:t>
            </a:r>
          </a:p>
          <a:p>
            <a:pPr marL="355600" indent="-355600">
              <a:buClr>
                <a:srgbClr val="C00000"/>
              </a:buClr>
              <a:buSzPct val="111000"/>
              <a:buFont typeface="+mj-lt"/>
              <a:buAutoNum type="arabicPeriod" startAt="2"/>
            </a:pPr>
            <a:r>
              <a:rPr lang="en-US" sz="1980" dirty="0" smtClean="0">
                <a:latin typeface="Arial" panose="020B0604020202020204" pitchFamily="34" charset="0"/>
                <a:cs typeface="Arial" panose="020B0604020202020204" pitchFamily="34" charset="0"/>
              </a:rPr>
              <a:t>Raising </a:t>
            </a:r>
            <a:r>
              <a:rPr lang="en-US" sz="1980" dirty="0">
                <a:latin typeface="Arial" panose="020B0604020202020204" pitchFamily="34" charset="0"/>
                <a:cs typeface="Arial" panose="020B0604020202020204" pitchFamily="34" charset="0"/>
              </a:rPr>
              <a:t>the temperature </a:t>
            </a:r>
            <a:r>
              <a:rPr lang="en-US" sz="1980" dirty="0" smtClean="0">
                <a:latin typeface="Arial" panose="020B0604020202020204" pitchFamily="34" charset="0"/>
                <a:cs typeface="Arial" panose="020B0604020202020204" pitchFamily="34" charset="0"/>
              </a:rPr>
              <a:t/>
            </a:r>
            <a:br>
              <a:rPr lang="en-US" sz="1980" dirty="0" smtClean="0">
                <a:latin typeface="Arial" panose="020B0604020202020204" pitchFamily="34" charset="0"/>
                <a:cs typeface="Arial" panose="020B0604020202020204" pitchFamily="34" charset="0"/>
              </a:rPr>
            </a:br>
            <a:r>
              <a:rPr lang="en-US" sz="1980" dirty="0" smtClean="0">
                <a:latin typeface="Arial" panose="020B0604020202020204" pitchFamily="34" charset="0"/>
                <a:cs typeface="Arial" panose="020B0604020202020204" pitchFamily="34" charset="0"/>
              </a:rPr>
              <a:t>speeds </a:t>
            </a:r>
            <a:r>
              <a:rPr lang="en-US" sz="1980" dirty="0">
                <a:latin typeface="Arial" panose="020B0604020202020204" pitchFamily="34" charset="0"/>
                <a:cs typeface="Arial" panose="020B0604020202020204" pitchFamily="34" charset="0"/>
              </a:rPr>
              <a:t>up a reaction. Try </a:t>
            </a:r>
            <a:r>
              <a:rPr lang="en-US" sz="1980" dirty="0" smtClean="0">
                <a:latin typeface="Arial" panose="020B0604020202020204" pitchFamily="34" charset="0"/>
                <a:cs typeface="Arial" panose="020B0604020202020204" pitchFamily="34" charset="0"/>
              </a:rPr>
              <a:t>to </a:t>
            </a:r>
            <a:br>
              <a:rPr lang="en-US" sz="1980" dirty="0" smtClean="0">
                <a:latin typeface="Arial" panose="020B0604020202020204" pitchFamily="34" charset="0"/>
                <a:cs typeface="Arial" panose="020B0604020202020204" pitchFamily="34" charset="0"/>
              </a:rPr>
            </a:br>
            <a:r>
              <a:rPr lang="en-US" sz="1980" dirty="0" smtClean="0">
                <a:latin typeface="Arial" panose="020B0604020202020204" pitchFamily="34" charset="0"/>
                <a:cs typeface="Arial" panose="020B0604020202020204" pitchFamily="34" charset="0"/>
              </a:rPr>
              <a:t>give two </a:t>
            </a:r>
            <a:r>
              <a:rPr lang="en-US" sz="1980" dirty="0">
                <a:latin typeface="Arial" panose="020B0604020202020204" pitchFamily="34" charset="0"/>
                <a:cs typeface="Arial" panose="020B0604020202020204" pitchFamily="34" charset="0"/>
              </a:rPr>
              <a:t>(new) examples </a:t>
            </a:r>
            <a:r>
              <a:rPr lang="en-US" sz="1980" dirty="0" smtClean="0">
                <a:latin typeface="Arial" panose="020B0604020202020204" pitchFamily="34" charset="0"/>
                <a:cs typeface="Arial" panose="020B0604020202020204" pitchFamily="34" charset="0"/>
              </a:rPr>
              <a:t>of </a:t>
            </a:r>
            <a:br>
              <a:rPr lang="en-US" sz="1980" dirty="0" smtClean="0">
                <a:latin typeface="Arial" panose="020B0604020202020204" pitchFamily="34" charset="0"/>
                <a:cs typeface="Arial" panose="020B0604020202020204" pitchFamily="34" charset="0"/>
              </a:rPr>
            </a:br>
            <a:r>
              <a:rPr lang="en-US" sz="1980" dirty="0" smtClean="0">
                <a:latin typeface="Arial" panose="020B0604020202020204" pitchFamily="34" charset="0"/>
                <a:cs typeface="Arial" panose="020B0604020202020204" pitchFamily="34" charset="0"/>
              </a:rPr>
              <a:t>how </a:t>
            </a:r>
            <a:r>
              <a:rPr lang="en-US" sz="1980" dirty="0">
                <a:latin typeface="Arial" panose="020B0604020202020204" pitchFamily="34" charset="0"/>
                <a:cs typeface="Arial" panose="020B0604020202020204" pitchFamily="34" charset="0"/>
              </a:rPr>
              <a:t>this is used in </a:t>
            </a:r>
            <a:r>
              <a:rPr lang="en-US" sz="1980" dirty="0" smtClean="0">
                <a:latin typeface="Arial" panose="020B0604020202020204" pitchFamily="34" charset="0"/>
                <a:cs typeface="Arial" panose="020B0604020202020204" pitchFamily="34" charset="0"/>
              </a:rPr>
              <a:t>everyday </a:t>
            </a:r>
            <a:br>
              <a:rPr lang="en-US" sz="1980" dirty="0" smtClean="0">
                <a:latin typeface="Arial" panose="020B0604020202020204" pitchFamily="34" charset="0"/>
                <a:cs typeface="Arial" panose="020B0604020202020204" pitchFamily="34" charset="0"/>
              </a:rPr>
            </a:br>
            <a:r>
              <a:rPr lang="en-US" sz="1980" dirty="0" smtClean="0">
                <a:latin typeface="Arial" panose="020B0604020202020204" pitchFamily="34" charset="0"/>
                <a:cs typeface="Arial" panose="020B0604020202020204" pitchFamily="34" charset="0"/>
              </a:rPr>
              <a:t>life</a:t>
            </a:r>
            <a:r>
              <a:rPr lang="en-US" sz="1980" dirty="0">
                <a:latin typeface="Arial" panose="020B0604020202020204" pitchFamily="34" charset="0"/>
                <a:cs typeface="Arial" panose="020B0604020202020204" pitchFamily="34" charset="0"/>
              </a:rPr>
              <a:t>.</a:t>
            </a:r>
          </a:p>
          <a:p>
            <a:pPr marL="355600" indent="-355600">
              <a:buClr>
                <a:srgbClr val="C00000"/>
              </a:buClr>
              <a:buSzPct val="111000"/>
              <a:buFont typeface="+mj-lt"/>
              <a:buAutoNum type="arabicPeriod" startAt="2"/>
            </a:pPr>
            <a:r>
              <a:rPr lang="en-US" sz="1980" dirty="0" smtClean="0">
                <a:latin typeface="Arial" panose="020B0604020202020204" pitchFamily="34" charset="0"/>
                <a:cs typeface="Arial" panose="020B0604020202020204" pitchFamily="34" charset="0"/>
              </a:rPr>
              <a:t>What </a:t>
            </a:r>
            <a:r>
              <a:rPr lang="en-US" sz="1980" dirty="0">
                <a:latin typeface="Arial" panose="020B0604020202020204" pitchFamily="34" charset="0"/>
                <a:cs typeface="Arial" panose="020B0604020202020204" pitchFamily="34" charset="0"/>
              </a:rPr>
              <a:t>happens to the rate </a:t>
            </a:r>
            <a:r>
              <a:rPr lang="en-US" sz="1980" dirty="0" smtClean="0">
                <a:latin typeface="Arial" panose="020B0604020202020204" pitchFamily="34" charset="0"/>
                <a:cs typeface="Arial" panose="020B0604020202020204" pitchFamily="34" charset="0"/>
              </a:rPr>
              <a:t>of </a:t>
            </a:r>
            <a:br>
              <a:rPr lang="en-US" sz="1980" dirty="0" smtClean="0">
                <a:latin typeface="Arial" panose="020B0604020202020204" pitchFamily="34" charset="0"/>
                <a:cs typeface="Arial" panose="020B0604020202020204" pitchFamily="34" charset="0"/>
              </a:rPr>
            </a:br>
            <a:r>
              <a:rPr lang="en-US" sz="1980" dirty="0" smtClean="0">
                <a:latin typeface="Arial" panose="020B0604020202020204" pitchFamily="34" charset="0"/>
                <a:cs typeface="Arial" panose="020B0604020202020204" pitchFamily="34" charset="0"/>
              </a:rPr>
              <a:t>a </a:t>
            </a:r>
            <a:r>
              <a:rPr lang="en-US" sz="1980" dirty="0">
                <a:latin typeface="Arial" panose="020B0604020202020204" pitchFamily="34" charset="0"/>
                <a:cs typeface="Arial" panose="020B0604020202020204" pitchFamily="34" charset="0"/>
              </a:rPr>
              <a:t>reaction when </a:t>
            </a:r>
            <a:r>
              <a:rPr lang="en-US" sz="1980" dirty="0" smtClean="0">
                <a:latin typeface="Arial" panose="020B0604020202020204" pitchFamily="34" charset="0"/>
                <a:cs typeface="Arial" panose="020B0604020202020204" pitchFamily="34" charset="0"/>
              </a:rPr>
              <a:t>the </a:t>
            </a:r>
            <a:r>
              <a:rPr lang="en-IE" sz="1980" dirty="0" smtClean="0">
                <a:latin typeface="Arial" panose="020B0604020202020204" pitchFamily="34" charset="0"/>
                <a:cs typeface="Arial" panose="020B0604020202020204" pitchFamily="34" charset="0"/>
              </a:rPr>
              <a:t/>
            </a:r>
            <a:br>
              <a:rPr lang="en-IE" sz="1980" dirty="0" smtClean="0">
                <a:latin typeface="Arial" panose="020B0604020202020204" pitchFamily="34" charset="0"/>
                <a:cs typeface="Arial" panose="020B0604020202020204" pitchFamily="34" charset="0"/>
              </a:rPr>
            </a:br>
            <a:r>
              <a:rPr lang="en-US" sz="1980" dirty="0" smtClean="0">
                <a:latin typeface="Arial" panose="020B0604020202020204" pitchFamily="34" charset="0"/>
                <a:cs typeface="Arial" panose="020B0604020202020204" pitchFamily="34" charset="0"/>
              </a:rPr>
              <a:t>temperature </a:t>
            </a:r>
            <a:r>
              <a:rPr lang="en-US" sz="1980" dirty="0">
                <a:latin typeface="Arial" panose="020B0604020202020204" pitchFamily="34" charset="0"/>
                <a:cs typeface="Arial" panose="020B0604020202020204" pitchFamily="34" charset="0"/>
              </a:rPr>
              <a:t>is lowered? </a:t>
            </a:r>
            <a:r>
              <a:rPr lang="en-US" sz="1980" dirty="0" smtClean="0">
                <a:latin typeface="Arial" panose="020B0604020202020204" pitchFamily="34" charset="0"/>
                <a:cs typeface="Arial" panose="020B0604020202020204" pitchFamily="34" charset="0"/>
              </a:rPr>
              <a:t/>
            </a:r>
            <a:br>
              <a:rPr lang="en-US" sz="1980" dirty="0" smtClean="0">
                <a:latin typeface="Arial" panose="020B0604020202020204" pitchFamily="34" charset="0"/>
                <a:cs typeface="Arial" panose="020B0604020202020204" pitchFamily="34" charset="0"/>
              </a:rPr>
            </a:br>
            <a:r>
              <a:rPr lang="en-US" sz="1980" dirty="0" smtClean="0">
                <a:latin typeface="Arial" panose="020B0604020202020204" pitchFamily="34" charset="0"/>
                <a:cs typeface="Arial" panose="020B0604020202020204" pitchFamily="34" charset="0"/>
              </a:rPr>
              <a:t>How </a:t>
            </a:r>
            <a:r>
              <a:rPr lang="en-US" sz="1980" dirty="0">
                <a:latin typeface="Arial" panose="020B0604020202020204" pitchFamily="34" charset="0"/>
                <a:cs typeface="Arial" panose="020B0604020202020204" pitchFamily="34" charset="0"/>
              </a:rPr>
              <a:t>do we make use of this?</a:t>
            </a:r>
            <a:endParaRPr lang="en-GB" sz="1980" dirty="0">
              <a:latin typeface="Arial" panose="020B0604020202020204" pitchFamily="34" charset="0"/>
              <a:cs typeface="Arial" panose="020B0604020202020204" pitchFamily="34" charset="0"/>
            </a:endParaRPr>
          </a:p>
        </p:txBody>
      </p:sp>
      <p:sp>
        <p:nvSpPr>
          <p:cNvPr id="6" name="Oval 5">
            <a:hlinkClick r:id="rId3" action="ppaction://hlinkfile"/>
          </p:cNvPr>
          <p:cNvSpPr/>
          <p:nvPr/>
        </p:nvSpPr>
        <p:spPr>
          <a:xfrm rot="1664057">
            <a:off x="8360614" y="953525"/>
            <a:ext cx="666574" cy="666574"/>
          </a:xfrm>
          <a:prstGeom prst="ellipse">
            <a:avLst/>
          </a:prstGeom>
          <a:solidFill>
            <a:srgbClr val="0070C0"/>
          </a:solidFill>
          <a:ln>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latin typeface="Arial" panose="020B0604020202020204" pitchFamily="34" charset="0"/>
                <a:cs typeface="Arial" panose="020B0604020202020204" pitchFamily="34" charset="0"/>
              </a:rPr>
              <a:t>Q</a:t>
            </a:r>
            <a:endParaRPr lang="en-GB" sz="2000" b="1" dirty="0">
              <a:latin typeface="Arial" panose="020B0604020202020204" pitchFamily="34" charset="0"/>
              <a:cs typeface="Arial" panose="020B0604020202020204" pitchFamily="34" charset="0"/>
            </a:endParaRPr>
          </a:p>
        </p:txBody>
      </p:sp>
      <p:pic>
        <p:nvPicPr>
          <p:cNvPr id="10" name="Picture 9"/>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067944" y="4050849"/>
            <a:ext cx="4639676" cy="2474495"/>
          </a:xfrm>
          <a:prstGeom prst="rect">
            <a:avLst/>
          </a:prstGeom>
        </p:spPr>
      </p:pic>
      <p:sp>
        <p:nvSpPr>
          <p:cNvPr id="7" name="TextBox 6">
            <a:hlinkClick r:id="rId5" action="ppaction://hlinksldjump"/>
          </p:cNvPr>
          <p:cNvSpPr txBox="1"/>
          <p:nvPr/>
        </p:nvSpPr>
        <p:spPr>
          <a:xfrm>
            <a:off x="8172400" y="148478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935285986"/>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900" dirty="0" smtClean="0"/>
              <a:t>10.4 – Changing the Rate Of A Reaction (part 2)</a:t>
            </a:r>
            <a:endParaRPr lang="en-GB" sz="29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136</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15714" cy="5247590"/>
          </a:xfrm>
          <a:prstGeom prst="rect">
            <a:avLst/>
          </a:prstGeom>
        </p:spPr>
        <p:txBody>
          <a:bodyPr wrap="square">
            <a:spAutoFit/>
          </a:bodyPr>
          <a:lstStyle/>
          <a:p>
            <a:pPr marL="457200" indent="-457200">
              <a:spcAft>
                <a:spcPts val="300"/>
              </a:spcAft>
              <a:buClr>
                <a:srgbClr val="C00000"/>
              </a:buClr>
              <a:buFont typeface="+mj-lt"/>
              <a:buAutoNum type="arabicPeriod" startAt="3"/>
            </a:pPr>
            <a:r>
              <a:rPr lang="en-US" sz="2000" b="1" dirty="0" smtClean="0">
                <a:solidFill>
                  <a:srgbClr val="FF0000"/>
                </a:solidFill>
                <a:latin typeface="Arial" panose="020B0604020202020204" pitchFamily="34" charset="0"/>
                <a:cs typeface="Arial" panose="020B0604020202020204" pitchFamily="34" charset="0"/>
              </a:rPr>
              <a:t>By </a:t>
            </a:r>
            <a:r>
              <a:rPr lang="en-US" sz="2000" b="1" dirty="0">
                <a:solidFill>
                  <a:srgbClr val="FF0000"/>
                </a:solidFill>
                <a:latin typeface="Arial" panose="020B0604020202020204" pitchFamily="34" charset="0"/>
                <a:cs typeface="Arial" panose="020B0604020202020204" pitchFamily="34" charset="0"/>
              </a:rPr>
              <a:t>changing surface </a:t>
            </a:r>
            <a:r>
              <a:rPr lang="en-US" sz="2000" b="1" dirty="0" smtClean="0">
                <a:solidFill>
                  <a:srgbClr val="FF0000"/>
                </a:solidFill>
                <a:latin typeface="Arial" panose="020B0604020202020204" pitchFamily="34" charset="0"/>
                <a:cs typeface="Arial" panose="020B0604020202020204" pitchFamily="34" charset="0"/>
              </a:rPr>
              <a:t>area</a:t>
            </a:r>
          </a:p>
          <a:p>
            <a:pPr marL="361950" indent="-361950">
              <a:spcAft>
                <a:spcPts val="300"/>
              </a:spcAft>
              <a:buClr>
                <a:srgbClr val="C00000"/>
              </a:buClr>
              <a:buFont typeface="Wingdings 3" panose="05040102010807070707" pitchFamily="18" charset="2"/>
              <a:buChar char=""/>
            </a:pPr>
            <a:r>
              <a:rPr lang="en-US" sz="2000" dirty="0">
                <a:solidFill>
                  <a:srgbClr val="000000"/>
                </a:solidFill>
                <a:latin typeface="Arial" panose="020B0604020202020204" pitchFamily="34" charset="0"/>
                <a:cs typeface="Arial" panose="020B0604020202020204" pitchFamily="34" charset="0"/>
              </a:rPr>
              <a:t>In many reactions, one reactant is a solid. The reaction </a:t>
            </a:r>
            <a:r>
              <a:rPr lang="en-US" sz="2000" dirty="0" smtClean="0">
                <a:solidFill>
                  <a:srgbClr val="000000"/>
                </a:solidFill>
                <a:latin typeface="Arial" panose="020B0604020202020204" pitchFamily="34" charset="0"/>
                <a:cs typeface="Arial" panose="020B0604020202020204" pitchFamily="34" charset="0"/>
              </a:rPr>
              <a:t>between hydrochloric </a:t>
            </a:r>
            <a:r>
              <a:rPr lang="en-US" sz="2000" dirty="0">
                <a:solidFill>
                  <a:srgbClr val="000000"/>
                </a:solidFill>
                <a:latin typeface="Arial" panose="020B0604020202020204" pitchFamily="34" charset="0"/>
                <a:cs typeface="Arial" panose="020B0604020202020204" pitchFamily="34" charset="0"/>
              </a:rPr>
              <a:t>acid and calcium carbonate (marble chips) is an </a:t>
            </a:r>
            <a:r>
              <a:rPr lang="en-US" sz="2000" dirty="0" smtClean="0">
                <a:solidFill>
                  <a:srgbClr val="000000"/>
                </a:solidFill>
                <a:latin typeface="Arial" panose="020B0604020202020204" pitchFamily="34" charset="0"/>
                <a:cs typeface="Arial" panose="020B0604020202020204" pitchFamily="34" charset="0"/>
              </a:rPr>
              <a:t>example.</a:t>
            </a:r>
          </a:p>
          <a:p>
            <a:pPr marL="361950" indent="-361950">
              <a:spcAft>
                <a:spcPts val="300"/>
              </a:spcAft>
              <a:buClr>
                <a:srgbClr val="C00000"/>
              </a:buClr>
              <a:buFont typeface="Wingdings 3" panose="05040102010807070707" pitchFamily="18" charset="2"/>
              <a:buChar char=""/>
            </a:pPr>
            <a:r>
              <a:rPr lang="en-US" sz="2000" dirty="0" smtClean="0">
                <a:solidFill>
                  <a:srgbClr val="000000"/>
                </a:solidFill>
                <a:latin typeface="Arial" panose="020B0604020202020204" pitchFamily="34" charset="0"/>
                <a:cs typeface="Arial" panose="020B0604020202020204" pitchFamily="34" charset="0"/>
              </a:rPr>
              <a:t>Carbon </a:t>
            </a:r>
            <a:r>
              <a:rPr lang="en-US" sz="2000" dirty="0">
                <a:solidFill>
                  <a:srgbClr val="000000"/>
                </a:solidFill>
                <a:latin typeface="Arial" panose="020B0604020202020204" pitchFamily="34" charset="0"/>
                <a:cs typeface="Arial" panose="020B0604020202020204" pitchFamily="34" charset="0"/>
              </a:rPr>
              <a:t>dioxide gas is produced:</a:t>
            </a:r>
          </a:p>
          <a:p>
            <a:pPr algn="ctr">
              <a:spcAft>
                <a:spcPts val="300"/>
              </a:spcAft>
              <a:buClr>
                <a:srgbClr val="C00000"/>
              </a:buClr>
              <a:tabLst>
                <a:tab pos="361950" algn="l"/>
              </a:tabLst>
            </a:pPr>
            <a:r>
              <a:rPr lang="en-US" sz="2000" dirty="0" smtClean="0">
                <a:solidFill>
                  <a:srgbClr val="002060"/>
                </a:solidFill>
                <a:latin typeface="Arial" panose="020B0604020202020204" pitchFamily="34" charset="0"/>
                <a:cs typeface="Arial" panose="020B0604020202020204" pitchFamily="34" charset="0"/>
              </a:rPr>
              <a:t>CaCO</a:t>
            </a:r>
            <a:r>
              <a:rPr lang="en-US" sz="2000" baseline="-25000" dirty="0" smtClean="0">
                <a:solidFill>
                  <a:srgbClr val="002060"/>
                </a:solidFill>
                <a:latin typeface="Arial" panose="020B0604020202020204" pitchFamily="34" charset="0"/>
                <a:cs typeface="Arial" panose="020B0604020202020204" pitchFamily="34" charset="0"/>
              </a:rPr>
              <a:t>3</a:t>
            </a:r>
            <a:r>
              <a:rPr lang="en-US" sz="2000" dirty="0" smtClean="0">
                <a:solidFill>
                  <a:srgbClr val="002060"/>
                </a:solidFill>
                <a:latin typeface="Arial" panose="020B0604020202020204" pitchFamily="34" charset="0"/>
                <a:cs typeface="Arial" panose="020B0604020202020204" pitchFamily="34" charset="0"/>
              </a:rPr>
              <a:t> </a:t>
            </a:r>
            <a:r>
              <a:rPr lang="en-US" sz="2000" dirty="0">
                <a:solidFill>
                  <a:srgbClr val="002060"/>
                </a:solidFill>
                <a:latin typeface="Arial" panose="020B0604020202020204" pitchFamily="34" charset="0"/>
                <a:cs typeface="Arial" panose="020B0604020202020204" pitchFamily="34" charset="0"/>
              </a:rPr>
              <a:t>(s) </a:t>
            </a:r>
            <a:r>
              <a:rPr lang="en-US" sz="2000" dirty="0" smtClean="0">
                <a:solidFill>
                  <a:srgbClr val="002060"/>
                </a:solidFill>
                <a:latin typeface="Arial" panose="020B0604020202020204" pitchFamily="34" charset="0"/>
                <a:cs typeface="Arial" panose="020B0604020202020204" pitchFamily="34" charset="0"/>
              </a:rPr>
              <a:t>+ </a:t>
            </a:r>
            <a:r>
              <a:rPr lang="en-US" sz="2000" dirty="0">
                <a:solidFill>
                  <a:srgbClr val="002060"/>
                </a:solidFill>
                <a:latin typeface="Arial" panose="020B0604020202020204" pitchFamily="34" charset="0"/>
                <a:cs typeface="Arial" panose="020B0604020202020204" pitchFamily="34" charset="0"/>
              </a:rPr>
              <a:t>2HCl (</a:t>
            </a:r>
            <a:r>
              <a:rPr lang="en-US" sz="2000" dirty="0" err="1">
                <a:solidFill>
                  <a:srgbClr val="002060"/>
                </a:solidFill>
                <a:latin typeface="Arial" panose="020B0604020202020204" pitchFamily="34" charset="0"/>
                <a:cs typeface="Arial" panose="020B0604020202020204" pitchFamily="34" charset="0"/>
              </a:rPr>
              <a:t>aq</a:t>
            </a:r>
            <a:r>
              <a:rPr lang="en-US" sz="2000" dirty="0">
                <a:solidFill>
                  <a:srgbClr val="002060"/>
                </a:solidFill>
                <a:latin typeface="Arial" panose="020B0604020202020204" pitchFamily="34" charset="0"/>
                <a:cs typeface="Arial" panose="020B0604020202020204" pitchFamily="34" charset="0"/>
              </a:rPr>
              <a:t>) </a:t>
            </a:r>
            <a:r>
              <a:rPr lang="en-US" sz="2000" dirty="0" smtClean="0">
                <a:solidFill>
                  <a:srgbClr val="002060"/>
                </a:solidFill>
                <a:latin typeface="Arial" panose="020B0604020202020204" pitchFamily="34" charset="0"/>
                <a:cs typeface="Arial" panose="020B0604020202020204" pitchFamily="34" charset="0"/>
              </a:rPr>
              <a:t> </a:t>
            </a:r>
            <a:r>
              <a:rPr lang="en-US" sz="2000" dirty="0" smtClean="0">
                <a:solidFill>
                  <a:srgbClr val="002060"/>
                </a:solidFill>
                <a:latin typeface="Arial" panose="020B0604020202020204" pitchFamily="34" charset="0"/>
                <a:cs typeface="Arial" panose="020B0604020202020204" pitchFamily="34" charset="0"/>
                <a:sym typeface="Wingdings 3" panose="05040102010807070707" pitchFamily="18" charset="2"/>
              </a:rPr>
              <a:t></a:t>
            </a:r>
            <a:r>
              <a:rPr lang="en-US" sz="2000" dirty="0" smtClean="0">
                <a:solidFill>
                  <a:srgbClr val="002060"/>
                </a:solidFill>
                <a:latin typeface="Arial" panose="020B0604020202020204" pitchFamily="34" charset="0"/>
                <a:cs typeface="Arial" panose="020B0604020202020204" pitchFamily="34" charset="0"/>
              </a:rPr>
              <a:t>  CaCl</a:t>
            </a:r>
            <a:r>
              <a:rPr lang="en-US" sz="2000" baseline="-25000" dirty="0" smtClean="0">
                <a:solidFill>
                  <a:srgbClr val="002060"/>
                </a:solidFill>
                <a:latin typeface="Arial" panose="020B0604020202020204" pitchFamily="34" charset="0"/>
                <a:cs typeface="Arial" panose="020B0604020202020204" pitchFamily="34" charset="0"/>
              </a:rPr>
              <a:t>2</a:t>
            </a:r>
            <a:r>
              <a:rPr lang="en-US" sz="2000" dirty="0" smtClean="0">
                <a:solidFill>
                  <a:srgbClr val="002060"/>
                </a:solidFill>
                <a:latin typeface="Arial" panose="020B0604020202020204" pitchFamily="34" charset="0"/>
                <a:cs typeface="Arial" panose="020B0604020202020204" pitchFamily="34" charset="0"/>
              </a:rPr>
              <a:t> </a:t>
            </a:r>
            <a:r>
              <a:rPr lang="en-US" sz="2000" dirty="0">
                <a:solidFill>
                  <a:srgbClr val="002060"/>
                </a:solidFill>
                <a:latin typeface="Arial" panose="020B0604020202020204" pitchFamily="34" charset="0"/>
                <a:cs typeface="Arial" panose="020B0604020202020204" pitchFamily="34" charset="0"/>
              </a:rPr>
              <a:t>(</a:t>
            </a:r>
            <a:r>
              <a:rPr lang="en-US" sz="2000" dirty="0" err="1">
                <a:solidFill>
                  <a:srgbClr val="002060"/>
                </a:solidFill>
                <a:latin typeface="Arial" panose="020B0604020202020204" pitchFamily="34" charset="0"/>
                <a:cs typeface="Arial" panose="020B0604020202020204" pitchFamily="34" charset="0"/>
              </a:rPr>
              <a:t>aq</a:t>
            </a:r>
            <a:r>
              <a:rPr lang="en-US" sz="2000" dirty="0">
                <a:solidFill>
                  <a:srgbClr val="002060"/>
                </a:solidFill>
                <a:latin typeface="Arial" panose="020B0604020202020204" pitchFamily="34" charset="0"/>
                <a:cs typeface="Arial" panose="020B0604020202020204" pitchFamily="34" charset="0"/>
              </a:rPr>
              <a:t>) </a:t>
            </a:r>
            <a:r>
              <a:rPr lang="en-US" sz="2000" dirty="0" smtClean="0">
                <a:solidFill>
                  <a:srgbClr val="002060"/>
                </a:solidFill>
                <a:latin typeface="Arial" panose="020B0604020202020204" pitchFamily="34" charset="0"/>
                <a:cs typeface="Arial" panose="020B0604020202020204" pitchFamily="34" charset="0"/>
              </a:rPr>
              <a:t>+ </a:t>
            </a:r>
            <a:r>
              <a:rPr lang="en-US" sz="2000" dirty="0">
                <a:solidFill>
                  <a:srgbClr val="002060"/>
                </a:solidFill>
                <a:latin typeface="Arial" panose="020B0604020202020204" pitchFamily="34" charset="0"/>
                <a:cs typeface="Arial" panose="020B0604020202020204" pitchFamily="34" charset="0"/>
              </a:rPr>
              <a:t>H</a:t>
            </a:r>
            <a:r>
              <a:rPr lang="en-US" sz="2000" baseline="-25000" dirty="0">
                <a:solidFill>
                  <a:srgbClr val="002060"/>
                </a:solidFill>
                <a:latin typeface="Arial" panose="020B0604020202020204" pitchFamily="34" charset="0"/>
                <a:cs typeface="Arial" panose="020B0604020202020204" pitchFamily="34" charset="0"/>
              </a:rPr>
              <a:t>2</a:t>
            </a:r>
            <a:r>
              <a:rPr lang="en-US" sz="2000" dirty="0">
                <a:solidFill>
                  <a:srgbClr val="002060"/>
                </a:solidFill>
                <a:latin typeface="Arial" panose="020B0604020202020204" pitchFamily="34" charset="0"/>
                <a:cs typeface="Arial" panose="020B0604020202020204" pitchFamily="34" charset="0"/>
              </a:rPr>
              <a:t>O (l) </a:t>
            </a:r>
            <a:r>
              <a:rPr lang="en-US" sz="2000" dirty="0" smtClean="0">
                <a:solidFill>
                  <a:srgbClr val="002060"/>
                </a:solidFill>
                <a:latin typeface="Arial" panose="020B0604020202020204" pitchFamily="34" charset="0"/>
                <a:cs typeface="Arial" panose="020B0604020202020204" pitchFamily="34" charset="0"/>
              </a:rPr>
              <a:t>+ </a:t>
            </a:r>
            <a:r>
              <a:rPr lang="en-US" sz="2000" dirty="0">
                <a:solidFill>
                  <a:srgbClr val="002060"/>
                </a:solidFill>
                <a:latin typeface="Arial" panose="020B0604020202020204" pitchFamily="34" charset="0"/>
                <a:cs typeface="Arial" panose="020B0604020202020204" pitchFamily="34" charset="0"/>
              </a:rPr>
              <a:t>CO</a:t>
            </a:r>
            <a:r>
              <a:rPr lang="en-US" sz="2000" baseline="-25000" dirty="0">
                <a:solidFill>
                  <a:srgbClr val="002060"/>
                </a:solidFill>
                <a:latin typeface="Arial" panose="020B0604020202020204" pitchFamily="34" charset="0"/>
                <a:cs typeface="Arial" panose="020B0604020202020204" pitchFamily="34" charset="0"/>
              </a:rPr>
              <a:t>2</a:t>
            </a:r>
            <a:r>
              <a:rPr lang="en-US" sz="2000" dirty="0">
                <a:solidFill>
                  <a:srgbClr val="002060"/>
                </a:solidFill>
                <a:latin typeface="Arial" panose="020B0604020202020204" pitchFamily="34" charset="0"/>
                <a:cs typeface="Arial" panose="020B0604020202020204" pitchFamily="34" charset="0"/>
              </a:rPr>
              <a:t> (g)</a:t>
            </a:r>
          </a:p>
          <a:p>
            <a:pPr marL="361950" indent="-361950">
              <a:spcAft>
                <a:spcPts val="300"/>
              </a:spcAft>
              <a:buClr>
                <a:srgbClr val="C00000"/>
              </a:buClr>
              <a:buFont typeface="Wingdings 3" panose="05040102010807070707" pitchFamily="18" charset="2"/>
              <a:buChar char=""/>
            </a:pPr>
            <a:r>
              <a:rPr lang="en-US" sz="2000" dirty="0">
                <a:solidFill>
                  <a:srgbClr val="000000"/>
                </a:solidFill>
                <a:latin typeface="Arial" panose="020B0604020202020204" pitchFamily="34" charset="0"/>
                <a:cs typeface="Arial" panose="020B0604020202020204" pitchFamily="34" charset="0"/>
              </a:rPr>
              <a:t>The rate can be measured using the apparatus on the right.</a:t>
            </a:r>
          </a:p>
          <a:p>
            <a:pPr marL="361950" indent="-361950">
              <a:spcAft>
                <a:spcPts val="300"/>
              </a:spcAft>
              <a:buClr>
                <a:srgbClr val="C00000"/>
              </a:buClr>
              <a:buFont typeface="Wingdings 3" panose="05040102010807070707" pitchFamily="18" charset="2"/>
              <a:buChar char=""/>
            </a:pPr>
            <a:r>
              <a:rPr lang="en-US" sz="2000" b="1" dirty="0">
                <a:solidFill>
                  <a:srgbClr val="000000"/>
                </a:solidFill>
                <a:latin typeface="Arial" panose="020B0604020202020204" pitchFamily="34" charset="0"/>
                <a:cs typeface="Arial" panose="020B0604020202020204" pitchFamily="34" charset="0"/>
              </a:rPr>
              <a:t>The method</a:t>
            </a:r>
            <a:r>
              <a:rPr lang="en-US" sz="2000" dirty="0">
                <a:solidFill>
                  <a:srgbClr val="000000"/>
                </a:solidFill>
                <a:latin typeface="Arial" panose="020B0604020202020204" pitchFamily="34" charset="0"/>
                <a:cs typeface="Arial" panose="020B0604020202020204" pitchFamily="34" charset="0"/>
              </a:rPr>
              <a:t> </a:t>
            </a:r>
            <a:r>
              <a:rPr lang="en-US" sz="2000" dirty="0" smtClean="0">
                <a:solidFill>
                  <a:srgbClr val="000000"/>
                </a:solidFill>
                <a:latin typeface="Arial" panose="020B0604020202020204" pitchFamily="34" charset="0"/>
                <a:cs typeface="Arial" panose="020B0604020202020204" pitchFamily="34" charset="0"/>
              </a:rPr>
              <a:t>- Place </a:t>
            </a:r>
            <a:r>
              <a:rPr lang="en-US" sz="2000" dirty="0">
                <a:solidFill>
                  <a:srgbClr val="000000"/>
                </a:solidFill>
                <a:latin typeface="Arial" panose="020B0604020202020204" pitchFamily="34" charset="0"/>
                <a:cs typeface="Arial" panose="020B0604020202020204" pitchFamily="34" charset="0"/>
              </a:rPr>
              <a:t>the marble in the flask and add the acid. Quickly </a:t>
            </a:r>
            <a:r>
              <a:rPr lang="en-US" sz="2000" dirty="0" smtClean="0">
                <a:solidFill>
                  <a:srgbClr val="000000"/>
                </a:solidFill>
                <a:latin typeface="Arial" panose="020B0604020202020204" pitchFamily="34" charset="0"/>
                <a:cs typeface="Arial" panose="020B0604020202020204" pitchFamily="34" charset="0"/>
              </a:rPr>
              <a:t>plug the </a:t>
            </a:r>
            <a:r>
              <a:rPr lang="en-US" sz="2000" dirty="0">
                <a:solidFill>
                  <a:srgbClr val="000000"/>
                </a:solidFill>
                <a:latin typeface="Arial" panose="020B0604020202020204" pitchFamily="34" charset="0"/>
                <a:cs typeface="Arial" panose="020B0604020202020204" pitchFamily="34" charset="0"/>
              </a:rPr>
              <a:t>flask with cotton wool to stop any liquid splashing out. Then weigh </a:t>
            </a:r>
            <a:r>
              <a:rPr lang="en-US" sz="2000" dirty="0" smtClean="0">
                <a:solidFill>
                  <a:srgbClr val="000000"/>
                </a:solidFill>
                <a:latin typeface="Arial" panose="020B0604020202020204" pitchFamily="34" charset="0"/>
                <a:cs typeface="Arial" panose="020B0604020202020204" pitchFamily="34" charset="0"/>
              </a:rPr>
              <a:t>it, starting </a:t>
            </a:r>
            <a:r>
              <a:rPr lang="en-US" sz="2000" dirty="0">
                <a:solidFill>
                  <a:srgbClr val="000000"/>
                </a:solidFill>
                <a:latin typeface="Arial" panose="020B0604020202020204" pitchFamily="34" charset="0"/>
                <a:cs typeface="Arial" panose="020B0604020202020204" pitchFamily="34" charset="0"/>
              </a:rPr>
              <a:t>the clock at the same time. Note </a:t>
            </a: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the </a:t>
            </a:r>
            <a:r>
              <a:rPr lang="en-US" sz="2000" dirty="0">
                <a:solidFill>
                  <a:srgbClr val="000000"/>
                </a:solidFill>
                <a:latin typeface="Arial" panose="020B0604020202020204" pitchFamily="34" charset="0"/>
                <a:cs typeface="Arial" panose="020B0604020202020204" pitchFamily="34" charset="0"/>
              </a:rPr>
              <a:t>mass at regular </a:t>
            </a:r>
            <a:r>
              <a:rPr lang="en-US" sz="2000" dirty="0" smtClean="0">
                <a:solidFill>
                  <a:srgbClr val="000000"/>
                </a:solidFill>
                <a:latin typeface="Arial" panose="020B0604020202020204" pitchFamily="34" charset="0"/>
                <a:cs typeface="Arial" panose="020B0604020202020204" pitchFamily="34" charset="0"/>
              </a:rPr>
              <a:t>intervals until </a:t>
            </a:r>
            <a:r>
              <a:rPr lang="en-US" sz="2000" dirty="0">
                <a:solidFill>
                  <a:srgbClr val="000000"/>
                </a:solidFill>
                <a:latin typeface="Arial" panose="020B0604020202020204" pitchFamily="34" charset="0"/>
                <a:cs typeface="Arial" panose="020B0604020202020204" pitchFamily="34" charset="0"/>
              </a:rPr>
              <a:t>the reaction is </a:t>
            </a: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complete</a:t>
            </a:r>
            <a:r>
              <a:rPr lang="en-US" sz="2000" dirty="0">
                <a:solidFill>
                  <a:srgbClr val="000000"/>
                </a:solidFill>
                <a:latin typeface="Arial" panose="020B0604020202020204" pitchFamily="34" charset="0"/>
                <a:cs typeface="Arial" panose="020B0604020202020204" pitchFamily="34" charset="0"/>
              </a:rPr>
              <a:t>.</a:t>
            </a:r>
          </a:p>
          <a:p>
            <a:pPr marL="361950" indent="-361950">
              <a:spcAft>
                <a:spcPts val="300"/>
              </a:spcAft>
              <a:buClr>
                <a:srgbClr val="C00000"/>
              </a:buClr>
              <a:buFont typeface="Wingdings 3" panose="05040102010807070707" pitchFamily="18" charset="2"/>
              <a:buChar char=""/>
            </a:pPr>
            <a:r>
              <a:rPr lang="en-US" sz="2000" dirty="0">
                <a:solidFill>
                  <a:srgbClr val="000000"/>
                </a:solidFill>
                <a:latin typeface="Arial" panose="020B0604020202020204" pitchFamily="34" charset="0"/>
                <a:cs typeface="Arial" panose="020B0604020202020204" pitchFamily="34" charset="0"/>
              </a:rPr>
              <a:t>Carbon dioxide is a heavy gas. It escapes through </a:t>
            </a: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the </a:t>
            </a:r>
            <a:r>
              <a:rPr lang="en-US" sz="2000" dirty="0">
                <a:solidFill>
                  <a:srgbClr val="000000"/>
                </a:solidFill>
                <a:latin typeface="Arial" panose="020B0604020202020204" pitchFamily="34" charset="0"/>
                <a:cs typeface="Arial" panose="020B0604020202020204" pitchFamily="34" charset="0"/>
              </a:rPr>
              <a:t>cotton wool, </a:t>
            </a:r>
            <a:r>
              <a:rPr lang="en-US" sz="2000" dirty="0" smtClean="0">
                <a:solidFill>
                  <a:srgbClr val="000000"/>
                </a:solidFill>
                <a:latin typeface="Arial" panose="020B0604020202020204" pitchFamily="34" charset="0"/>
                <a:cs typeface="Arial" panose="020B0604020202020204" pitchFamily="34" charset="0"/>
              </a:rPr>
              <a:t>which means </a:t>
            </a:r>
            <a:r>
              <a:rPr lang="en-US" sz="2000" dirty="0">
                <a:solidFill>
                  <a:srgbClr val="000000"/>
                </a:solidFill>
                <a:latin typeface="Arial" panose="020B0604020202020204" pitchFamily="34" charset="0"/>
                <a:cs typeface="Arial" panose="020B0604020202020204" pitchFamily="34" charset="0"/>
              </a:rPr>
              <a:t>that the flask gets </a:t>
            </a: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lighter </a:t>
            </a:r>
            <a:r>
              <a:rPr lang="en-US" sz="2000" dirty="0">
                <a:solidFill>
                  <a:srgbClr val="000000"/>
                </a:solidFill>
                <a:latin typeface="Arial" panose="020B0604020202020204" pitchFamily="34" charset="0"/>
                <a:cs typeface="Arial" panose="020B0604020202020204" pitchFamily="34" charset="0"/>
              </a:rPr>
              <a:t>as the reaction proceeds. So by </a:t>
            </a:r>
            <a:r>
              <a:rPr lang="en-US" sz="2000" dirty="0" smtClean="0">
                <a:solidFill>
                  <a:srgbClr val="000000"/>
                </a:solidFill>
                <a:latin typeface="Arial" panose="020B0604020202020204" pitchFamily="34" charset="0"/>
                <a:cs typeface="Arial" panose="020B0604020202020204" pitchFamily="34" charset="0"/>
              </a:rPr>
              <a:t>weighing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the </a:t>
            </a:r>
            <a:r>
              <a:rPr lang="en-US" sz="2000" dirty="0">
                <a:solidFill>
                  <a:srgbClr val="000000"/>
                </a:solidFill>
                <a:latin typeface="Arial" panose="020B0604020202020204" pitchFamily="34" charset="0"/>
                <a:cs typeface="Arial" panose="020B0604020202020204" pitchFamily="34" charset="0"/>
              </a:rPr>
              <a:t>flask at regular intervals, you can follow the </a:t>
            </a:r>
            <a:r>
              <a:rPr lang="en-US" sz="2000" dirty="0" smtClean="0">
                <a:solidFill>
                  <a:srgbClr val="000000"/>
                </a:solidFill>
                <a:latin typeface="Arial" panose="020B0604020202020204" pitchFamily="34" charset="0"/>
                <a:cs typeface="Arial" panose="020B0604020202020204" pitchFamily="34" charset="0"/>
              </a:rPr>
              <a:t/>
            </a:r>
            <a:br>
              <a:rPr lang="en-US" sz="2000" dirty="0" smtClean="0">
                <a:solidFill>
                  <a:srgbClr val="000000"/>
                </a:solidFill>
                <a:latin typeface="Arial" panose="020B0604020202020204" pitchFamily="34" charset="0"/>
                <a:cs typeface="Arial" panose="020B0604020202020204" pitchFamily="34" charset="0"/>
              </a:rPr>
            </a:br>
            <a:r>
              <a:rPr lang="en-US" sz="2000" dirty="0" smtClean="0">
                <a:solidFill>
                  <a:srgbClr val="000000"/>
                </a:solidFill>
                <a:latin typeface="Arial" panose="020B0604020202020204" pitchFamily="34" charset="0"/>
                <a:cs typeface="Arial" panose="020B0604020202020204" pitchFamily="34" charset="0"/>
              </a:rPr>
              <a:t>rate </a:t>
            </a:r>
            <a:r>
              <a:rPr lang="en-US" sz="2000" dirty="0">
                <a:solidFill>
                  <a:srgbClr val="000000"/>
                </a:solidFill>
                <a:latin typeface="Arial" panose="020B0604020202020204" pitchFamily="34" charset="0"/>
                <a:cs typeface="Arial" panose="020B0604020202020204" pitchFamily="34" charset="0"/>
              </a:rPr>
              <a:t>of reaction.</a:t>
            </a:r>
            <a:endParaRPr lang="en-US" sz="2000" dirty="0" smtClean="0">
              <a:solidFill>
                <a:srgbClr val="00000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362222" y="4077073"/>
            <a:ext cx="2436270" cy="2520280"/>
          </a:xfrm>
          <a:prstGeom prst="rect">
            <a:avLst/>
          </a:prstGeom>
        </p:spPr>
      </p:pic>
      <p:sp>
        <p:nvSpPr>
          <p:cNvPr id="6" name="TextBox 5">
            <a:hlinkClick r:id="rId4" action="ppaction://hlinksldjump"/>
          </p:cNvPr>
          <p:cNvSpPr txBox="1"/>
          <p:nvPr/>
        </p:nvSpPr>
        <p:spPr>
          <a:xfrm>
            <a:off x="8172400" y="105273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052143246"/>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must enter for three papers.</a:t>
            </a:r>
          </a:p>
        </p:txBody>
      </p:sp>
      <p:graphicFrame>
        <p:nvGraphicFramePr>
          <p:cNvPr id="3" name="Table 2"/>
          <p:cNvGraphicFramePr>
            <a:graphicFrameLocks noGrp="1"/>
          </p:cNvGraphicFramePr>
          <p:nvPr>
            <p:extLst>
              <p:ext uri="{D42A27DB-BD31-4B8C-83A1-F6EECF244321}">
                <p14:modId xmlns:p14="http://schemas.microsoft.com/office/powerpoint/2010/main" val="2177072362"/>
              </p:ext>
            </p:extLst>
          </p:nvPr>
        </p:nvGraphicFramePr>
        <p:xfrm>
          <a:off x="331250" y="1581160"/>
          <a:ext cx="8417211" cy="504628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kumimoji="0" lang="en-GB" sz="1500" b="1" i="0" u="none" strike="noStrike" kern="1200" baseline="0" dirty="0" smtClean="0">
                          <a:solidFill>
                            <a:schemeClr val="lt1"/>
                          </a:solidFill>
                          <a:latin typeface="Arial" panose="020B0604020202020204" pitchFamily="34" charset="0"/>
                          <a:ea typeface="+mn-ea"/>
                          <a:cs typeface="Arial" panose="020B0604020202020204" pitchFamily="34" charset="0"/>
                        </a:rPr>
                        <a:t>Core candidates take:</a:t>
                      </a:r>
                      <a:endParaRPr lang="en-GB" sz="1500"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1500"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kumimoji="0" lang="en-GB" sz="1500" b="1" i="0" u="none" strike="noStrike" kern="1200" baseline="0" dirty="0" smtClean="0">
                          <a:solidFill>
                            <a:schemeClr val="lt1"/>
                          </a:solidFill>
                          <a:latin typeface="Arial" panose="020B0604020202020204" pitchFamily="34" charset="0"/>
                          <a:ea typeface="+mn-ea"/>
                          <a:cs typeface="Arial" panose="020B0604020202020204" pitchFamily="34" charset="0"/>
                        </a:rPr>
                        <a:t>Extended candidates take:</a:t>
                      </a:r>
                      <a:endParaRPr lang="en-GB" sz="1500"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GB" sz="1500" b="1" i="0" u="none" strike="noStrike" kern="1200" baseline="0" dirty="0" smtClean="0">
                          <a:solidFill>
                            <a:schemeClr val="dk1"/>
                          </a:solidFill>
                          <a:latin typeface="Arial" panose="020B0604020202020204" pitchFamily="34" charset="0"/>
                          <a:ea typeface="+mn-ea"/>
                          <a:cs typeface="Arial" panose="020B0604020202020204" pitchFamily="34" charset="0"/>
                        </a:rPr>
                        <a:t>Paper 1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 multiple-choice paper consisting of 40 items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of the four-choice type.</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AO1 and AO2. Questions will be based on the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Core syllabus content.</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30% of the</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final total mark.</a:t>
                      </a:r>
                      <a:endParaRPr lang="en-GB" sz="1500" dirty="0">
                        <a:latin typeface="Arial" panose="020B0604020202020204" pitchFamily="34" charset="0"/>
                        <a:cs typeface="Arial" panose="020B0604020202020204" pitchFamily="34" charset="0"/>
                      </a:endParaRPr>
                    </a:p>
                  </a:txBody>
                  <a:tcPr>
                    <a:lnR w="12700" cmpd="sng">
                      <a:noFill/>
                    </a:lnR>
                  </a:tcPr>
                </a:tc>
                <a:tc>
                  <a:txBody>
                    <a:bodyPr/>
                    <a:lstStyle/>
                    <a:p>
                      <a:endParaRPr lang="en-GB" sz="15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1500" b="1" i="0" u="none" strike="noStrike" kern="1200" baseline="0" dirty="0" smtClean="0">
                          <a:solidFill>
                            <a:schemeClr val="dk1"/>
                          </a:solidFill>
                          <a:latin typeface="Arial" panose="020B0604020202020204" pitchFamily="34" charset="0"/>
                          <a:ea typeface="+mn-ea"/>
                          <a:cs typeface="Arial" panose="020B0604020202020204" pitchFamily="34" charset="0"/>
                        </a:rPr>
                        <a:t>Paper 2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45 minutes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 multiple-choice paper consisting of 40</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items of the four-choice type.</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AO1 and AO2. Questions will be based on</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the Extended syllabus content (Core and</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Supplement).</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30% of the</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final total mark.</a:t>
                      </a:r>
                      <a:endParaRPr lang="en-GB" sz="1500" dirty="0">
                        <a:latin typeface="Arial" panose="020B0604020202020204" pitchFamily="34" charset="0"/>
                        <a:cs typeface="Arial" panose="020B0604020202020204" pitchFamily="34" charset="0"/>
                      </a:endParaRPr>
                    </a:p>
                  </a:txBody>
                  <a:tcPr>
                    <a:lnL w="12700" cmpd="sng">
                      <a:noFill/>
                    </a:lnL>
                  </a:tcPr>
                </a:tc>
              </a:tr>
              <a:tr h="388560">
                <a:tc>
                  <a:txBody>
                    <a:bodyPr/>
                    <a:lstStyle/>
                    <a:p>
                      <a:r>
                        <a:rPr lang="en-GB" sz="1500" dirty="0" smtClean="0">
                          <a:latin typeface="Arial" panose="020B0604020202020204" pitchFamily="34" charset="0"/>
                          <a:cs typeface="Arial" panose="020B0604020202020204" pitchFamily="34" charset="0"/>
                        </a:rPr>
                        <a:t>And:</a:t>
                      </a:r>
                      <a:endParaRPr lang="en-GB" sz="1500" dirty="0">
                        <a:latin typeface="Arial" panose="020B0604020202020204" pitchFamily="34" charset="0"/>
                        <a:cs typeface="Arial" panose="020B0604020202020204" pitchFamily="34" charset="0"/>
                      </a:endParaRPr>
                    </a:p>
                  </a:txBody>
                  <a:tcPr>
                    <a:lnR w="12700" cmpd="sng">
                      <a:noFill/>
                    </a:lnR>
                    <a:solidFill>
                      <a:srgbClr val="92D050"/>
                    </a:solidFill>
                  </a:tcPr>
                </a:tc>
                <a:tc>
                  <a:txBody>
                    <a:bodyPr/>
                    <a:lstStyle/>
                    <a:p>
                      <a:endParaRPr lang="en-GB" sz="15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lang="en-GB" sz="1500" dirty="0" smtClean="0">
                          <a:latin typeface="Arial" panose="020B0604020202020204" pitchFamily="34" charset="0"/>
                          <a:cs typeface="Arial" panose="020B0604020202020204" pitchFamily="34" charset="0"/>
                        </a:rPr>
                        <a:t>And:</a:t>
                      </a:r>
                      <a:endParaRPr lang="en-GB" sz="1500" dirty="0">
                        <a:latin typeface="Arial" panose="020B0604020202020204" pitchFamily="34" charset="0"/>
                        <a:cs typeface="Arial" panose="020B0604020202020204" pitchFamily="34" charset="0"/>
                      </a:endParaRPr>
                    </a:p>
                  </a:txBody>
                  <a:tcPr>
                    <a:lnL w="12700" cmpd="sng">
                      <a:noFill/>
                    </a:lnL>
                    <a:solidFill>
                      <a:srgbClr val="92D050"/>
                    </a:solidFill>
                  </a:tcPr>
                </a:tc>
              </a:tr>
              <a:tr h="1584176">
                <a:tc>
                  <a:txBody>
                    <a:bodyPr/>
                    <a:lstStyle/>
                    <a:p>
                      <a:r>
                        <a:rPr kumimoji="0" lang="en-US" sz="1500" b="1" i="0" u="none" strike="noStrike" kern="1200" baseline="0" dirty="0" smtClean="0">
                          <a:solidFill>
                            <a:schemeClr val="dk1"/>
                          </a:solidFill>
                          <a:latin typeface="Arial" panose="020B0604020202020204" pitchFamily="34" charset="0"/>
                          <a:ea typeface="+mn-ea"/>
                          <a:cs typeface="Arial" panose="020B0604020202020204" pitchFamily="34" charset="0"/>
                        </a:rPr>
                        <a:t>Paper 3                                 </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 written paper consisting of short-answer</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and structured questions.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objectives AO1 and AO2. Questions will be based on the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Core syllabus content.                                 80 marks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50% of the</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final total mark.</a:t>
                      </a:r>
                      <a:endParaRPr lang="en-GB" sz="1500" dirty="0">
                        <a:latin typeface="Arial" panose="020B0604020202020204" pitchFamily="34" charset="0"/>
                        <a:cs typeface="Arial" panose="020B0604020202020204" pitchFamily="34" charset="0"/>
                      </a:endParaRPr>
                    </a:p>
                  </a:txBody>
                  <a:tcPr>
                    <a:lnR w="12700" cmpd="sng">
                      <a:noFill/>
                    </a:lnR>
                  </a:tcPr>
                </a:tc>
                <a:tc>
                  <a:txBody>
                    <a:bodyPr/>
                    <a:lstStyle/>
                    <a:p>
                      <a:endParaRPr lang="en-GB" sz="1500" dirty="0">
                        <a:latin typeface="Arial" panose="020B0604020202020204" pitchFamily="34" charset="0"/>
                        <a:cs typeface="Arial" panose="020B060402020202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US" sz="1500" b="1" i="0" u="none" strike="noStrike" kern="1200" baseline="0" dirty="0" smtClean="0">
                          <a:solidFill>
                            <a:schemeClr val="dk1"/>
                          </a:solidFill>
                          <a:latin typeface="Arial" panose="020B0604020202020204" pitchFamily="34" charset="0"/>
                          <a:ea typeface="+mn-ea"/>
                          <a:cs typeface="Arial" panose="020B0604020202020204" pitchFamily="34" charset="0"/>
                        </a:rPr>
                        <a:t>Paper 4                               </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 written paper consisting of short-answer</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and structured questions.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AO1 and AO2. Questions will be based on</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the Extended syllabus content (Core and</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Supplement).                                    80 marks</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50% of the</a:t>
                      </a:r>
                    </a:p>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final total mark.</a:t>
                      </a:r>
                      <a:endParaRPr lang="en-GB" sz="15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900" dirty="0" smtClean="0"/>
              <a:t>10.4 – Changing the Rate Of A Reaction (part 2)</a:t>
            </a:r>
            <a:endParaRPr lang="en-GB" sz="29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136</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15714" cy="1384995"/>
          </a:xfrm>
          <a:prstGeom prst="rect">
            <a:avLst/>
          </a:prstGeom>
        </p:spPr>
        <p:txBody>
          <a:bodyPr wrap="square">
            <a:spAutoFit/>
          </a:bodyPr>
          <a:lstStyle/>
          <a:p>
            <a:pPr marL="534988" indent="-534988">
              <a:spcAft>
                <a:spcPts val="300"/>
              </a:spcAft>
              <a:buClr>
                <a:srgbClr val="C00000"/>
              </a:buClr>
              <a:buFont typeface="Wingdings 3" panose="05040102010807070707" pitchFamily="18" charset="2"/>
              <a:buChar char=""/>
            </a:pPr>
            <a:r>
              <a:rPr lang="en-US" sz="2800" dirty="0" smtClean="0">
                <a:solidFill>
                  <a:srgbClr val="000000"/>
                </a:solidFill>
                <a:latin typeface="Arial" panose="020B0604020202020204" pitchFamily="34" charset="0"/>
                <a:cs typeface="Arial" panose="020B0604020202020204" pitchFamily="34" charset="0"/>
              </a:rPr>
              <a:t>The </a:t>
            </a:r>
            <a:r>
              <a:rPr lang="en-US" sz="2800" dirty="0">
                <a:solidFill>
                  <a:srgbClr val="000000"/>
                </a:solidFill>
                <a:latin typeface="Arial" panose="020B0604020202020204" pitchFamily="34" charset="0"/>
                <a:cs typeface="Arial" panose="020B0604020202020204" pitchFamily="34" charset="0"/>
              </a:rPr>
              <a:t>experiment is repeated twice. Everything is kept exactly the </a:t>
            </a:r>
            <a:r>
              <a:rPr lang="en-US" sz="2800" dirty="0" smtClean="0">
                <a:solidFill>
                  <a:srgbClr val="000000"/>
                </a:solidFill>
                <a:latin typeface="Arial" panose="020B0604020202020204" pitchFamily="34" charset="0"/>
                <a:cs typeface="Arial" panose="020B0604020202020204" pitchFamily="34" charset="0"/>
              </a:rPr>
              <a:t>same each </a:t>
            </a:r>
            <a:r>
              <a:rPr lang="en-US" sz="2800" dirty="0">
                <a:solidFill>
                  <a:srgbClr val="000000"/>
                </a:solidFill>
                <a:latin typeface="Arial" panose="020B0604020202020204" pitchFamily="34" charset="0"/>
                <a:cs typeface="Arial" panose="020B0604020202020204" pitchFamily="34" charset="0"/>
              </a:rPr>
              <a:t>time, except the surface area of the marble chips.</a:t>
            </a:r>
            <a:endParaRPr lang="en-US" sz="2800" dirty="0" smtClean="0">
              <a:solidFill>
                <a:srgbClr val="000000"/>
              </a:solidFill>
              <a:latin typeface="Arial" panose="020B0604020202020204" pitchFamily="34" charset="0"/>
              <a:cs typeface="Arial" panose="020B0604020202020204" pitchFamily="34" charset="0"/>
            </a:endParaRPr>
          </a:p>
        </p:txBody>
      </p:sp>
      <p:sp>
        <p:nvSpPr>
          <p:cNvPr id="2" name="Rectangle 1"/>
          <p:cNvSpPr/>
          <p:nvPr/>
        </p:nvSpPr>
        <p:spPr>
          <a:xfrm>
            <a:off x="312105" y="4883676"/>
            <a:ext cx="4187887" cy="1569660"/>
          </a:xfrm>
          <a:prstGeom prst="rect">
            <a:avLst/>
          </a:prstGeom>
        </p:spPr>
        <p:txBody>
          <a:bodyPr wrap="square">
            <a:spAutoFit/>
          </a:bodyPr>
          <a:lstStyle/>
          <a:p>
            <a:r>
              <a:rPr lang="en-US" sz="2400" dirty="0">
                <a:latin typeface="NewAsterLTStd"/>
              </a:rPr>
              <a:t>For experiment 1, large chips </a:t>
            </a:r>
            <a:r>
              <a:rPr lang="en-US" sz="2400" dirty="0" smtClean="0">
                <a:latin typeface="NewAsterLTStd"/>
              </a:rPr>
              <a:t>are used</a:t>
            </a:r>
            <a:r>
              <a:rPr lang="en-US" sz="2400" dirty="0">
                <a:latin typeface="NewAsterLTStd"/>
              </a:rPr>
              <a:t>. Their surface area is </a:t>
            </a:r>
            <a:r>
              <a:rPr lang="en-US" sz="2400" dirty="0" smtClean="0">
                <a:latin typeface="NewAsterLTStd"/>
              </a:rPr>
              <a:t>the total area of exposed surface.</a:t>
            </a:r>
            <a:endParaRPr lang="en-GB" sz="2400" dirty="0"/>
          </a:p>
        </p:txBody>
      </p:sp>
      <p:sp>
        <p:nvSpPr>
          <p:cNvPr id="4" name="Rectangle 3"/>
          <p:cNvSpPr/>
          <p:nvPr/>
        </p:nvSpPr>
        <p:spPr>
          <a:xfrm>
            <a:off x="4716016" y="4883676"/>
            <a:ext cx="4082476" cy="1569660"/>
          </a:xfrm>
          <a:prstGeom prst="rect">
            <a:avLst/>
          </a:prstGeom>
        </p:spPr>
        <p:txBody>
          <a:bodyPr wrap="square">
            <a:spAutoFit/>
          </a:bodyPr>
          <a:lstStyle/>
          <a:p>
            <a:r>
              <a:rPr lang="en-US" sz="2400" dirty="0">
                <a:latin typeface="NewAsterLTStd"/>
              </a:rPr>
              <a:t>For experiment 2, the same </a:t>
            </a:r>
            <a:r>
              <a:rPr lang="en-US" sz="2400" i="1" dirty="0">
                <a:latin typeface="NewAsterLTStd-It"/>
              </a:rPr>
              <a:t>mass </a:t>
            </a:r>
            <a:r>
              <a:rPr lang="en-US" sz="2400" dirty="0" smtClean="0">
                <a:latin typeface="NewAsterLTStd"/>
              </a:rPr>
              <a:t>of marble </a:t>
            </a:r>
            <a:r>
              <a:rPr lang="en-US" sz="2400" dirty="0">
                <a:latin typeface="NewAsterLTStd"/>
              </a:rPr>
              <a:t>is used – but the chips </a:t>
            </a:r>
            <a:r>
              <a:rPr lang="en-US" sz="2400" dirty="0" smtClean="0">
                <a:latin typeface="NewAsterLTStd"/>
              </a:rPr>
              <a:t>are small </a:t>
            </a:r>
            <a:r>
              <a:rPr lang="en-US" sz="2400" dirty="0">
                <a:latin typeface="NewAsterLTStd"/>
              </a:rPr>
              <a:t>so the surface area is greater.</a:t>
            </a:r>
            <a:endParaRPr lang="en-GB" sz="2400"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l="6130" t="12278" r="6130" b="12278"/>
          <a:stretch/>
        </p:blipFill>
        <p:spPr>
          <a:xfrm>
            <a:off x="334712" y="2564904"/>
            <a:ext cx="4151930" cy="2185226"/>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a:ext>
            </a:extLst>
          </a:blip>
          <a:srcRect l="9806" t="19822" r="10988" b="12278"/>
          <a:stretch/>
        </p:blipFill>
        <p:spPr>
          <a:xfrm>
            <a:off x="4716016" y="2564904"/>
            <a:ext cx="4082476" cy="2191445"/>
          </a:xfrm>
          <a:prstGeom prst="rect">
            <a:avLst/>
          </a:prstGeom>
        </p:spPr>
      </p:pic>
      <p:sp>
        <p:nvSpPr>
          <p:cNvPr id="10" name="TextBox 9">
            <a:hlinkClick r:id="rId5" action="ppaction://hlinksldjump"/>
          </p:cNvPr>
          <p:cNvSpPr txBox="1"/>
          <p:nvPr/>
        </p:nvSpPr>
        <p:spPr>
          <a:xfrm>
            <a:off x="8172400" y="144587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032814071"/>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900" dirty="0" smtClean="0"/>
              <a:t>10.4 – Changing the Rate Of A Reaction (part 2)</a:t>
            </a:r>
            <a:endParaRPr lang="en-GB" sz="29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136</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15714" cy="5686172"/>
          </a:xfrm>
          <a:prstGeom prst="rect">
            <a:avLst/>
          </a:prstGeom>
        </p:spPr>
        <p:txBody>
          <a:bodyPr wrap="square">
            <a:spAutoFit/>
          </a:bodyPr>
          <a:lstStyle/>
          <a:p>
            <a:pPr marL="361950" indent="-361950">
              <a:spcAft>
                <a:spcPts val="300"/>
              </a:spcAft>
              <a:buClr>
                <a:srgbClr val="C00000"/>
              </a:buClr>
              <a:buFont typeface="Wingdings 3" panose="05040102010807070707" pitchFamily="18" charset="2"/>
              <a:buChar char=""/>
            </a:pPr>
            <a:r>
              <a:rPr lang="en-US" sz="2400" dirty="0">
                <a:solidFill>
                  <a:srgbClr val="000000"/>
                </a:solidFill>
                <a:latin typeface="Arial" panose="020B0604020202020204" pitchFamily="34" charset="0"/>
                <a:cs typeface="Arial" panose="020B0604020202020204" pitchFamily="34" charset="0"/>
              </a:rPr>
              <a:t>The results The results of the two experiments are plotted here</a:t>
            </a:r>
            <a:r>
              <a:rPr lang="en-US" sz="2400" dirty="0" smtClean="0">
                <a:solidFill>
                  <a:srgbClr val="000000"/>
                </a:solidFill>
                <a:latin typeface="Arial" panose="020B0604020202020204" pitchFamily="34" charset="0"/>
                <a:cs typeface="Arial" panose="020B0604020202020204" pitchFamily="34" charset="0"/>
              </a:rPr>
              <a:t>:</a:t>
            </a:r>
          </a:p>
          <a:p>
            <a:pPr marL="361950" indent="-361950">
              <a:spcAft>
                <a:spcPts val="300"/>
              </a:spcAft>
              <a:buClr>
                <a:srgbClr val="C00000"/>
              </a:buClr>
              <a:buFont typeface="Wingdings 3" panose="05040102010807070707" pitchFamily="18" charset="2"/>
              <a:buChar char=""/>
            </a:pPr>
            <a:endParaRPr lang="en-US" sz="2400" dirty="0">
              <a:solidFill>
                <a:srgbClr val="000000"/>
              </a:solidFill>
              <a:latin typeface="Arial" panose="020B0604020202020204" pitchFamily="34" charset="0"/>
              <a:cs typeface="Arial" panose="020B0604020202020204" pitchFamily="34" charset="0"/>
            </a:endParaRPr>
          </a:p>
          <a:p>
            <a:pPr marL="361950" indent="-361950">
              <a:spcAft>
                <a:spcPts val="300"/>
              </a:spcAft>
              <a:buClr>
                <a:srgbClr val="C00000"/>
              </a:buClr>
              <a:buFont typeface="Wingdings 3" panose="05040102010807070707" pitchFamily="18" charset="2"/>
              <a:buChar char=""/>
            </a:pPr>
            <a:endParaRPr lang="en-US" sz="2400" dirty="0" smtClean="0">
              <a:solidFill>
                <a:srgbClr val="000000"/>
              </a:solidFill>
              <a:latin typeface="Arial" panose="020B0604020202020204" pitchFamily="34" charset="0"/>
              <a:cs typeface="Arial" panose="020B0604020202020204" pitchFamily="34" charset="0"/>
            </a:endParaRPr>
          </a:p>
          <a:p>
            <a:pPr marL="361950" indent="-361950">
              <a:spcAft>
                <a:spcPts val="300"/>
              </a:spcAft>
              <a:buClr>
                <a:srgbClr val="C00000"/>
              </a:buClr>
              <a:buFont typeface="Wingdings 3" panose="05040102010807070707" pitchFamily="18" charset="2"/>
              <a:buChar char=""/>
            </a:pPr>
            <a:endParaRPr lang="en-US" sz="2400" dirty="0">
              <a:solidFill>
                <a:srgbClr val="000000"/>
              </a:solidFill>
              <a:latin typeface="Arial" panose="020B0604020202020204" pitchFamily="34" charset="0"/>
              <a:cs typeface="Arial" panose="020B0604020202020204" pitchFamily="34" charset="0"/>
            </a:endParaRPr>
          </a:p>
          <a:p>
            <a:pPr marL="361950" indent="-361950">
              <a:spcAft>
                <a:spcPts val="300"/>
              </a:spcAft>
              <a:buClr>
                <a:srgbClr val="C00000"/>
              </a:buClr>
              <a:buFont typeface="Wingdings 3" panose="05040102010807070707" pitchFamily="18" charset="2"/>
              <a:buChar char=""/>
            </a:pPr>
            <a:endParaRPr lang="en-US" sz="2400" dirty="0" smtClean="0">
              <a:solidFill>
                <a:srgbClr val="000000"/>
              </a:solidFill>
              <a:latin typeface="Arial" panose="020B0604020202020204" pitchFamily="34" charset="0"/>
              <a:cs typeface="Arial" panose="020B0604020202020204" pitchFamily="34" charset="0"/>
            </a:endParaRPr>
          </a:p>
          <a:p>
            <a:pPr marL="361950" indent="-361950">
              <a:spcAft>
                <a:spcPts val="300"/>
              </a:spcAft>
              <a:buClr>
                <a:srgbClr val="C00000"/>
              </a:buClr>
              <a:buFont typeface="Wingdings 3" panose="05040102010807070707" pitchFamily="18" charset="2"/>
              <a:buChar char=""/>
            </a:pPr>
            <a:endParaRPr lang="en-US" sz="2400" dirty="0">
              <a:solidFill>
                <a:srgbClr val="000000"/>
              </a:solidFill>
              <a:latin typeface="Arial" panose="020B0604020202020204" pitchFamily="34" charset="0"/>
              <a:cs typeface="Arial" panose="020B0604020202020204" pitchFamily="34" charset="0"/>
            </a:endParaRPr>
          </a:p>
          <a:p>
            <a:pPr marL="361950" indent="-361950">
              <a:spcAft>
                <a:spcPts val="300"/>
              </a:spcAft>
              <a:buClr>
                <a:srgbClr val="C00000"/>
              </a:buClr>
              <a:buFont typeface="Wingdings 3" panose="05040102010807070707" pitchFamily="18" charset="2"/>
              <a:buChar char=""/>
            </a:pPr>
            <a:endParaRPr lang="en-US" sz="2400" dirty="0" smtClean="0">
              <a:solidFill>
                <a:srgbClr val="000000"/>
              </a:solidFill>
              <a:latin typeface="Arial" panose="020B0604020202020204" pitchFamily="34" charset="0"/>
              <a:cs typeface="Arial" panose="020B0604020202020204" pitchFamily="34" charset="0"/>
            </a:endParaRPr>
          </a:p>
          <a:p>
            <a:pPr marL="361950" indent="-361950">
              <a:spcAft>
                <a:spcPts val="300"/>
              </a:spcAft>
              <a:buClr>
                <a:srgbClr val="C00000"/>
              </a:buClr>
              <a:buFont typeface="Wingdings 3" panose="05040102010807070707" pitchFamily="18" charset="2"/>
              <a:buChar char=""/>
            </a:pPr>
            <a:endParaRPr lang="en-US" dirty="0" smtClean="0">
              <a:solidFill>
                <a:srgbClr val="000000"/>
              </a:solidFill>
              <a:latin typeface="Arial" panose="020B0604020202020204" pitchFamily="34" charset="0"/>
              <a:cs typeface="Arial" panose="020B0604020202020204" pitchFamily="34" charset="0"/>
            </a:endParaRPr>
          </a:p>
          <a:p>
            <a:pPr>
              <a:spcAft>
                <a:spcPts val="300"/>
              </a:spcAft>
              <a:buClr>
                <a:srgbClr val="C00000"/>
              </a:buClr>
            </a:pPr>
            <a:endParaRPr lang="en-US" sz="2400" dirty="0" smtClean="0">
              <a:solidFill>
                <a:srgbClr val="000000"/>
              </a:solidFill>
              <a:latin typeface="Arial" panose="020B0604020202020204" pitchFamily="34" charset="0"/>
              <a:cs typeface="Arial" panose="020B0604020202020204" pitchFamily="34" charset="0"/>
            </a:endParaRPr>
          </a:p>
          <a:p>
            <a:pPr marL="361950" indent="-361950">
              <a:spcAft>
                <a:spcPts val="300"/>
              </a:spcAft>
              <a:buClr>
                <a:srgbClr val="C00000"/>
              </a:buClr>
              <a:buFont typeface="Wingdings 3" panose="05040102010807070707" pitchFamily="18" charset="2"/>
              <a:buChar char=""/>
            </a:pPr>
            <a:endParaRPr lang="en-US" sz="2400" dirty="0">
              <a:solidFill>
                <a:srgbClr val="000000"/>
              </a:solidFill>
              <a:latin typeface="Arial" panose="020B0604020202020204" pitchFamily="34" charset="0"/>
              <a:cs typeface="Arial" panose="020B0604020202020204" pitchFamily="34" charset="0"/>
            </a:endParaRPr>
          </a:p>
          <a:p>
            <a:pPr>
              <a:spcAft>
                <a:spcPts val="300"/>
              </a:spcAft>
              <a:buClr>
                <a:srgbClr val="C00000"/>
              </a:buClr>
            </a:pPr>
            <a:endParaRPr lang="en-US" sz="2400" dirty="0" smtClean="0">
              <a:solidFill>
                <a:srgbClr val="000000"/>
              </a:solidFill>
              <a:latin typeface="Arial" panose="020B0604020202020204" pitchFamily="34" charset="0"/>
              <a:cs typeface="Arial" panose="020B0604020202020204" pitchFamily="34" charset="0"/>
            </a:endParaRPr>
          </a:p>
          <a:p>
            <a:pPr marL="361950" indent="-361950">
              <a:spcAft>
                <a:spcPts val="300"/>
              </a:spcAft>
              <a:buClr>
                <a:srgbClr val="C00000"/>
              </a:buClr>
              <a:buFont typeface="Wingdings 3" panose="05040102010807070707" pitchFamily="18" charset="2"/>
              <a:buChar char=""/>
            </a:pPr>
            <a:r>
              <a:rPr lang="en-US" sz="2400" dirty="0">
                <a:solidFill>
                  <a:srgbClr val="000000"/>
                </a:solidFill>
                <a:latin typeface="Arial" panose="020B0604020202020204" pitchFamily="34" charset="0"/>
                <a:cs typeface="Arial" panose="020B0604020202020204" pitchFamily="34" charset="0"/>
              </a:rPr>
              <a:t>So what can you conclude about surface area? Did it affect the rate </a:t>
            </a:r>
            <a:r>
              <a:rPr lang="en-US" sz="2400" dirty="0" smtClean="0">
                <a:solidFill>
                  <a:srgbClr val="000000"/>
                </a:solidFill>
                <a:latin typeface="Arial" panose="020B0604020202020204" pitchFamily="34" charset="0"/>
                <a:cs typeface="Arial" panose="020B0604020202020204" pitchFamily="34" charset="0"/>
              </a:rPr>
              <a:t>of the </a:t>
            </a:r>
            <a:r>
              <a:rPr lang="en-US" sz="2400" dirty="0">
                <a:solidFill>
                  <a:srgbClr val="000000"/>
                </a:solidFill>
                <a:latin typeface="Arial" panose="020B0604020202020204" pitchFamily="34" charset="0"/>
                <a:cs typeface="Arial" panose="020B0604020202020204" pitchFamily="34" charset="0"/>
              </a:rPr>
              <a:t>reaction?</a:t>
            </a:r>
            <a:endParaRPr lang="en-US" sz="2400" dirty="0" smtClean="0">
              <a:solidFill>
                <a:srgbClr val="00000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23529" y="1945407"/>
            <a:ext cx="5357614" cy="3595157"/>
          </a:xfrm>
          <a:prstGeom prst="rect">
            <a:avLst/>
          </a:prstGeom>
        </p:spPr>
      </p:pic>
      <p:sp>
        <p:nvSpPr>
          <p:cNvPr id="7" name="Rectangle 6"/>
          <p:cNvSpPr/>
          <p:nvPr/>
        </p:nvSpPr>
        <p:spPr>
          <a:xfrm>
            <a:off x="5777166" y="1621766"/>
            <a:ext cx="2971298" cy="4162018"/>
          </a:xfrm>
          <a:prstGeom prst="rect">
            <a:avLst/>
          </a:prstGeom>
          <a:solidFill>
            <a:schemeClr val="accent6">
              <a:lumMod val="20000"/>
              <a:lumOff val="80000"/>
            </a:schemeClr>
          </a:solidFill>
          <a:ln w="57150">
            <a:solidFill>
              <a:srgbClr val="002060"/>
            </a:solidFill>
          </a:ln>
        </p:spPr>
        <p:txBody>
          <a:bodyPr wrap="square">
            <a:spAutoFit/>
          </a:bodyPr>
          <a:lstStyle/>
          <a:p>
            <a:r>
              <a:rPr lang="en-US" sz="2200" b="1" dirty="0">
                <a:solidFill>
                  <a:srgbClr val="0066E6"/>
                </a:solidFill>
                <a:latin typeface="Arial" panose="020B0604020202020204" pitchFamily="34" charset="0"/>
                <a:cs typeface="Arial" panose="020B0604020202020204" pitchFamily="34" charset="0"/>
              </a:rPr>
              <a:t>How to draw the graph</a:t>
            </a:r>
          </a:p>
          <a:p>
            <a:r>
              <a:rPr lang="en-US" sz="2200" dirty="0">
                <a:solidFill>
                  <a:srgbClr val="000000"/>
                </a:solidFill>
                <a:latin typeface="Arial" panose="020B0604020202020204" pitchFamily="34" charset="0"/>
                <a:cs typeface="Arial" panose="020B0604020202020204" pitchFamily="34" charset="0"/>
              </a:rPr>
              <a:t>First you have to find the </a:t>
            </a:r>
            <a:r>
              <a:rPr lang="en-US" sz="2200" i="1" dirty="0">
                <a:solidFill>
                  <a:srgbClr val="000000"/>
                </a:solidFill>
                <a:latin typeface="Arial" panose="020B0604020202020204" pitchFamily="34" charset="0"/>
                <a:cs typeface="Arial" panose="020B0604020202020204" pitchFamily="34" charset="0"/>
              </a:rPr>
              <a:t>loss in </a:t>
            </a:r>
            <a:r>
              <a:rPr lang="en-US" sz="2200" i="1" dirty="0" smtClean="0">
                <a:solidFill>
                  <a:srgbClr val="000000"/>
                </a:solidFill>
                <a:latin typeface="Arial" panose="020B0604020202020204" pitchFamily="34" charset="0"/>
                <a:cs typeface="Arial" panose="020B0604020202020204" pitchFamily="34" charset="0"/>
              </a:rPr>
              <a:t>mass </a:t>
            </a:r>
            <a:r>
              <a:rPr lang="en-GB" sz="2200" dirty="0" smtClean="0">
                <a:solidFill>
                  <a:srgbClr val="000000"/>
                </a:solidFill>
                <a:latin typeface="Arial" panose="020B0604020202020204" pitchFamily="34" charset="0"/>
                <a:cs typeface="Arial" panose="020B0604020202020204" pitchFamily="34" charset="0"/>
              </a:rPr>
              <a:t>at </a:t>
            </a:r>
            <a:r>
              <a:rPr lang="en-GB" sz="2200" dirty="0">
                <a:solidFill>
                  <a:srgbClr val="000000"/>
                </a:solidFill>
                <a:latin typeface="Arial" panose="020B0604020202020204" pitchFamily="34" charset="0"/>
                <a:cs typeface="Arial" panose="020B0604020202020204" pitchFamily="34" charset="0"/>
              </a:rPr>
              <a:t>different times:</a:t>
            </a:r>
          </a:p>
          <a:p>
            <a:r>
              <a:rPr lang="en-US" sz="2200" dirty="0">
                <a:solidFill>
                  <a:srgbClr val="000000"/>
                </a:solidFill>
                <a:latin typeface="Arial" panose="020B0604020202020204" pitchFamily="34" charset="0"/>
                <a:cs typeface="Arial" panose="020B0604020202020204" pitchFamily="34" charset="0"/>
              </a:rPr>
              <a:t>loss in mass at a given time </a:t>
            </a:r>
            <a:r>
              <a:rPr lang="en-US" sz="2200" dirty="0" smtClean="0">
                <a:solidFill>
                  <a:srgbClr val="000000"/>
                </a:solidFill>
                <a:latin typeface="Arial" panose="020B0604020202020204" pitchFamily="34" charset="0"/>
                <a:cs typeface="Arial" panose="020B0604020202020204" pitchFamily="34" charset="0"/>
              </a:rPr>
              <a:t>= mass </a:t>
            </a:r>
            <a:r>
              <a:rPr lang="en-US" sz="2200" dirty="0">
                <a:solidFill>
                  <a:srgbClr val="000000"/>
                </a:solidFill>
                <a:latin typeface="Arial" panose="020B0604020202020204" pitchFamily="34" charset="0"/>
                <a:cs typeface="Arial" panose="020B0604020202020204" pitchFamily="34" charset="0"/>
              </a:rPr>
              <a:t>at start </a:t>
            </a:r>
            <a:r>
              <a:rPr lang="en-US" sz="2200" dirty="0" smtClean="0">
                <a:solidFill>
                  <a:srgbClr val="000000"/>
                </a:solidFill>
                <a:latin typeface="Arial" panose="020B0604020202020204" pitchFamily="34" charset="0"/>
                <a:cs typeface="Arial" panose="020B0604020202020204" pitchFamily="34" charset="0"/>
              </a:rPr>
              <a:t>- </a:t>
            </a:r>
            <a:r>
              <a:rPr lang="en-US" sz="2200" dirty="0">
                <a:solidFill>
                  <a:srgbClr val="000000"/>
                </a:solidFill>
                <a:latin typeface="Arial" panose="020B0604020202020204" pitchFamily="34" charset="0"/>
                <a:cs typeface="Arial" panose="020B0604020202020204" pitchFamily="34" charset="0"/>
              </a:rPr>
              <a:t>mass at that time</a:t>
            </a:r>
          </a:p>
          <a:p>
            <a:r>
              <a:rPr lang="en-US" sz="2200" dirty="0">
                <a:solidFill>
                  <a:srgbClr val="000000"/>
                </a:solidFill>
                <a:latin typeface="Arial" panose="020B0604020202020204" pitchFamily="34" charset="0"/>
                <a:cs typeface="Arial" panose="020B0604020202020204" pitchFamily="34" charset="0"/>
              </a:rPr>
              <a:t>Then you plot the values for loss </a:t>
            </a:r>
            <a:r>
              <a:rPr lang="en-US" sz="2200" dirty="0" smtClean="0">
                <a:solidFill>
                  <a:srgbClr val="000000"/>
                </a:solidFill>
                <a:latin typeface="Arial" panose="020B0604020202020204" pitchFamily="34" charset="0"/>
                <a:cs typeface="Arial" panose="020B0604020202020204" pitchFamily="34" charset="0"/>
              </a:rPr>
              <a:t>in </a:t>
            </a:r>
            <a:r>
              <a:rPr lang="en-GB" sz="2200" dirty="0" smtClean="0">
                <a:solidFill>
                  <a:srgbClr val="000000"/>
                </a:solidFill>
                <a:latin typeface="Arial" panose="020B0604020202020204" pitchFamily="34" charset="0"/>
                <a:cs typeface="Arial" panose="020B0604020202020204" pitchFamily="34" charset="0"/>
              </a:rPr>
              <a:t>mass </a:t>
            </a:r>
            <a:r>
              <a:rPr lang="en-GB" sz="2200" dirty="0">
                <a:solidFill>
                  <a:srgbClr val="000000"/>
                </a:solidFill>
                <a:latin typeface="Arial" panose="020B0604020202020204" pitchFamily="34" charset="0"/>
                <a:cs typeface="Arial" panose="020B0604020202020204" pitchFamily="34" charset="0"/>
              </a:rPr>
              <a:t>against time.</a:t>
            </a:r>
            <a:endParaRPr lang="en-GB" sz="2200" dirty="0">
              <a:latin typeface="Arial" panose="020B0604020202020204" pitchFamily="34" charset="0"/>
              <a:cs typeface="Arial" panose="020B0604020202020204" pitchFamily="34" charset="0"/>
            </a:endParaRPr>
          </a:p>
        </p:txBody>
      </p:sp>
      <p:sp>
        <p:nvSpPr>
          <p:cNvPr id="12" name="Oval 11">
            <a:hlinkClick r:id="rId4" action="ppaction://hlinkfile"/>
          </p:cNvPr>
          <p:cNvSpPr/>
          <p:nvPr/>
        </p:nvSpPr>
        <p:spPr>
          <a:xfrm rot="1664057">
            <a:off x="8253109" y="1493485"/>
            <a:ext cx="666574" cy="666574"/>
          </a:xfrm>
          <a:prstGeom prst="ellipse">
            <a:avLst/>
          </a:prstGeom>
          <a:solidFill>
            <a:srgbClr val="0070C0"/>
          </a:solidFill>
          <a:ln>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200" b="1" dirty="0">
                <a:latin typeface="Arial" panose="020B0604020202020204" pitchFamily="34" charset="0"/>
                <a:cs typeface="Arial" panose="020B0604020202020204" pitchFamily="34" charset="0"/>
              </a:rPr>
              <a:t>!</a:t>
            </a:r>
            <a:endParaRPr lang="en-GB" sz="2000" b="1" dirty="0">
              <a:latin typeface="Arial" panose="020B0604020202020204" pitchFamily="34" charset="0"/>
              <a:cs typeface="Arial" panose="020B0604020202020204" pitchFamily="34" charset="0"/>
            </a:endParaRPr>
          </a:p>
        </p:txBody>
      </p:sp>
      <p:sp>
        <p:nvSpPr>
          <p:cNvPr id="8" name="TextBox 7">
            <a:hlinkClick r:id="rId5" action="ppaction://hlinksldjump"/>
          </p:cNvPr>
          <p:cNvSpPr txBox="1"/>
          <p:nvPr/>
        </p:nvSpPr>
        <p:spPr>
          <a:xfrm>
            <a:off x="8172400" y="418217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107521574"/>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900" dirty="0" smtClean="0"/>
              <a:t>10.4 – Changing the Rate Of A Reaction (part 2)</a:t>
            </a:r>
            <a:endParaRPr lang="en-GB" sz="29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136</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15714" cy="5555367"/>
          </a:xfrm>
          <a:prstGeom prst="rect">
            <a:avLst/>
          </a:prstGeom>
        </p:spPr>
        <p:txBody>
          <a:bodyPr wrap="square">
            <a:spAutoFit/>
          </a:bodyPr>
          <a:lstStyle/>
          <a:p>
            <a:pPr>
              <a:spcAft>
                <a:spcPts val="300"/>
              </a:spcAft>
              <a:buClr>
                <a:srgbClr val="C00000"/>
              </a:buClr>
            </a:pPr>
            <a:r>
              <a:rPr lang="en-US" sz="2300" dirty="0">
                <a:solidFill>
                  <a:srgbClr val="000000"/>
                </a:solidFill>
                <a:latin typeface="Arial" panose="020B0604020202020204" pitchFamily="34" charset="0"/>
                <a:cs typeface="Arial" panose="020B0604020202020204" pitchFamily="34" charset="0"/>
              </a:rPr>
              <a:t>Notice these things about the results:</a:t>
            </a:r>
          </a:p>
          <a:p>
            <a:pPr marL="457200" indent="-457200">
              <a:spcAft>
                <a:spcPts val="300"/>
              </a:spcAft>
              <a:buClr>
                <a:srgbClr val="C00000"/>
              </a:buClr>
              <a:buFont typeface="+mj-lt"/>
              <a:buAutoNum type="arabicPeriod"/>
            </a:pPr>
            <a:r>
              <a:rPr lang="en-US" sz="2300" dirty="0" smtClean="0">
                <a:solidFill>
                  <a:srgbClr val="000000"/>
                </a:solidFill>
                <a:latin typeface="Arial" panose="020B0604020202020204" pitchFamily="34" charset="0"/>
                <a:cs typeface="Arial" panose="020B0604020202020204" pitchFamily="34" charset="0"/>
              </a:rPr>
              <a:t>Curve </a:t>
            </a:r>
            <a:r>
              <a:rPr lang="en-US" sz="2300" dirty="0">
                <a:solidFill>
                  <a:srgbClr val="000000"/>
                </a:solidFill>
                <a:latin typeface="Arial" panose="020B0604020202020204" pitchFamily="34" charset="0"/>
                <a:cs typeface="Arial" panose="020B0604020202020204" pitchFamily="34" charset="0"/>
              </a:rPr>
              <a:t>2 is steeper than curve 1. This shows that the reaction is </a:t>
            </a:r>
            <a:r>
              <a:rPr lang="en-US" sz="2300" dirty="0" smtClean="0">
                <a:solidFill>
                  <a:srgbClr val="000000"/>
                </a:solidFill>
                <a:latin typeface="Arial" panose="020B0604020202020204" pitchFamily="34" charset="0"/>
                <a:cs typeface="Arial" panose="020B0604020202020204" pitchFamily="34" charset="0"/>
              </a:rPr>
              <a:t>faster for </a:t>
            </a:r>
            <a:r>
              <a:rPr lang="en-US" sz="2300" dirty="0">
                <a:solidFill>
                  <a:srgbClr val="000000"/>
                </a:solidFill>
                <a:latin typeface="Arial" panose="020B0604020202020204" pitchFamily="34" charset="0"/>
                <a:cs typeface="Arial" panose="020B0604020202020204" pitchFamily="34" charset="0"/>
              </a:rPr>
              <a:t>the small chips.</a:t>
            </a:r>
          </a:p>
          <a:p>
            <a:pPr marL="457200" indent="-457200">
              <a:spcAft>
                <a:spcPts val="300"/>
              </a:spcAft>
              <a:buClr>
                <a:srgbClr val="C00000"/>
              </a:buClr>
              <a:buFont typeface="+mj-lt"/>
              <a:buAutoNum type="arabicPeriod"/>
            </a:pPr>
            <a:r>
              <a:rPr lang="en-US" sz="2300" dirty="0" smtClean="0">
                <a:solidFill>
                  <a:srgbClr val="000000"/>
                </a:solidFill>
                <a:latin typeface="Arial" panose="020B0604020202020204" pitchFamily="34" charset="0"/>
                <a:cs typeface="Arial" panose="020B0604020202020204" pitchFamily="34" charset="0"/>
              </a:rPr>
              <a:t>In </a:t>
            </a:r>
            <a:r>
              <a:rPr lang="en-US" sz="2300" dirty="0">
                <a:solidFill>
                  <a:srgbClr val="000000"/>
                </a:solidFill>
                <a:latin typeface="Arial" panose="020B0604020202020204" pitchFamily="34" charset="0"/>
                <a:cs typeface="Arial" panose="020B0604020202020204" pitchFamily="34" charset="0"/>
              </a:rPr>
              <a:t>both experiments, the final loss in mass is 2.0 grams. In other </a:t>
            </a:r>
            <a:r>
              <a:rPr lang="en-US" sz="2300" dirty="0" smtClean="0">
                <a:solidFill>
                  <a:srgbClr val="000000"/>
                </a:solidFill>
                <a:latin typeface="Arial" panose="020B0604020202020204" pitchFamily="34" charset="0"/>
                <a:cs typeface="Arial" panose="020B0604020202020204" pitchFamily="34" charset="0"/>
              </a:rPr>
              <a:t>words, 2.0 </a:t>
            </a:r>
            <a:r>
              <a:rPr lang="en-US" sz="2300" dirty="0">
                <a:solidFill>
                  <a:srgbClr val="000000"/>
                </a:solidFill>
                <a:latin typeface="Arial" panose="020B0604020202020204" pitchFamily="34" charset="0"/>
                <a:cs typeface="Arial" panose="020B0604020202020204" pitchFamily="34" charset="0"/>
              </a:rPr>
              <a:t>grams of carbon dioxide are produced each time.</a:t>
            </a:r>
          </a:p>
          <a:p>
            <a:pPr marL="457200" indent="-457200">
              <a:spcAft>
                <a:spcPts val="300"/>
              </a:spcAft>
              <a:buClr>
                <a:srgbClr val="C00000"/>
              </a:buClr>
              <a:buFont typeface="+mj-lt"/>
              <a:buAutoNum type="arabicPeriod"/>
            </a:pPr>
            <a:r>
              <a:rPr lang="en-US" sz="2300" dirty="0" smtClean="0">
                <a:solidFill>
                  <a:srgbClr val="000000"/>
                </a:solidFill>
                <a:latin typeface="Arial" panose="020B0604020202020204" pitchFamily="34" charset="0"/>
                <a:cs typeface="Arial" panose="020B0604020202020204" pitchFamily="34" charset="0"/>
              </a:rPr>
              <a:t>For </a:t>
            </a:r>
            <a:r>
              <a:rPr lang="en-US" sz="2300" dirty="0">
                <a:solidFill>
                  <a:srgbClr val="000000"/>
                </a:solidFill>
                <a:latin typeface="Arial" panose="020B0604020202020204" pitchFamily="34" charset="0"/>
                <a:cs typeface="Arial" panose="020B0604020202020204" pitchFamily="34" charset="0"/>
              </a:rPr>
              <a:t>the small chips, the </a:t>
            </a:r>
            <a:r>
              <a:rPr lang="en-US" sz="2300" dirty="0" smtClean="0">
                <a:solidFill>
                  <a:srgbClr val="000000"/>
                </a:solidFill>
                <a:latin typeface="Arial" panose="020B0604020202020204" pitchFamily="34" charset="0"/>
                <a:cs typeface="Arial" panose="020B0604020202020204" pitchFamily="34" charset="0"/>
              </a:rPr>
              <a:t/>
            </a:r>
            <a:br>
              <a:rPr lang="en-US" sz="2300" dirty="0" smtClean="0">
                <a:solidFill>
                  <a:srgbClr val="000000"/>
                </a:solidFill>
                <a:latin typeface="Arial" panose="020B0604020202020204" pitchFamily="34" charset="0"/>
                <a:cs typeface="Arial" panose="020B0604020202020204" pitchFamily="34" charset="0"/>
              </a:rPr>
            </a:br>
            <a:r>
              <a:rPr lang="en-US" sz="2300" dirty="0" smtClean="0">
                <a:solidFill>
                  <a:srgbClr val="000000"/>
                </a:solidFill>
                <a:latin typeface="Arial" panose="020B0604020202020204" pitchFamily="34" charset="0"/>
                <a:cs typeface="Arial" panose="020B0604020202020204" pitchFamily="34" charset="0"/>
              </a:rPr>
              <a:t>reaction </a:t>
            </a:r>
            <a:r>
              <a:rPr lang="en-US" sz="2300" dirty="0">
                <a:solidFill>
                  <a:srgbClr val="000000"/>
                </a:solidFill>
                <a:latin typeface="Arial" panose="020B0604020202020204" pitchFamily="34" charset="0"/>
                <a:cs typeface="Arial" panose="020B0604020202020204" pitchFamily="34" charset="0"/>
              </a:rPr>
              <a:t>is complete in 4 </a:t>
            </a:r>
            <a:r>
              <a:rPr lang="en-US" sz="2300" dirty="0" smtClean="0">
                <a:solidFill>
                  <a:srgbClr val="000000"/>
                </a:solidFill>
                <a:latin typeface="Arial" panose="020B0604020202020204" pitchFamily="34" charset="0"/>
                <a:cs typeface="Arial" panose="020B0604020202020204" pitchFamily="34" charset="0"/>
              </a:rPr>
              <a:t/>
            </a:r>
            <a:br>
              <a:rPr lang="en-US" sz="2300" dirty="0" smtClean="0">
                <a:solidFill>
                  <a:srgbClr val="000000"/>
                </a:solidFill>
                <a:latin typeface="Arial" panose="020B0604020202020204" pitchFamily="34" charset="0"/>
                <a:cs typeface="Arial" panose="020B0604020202020204" pitchFamily="34" charset="0"/>
              </a:rPr>
            </a:br>
            <a:r>
              <a:rPr lang="en-US" sz="2300" dirty="0" smtClean="0">
                <a:solidFill>
                  <a:srgbClr val="000000"/>
                </a:solidFill>
                <a:latin typeface="Arial" panose="020B0604020202020204" pitchFamily="34" charset="0"/>
                <a:cs typeface="Arial" panose="020B0604020202020204" pitchFamily="34" charset="0"/>
              </a:rPr>
              <a:t>minutes</a:t>
            </a:r>
            <a:r>
              <a:rPr lang="en-US" sz="2300" dirty="0">
                <a:solidFill>
                  <a:srgbClr val="000000"/>
                </a:solidFill>
                <a:latin typeface="Arial" panose="020B0604020202020204" pitchFamily="34" charset="0"/>
                <a:cs typeface="Arial" panose="020B0604020202020204" pitchFamily="34" charset="0"/>
              </a:rPr>
              <a:t>. For the </a:t>
            </a:r>
            <a:r>
              <a:rPr lang="en-US" sz="2300" dirty="0" smtClean="0">
                <a:solidFill>
                  <a:srgbClr val="000000"/>
                </a:solidFill>
                <a:latin typeface="Arial" panose="020B0604020202020204" pitchFamily="34" charset="0"/>
                <a:cs typeface="Arial" panose="020B0604020202020204" pitchFamily="34" charset="0"/>
              </a:rPr>
              <a:t>large</a:t>
            </a:r>
            <a:br>
              <a:rPr lang="en-US" sz="2300" dirty="0" smtClean="0">
                <a:solidFill>
                  <a:srgbClr val="000000"/>
                </a:solidFill>
                <a:latin typeface="Arial" panose="020B0604020202020204" pitchFamily="34" charset="0"/>
                <a:cs typeface="Arial" panose="020B0604020202020204" pitchFamily="34" charset="0"/>
              </a:rPr>
            </a:br>
            <a:r>
              <a:rPr lang="en-US" sz="2300" dirty="0" smtClean="0">
                <a:solidFill>
                  <a:srgbClr val="000000"/>
                </a:solidFill>
                <a:latin typeface="Arial" panose="020B0604020202020204" pitchFamily="34" charset="0"/>
                <a:cs typeface="Arial" panose="020B0604020202020204" pitchFamily="34" charset="0"/>
              </a:rPr>
              <a:t>chips</a:t>
            </a:r>
            <a:r>
              <a:rPr lang="en-US" sz="2300" dirty="0">
                <a:solidFill>
                  <a:srgbClr val="000000"/>
                </a:solidFill>
                <a:latin typeface="Arial" panose="020B0604020202020204" pitchFamily="34" charset="0"/>
                <a:cs typeface="Arial" panose="020B0604020202020204" pitchFamily="34" charset="0"/>
              </a:rPr>
              <a:t>, </a:t>
            </a:r>
            <a:r>
              <a:rPr lang="en-US" sz="2300" dirty="0" smtClean="0">
                <a:solidFill>
                  <a:srgbClr val="000000"/>
                </a:solidFill>
                <a:latin typeface="Arial" panose="020B0604020202020204" pitchFamily="34" charset="0"/>
                <a:cs typeface="Arial" panose="020B0604020202020204" pitchFamily="34" charset="0"/>
              </a:rPr>
              <a:t>it </a:t>
            </a:r>
            <a:r>
              <a:rPr lang="en-US" sz="2300" dirty="0">
                <a:solidFill>
                  <a:srgbClr val="000000"/>
                </a:solidFill>
                <a:latin typeface="Arial" panose="020B0604020202020204" pitchFamily="34" charset="0"/>
                <a:cs typeface="Arial" panose="020B0604020202020204" pitchFamily="34" charset="0"/>
              </a:rPr>
              <a:t>takes </a:t>
            </a:r>
            <a:r>
              <a:rPr lang="en-US" sz="2300" dirty="0" smtClean="0">
                <a:solidFill>
                  <a:srgbClr val="000000"/>
                </a:solidFill>
                <a:latin typeface="Arial" panose="020B0604020202020204" pitchFamily="34" charset="0"/>
                <a:cs typeface="Arial" panose="020B0604020202020204" pitchFamily="34" charset="0"/>
              </a:rPr>
              <a:t>6 </a:t>
            </a:r>
            <a:r>
              <a:rPr lang="en-US" sz="2300" dirty="0">
                <a:solidFill>
                  <a:srgbClr val="000000"/>
                </a:solidFill>
                <a:latin typeface="Arial" panose="020B0604020202020204" pitchFamily="34" charset="0"/>
                <a:cs typeface="Arial" panose="020B0604020202020204" pitchFamily="34" charset="0"/>
              </a:rPr>
              <a:t>minutes.</a:t>
            </a:r>
          </a:p>
          <a:p>
            <a:pPr marL="457200" indent="-457200">
              <a:spcAft>
                <a:spcPts val="300"/>
              </a:spcAft>
              <a:buClr>
                <a:srgbClr val="C00000"/>
              </a:buClr>
              <a:buFont typeface="Wingdings 3" panose="05040102010807070707" pitchFamily="18" charset="2"/>
              <a:buChar char=""/>
            </a:pPr>
            <a:r>
              <a:rPr lang="en-US" sz="2300" dirty="0">
                <a:solidFill>
                  <a:srgbClr val="000000"/>
                </a:solidFill>
                <a:latin typeface="Arial" panose="020B0604020202020204" pitchFamily="34" charset="0"/>
                <a:cs typeface="Arial" panose="020B0604020202020204" pitchFamily="34" charset="0"/>
              </a:rPr>
              <a:t>These results show </a:t>
            </a:r>
            <a:r>
              <a:rPr lang="en-US" sz="2300" dirty="0" smtClean="0">
                <a:solidFill>
                  <a:srgbClr val="000000"/>
                </a:solidFill>
                <a:latin typeface="Arial" panose="020B0604020202020204" pitchFamily="34" charset="0"/>
                <a:cs typeface="Arial" panose="020B0604020202020204" pitchFamily="34" charset="0"/>
              </a:rPr>
              <a:t>that:</a:t>
            </a:r>
            <a:br>
              <a:rPr lang="en-US" sz="2300" dirty="0" smtClean="0">
                <a:solidFill>
                  <a:srgbClr val="000000"/>
                </a:solidFill>
                <a:latin typeface="Arial" panose="020B0604020202020204" pitchFamily="34" charset="0"/>
                <a:cs typeface="Arial" panose="020B0604020202020204" pitchFamily="34" charset="0"/>
              </a:rPr>
            </a:br>
            <a:r>
              <a:rPr lang="en-US" sz="2300" b="1" dirty="0" smtClean="0">
                <a:solidFill>
                  <a:srgbClr val="000000"/>
                </a:solidFill>
                <a:latin typeface="Arial" panose="020B0604020202020204" pitchFamily="34" charset="0"/>
                <a:cs typeface="Arial" panose="020B0604020202020204" pitchFamily="34" charset="0"/>
              </a:rPr>
              <a:t>The </a:t>
            </a:r>
            <a:r>
              <a:rPr lang="en-US" sz="2300" b="1" dirty="0">
                <a:solidFill>
                  <a:srgbClr val="000000"/>
                </a:solidFill>
                <a:latin typeface="Arial" panose="020B0604020202020204" pitchFamily="34" charset="0"/>
                <a:cs typeface="Arial" panose="020B0604020202020204" pitchFamily="34" charset="0"/>
              </a:rPr>
              <a:t>rate of a reaction </a:t>
            </a:r>
            <a:r>
              <a:rPr lang="en-US" sz="2300" b="1" dirty="0" smtClean="0">
                <a:solidFill>
                  <a:srgbClr val="000000"/>
                </a:solidFill>
                <a:latin typeface="Arial" panose="020B0604020202020204" pitchFamily="34" charset="0"/>
                <a:cs typeface="Arial" panose="020B0604020202020204" pitchFamily="34" charset="0"/>
              </a:rPr>
              <a:t/>
            </a:r>
            <a:br>
              <a:rPr lang="en-US" sz="2300" b="1" dirty="0" smtClean="0">
                <a:solidFill>
                  <a:srgbClr val="000000"/>
                </a:solidFill>
                <a:latin typeface="Arial" panose="020B0604020202020204" pitchFamily="34" charset="0"/>
                <a:cs typeface="Arial" panose="020B0604020202020204" pitchFamily="34" charset="0"/>
              </a:rPr>
            </a:br>
            <a:r>
              <a:rPr lang="en-US" sz="2300" b="1" dirty="0" smtClean="0">
                <a:solidFill>
                  <a:srgbClr val="000000"/>
                </a:solidFill>
                <a:latin typeface="Arial" panose="020B0604020202020204" pitchFamily="34" charset="0"/>
                <a:cs typeface="Arial" panose="020B0604020202020204" pitchFamily="34" charset="0"/>
              </a:rPr>
              <a:t>increases </a:t>
            </a:r>
            <a:r>
              <a:rPr lang="en-US" sz="2300" b="1" dirty="0">
                <a:solidFill>
                  <a:srgbClr val="000000"/>
                </a:solidFill>
                <a:latin typeface="Arial" panose="020B0604020202020204" pitchFamily="34" charset="0"/>
                <a:cs typeface="Arial" panose="020B0604020202020204" pitchFamily="34" charset="0"/>
              </a:rPr>
              <a:t>when the </a:t>
            </a:r>
            <a:r>
              <a:rPr lang="en-US" sz="2300" b="1" dirty="0" smtClean="0">
                <a:solidFill>
                  <a:srgbClr val="000000"/>
                </a:solidFill>
                <a:latin typeface="Arial" panose="020B0604020202020204" pitchFamily="34" charset="0"/>
                <a:cs typeface="Arial" panose="020B0604020202020204" pitchFamily="34" charset="0"/>
              </a:rPr>
              <a:t/>
            </a:r>
            <a:br>
              <a:rPr lang="en-US" sz="2300" b="1" dirty="0" smtClean="0">
                <a:solidFill>
                  <a:srgbClr val="000000"/>
                </a:solidFill>
                <a:latin typeface="Arial" panose="020B0604020202020204" pitchFamily="34" charset="0"/>
                <a:cs typeface="Arial" panose="020B0604020202020204" pitchFamily="34" charset="0"/>
              </a:rPr>
            </a:br>
            <a:r>
              <a:rPr lang="en-US" sz="2300" b="1" dirty="0" smtClean="0">
                <a:solidFill>
                  <a:srgbClr val="000000"/>
                </a:solidFill>
                <a:latin typeface="Arial" panose="020B0604020202020204" pitchFamily="34" charset="0"/>
                <a:cs typeface="Arial" panose="020B0604020202020204" pitchFamily="34" charset="0"/>
              </a:rPr>
              <a:t>surface </a:t>
            </a:r>
            <a:r>
              <a:rPr lang="en-US" sz="2300" b="1" dirty="0">
                <a:solidFill>
                  <a:srgbClr val="000000"/>
                </a:solidFill>
                <a:latin typeface="Arial" panose="020B0604020202020204" pitchFamily="34" charset="0"/>
                <a:cs typeface="Arial" panose="020B0604020202020204" pitchFamily="34" charset="0"/>
              </a:rPr>
              <a:t>area of a </a:t>
            </a:r>
            <a:r>
              <a:rPr lang="en-US" sz="2300" b="1" dirty="0" smtClean="0">
                <a:solidFill>
                  <a:srgbClr val="000000"/>
                </a:solidFill>
                <a:latin typeface="Arial" panose="020B0604020202020204" pitchFamily="34" charset="0"/>
                <a:cs typeface="Arial" panose="020B0604020202020204" pitchFamily="34" charset="0"/>
              </a:rPr>
              <a:t>solid</a:t>
            </a:r>
            <a:br>
              <a:rPr lang="en-US" sz="2300" b="1" dirty="0" smtClean="0">
                <a:solidFill>
                  <a:srgbClr val="000000"/>
                </a:solidFill>
                <a:latin typeface="Arial" panose="020B0604020202020204" pitchFamily="34" charset="0"/>
                <a:cs typeface="Arial" panose="020B0604020202020204" pitchFamily="34" charset="0"/>
              </a:rPr>
            </a:br>
            <a:r>
              <a:rPr lang="en-US" sz="2300" b="1" dirty="0" smtClean="0">
                <a:solidFill>
                  <a:srgbClr val="000000"/>
                </a:solidFill>
                <a:latin typeface="Arial" panose="020B0604020202020204" pitchFamily="34" charset="0"/>
                <a:cs typeface="Arial" panose="020B0604020202020204" pitchFamily="34" charset="0"/>
              </a:rPr>
              <a:t>reactant </a:t>
            </a:r>
            <a:r>
              <a:rPr lang="en-US" sz="2300" b="1" dirty="0">
                <a:solidFill>
                  <a:srgbClr val="000000"/>
                </a:solidFill>
                <a:latin typeface="Arial" panose="020B0604020202020204" pitchFamily="34" charset="0"/>
                <a:cs typeface="Arial" panose="020B0604020202020204" pitchFamily="34" charset="0"/>
              </a:rPr>
              <a:t>is increased.</a:t>
            </a:r>
            <a:endParaRPr lang="en-US" sz="2300" b="1" dirty="0" smtClean="0">
              <a:solidFill>
                <a:srgbClr val="00000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192038" y="3506251"/>
            <a:ext cx="4606454" cy="3091101"/>
          </a:xfrm>
          <a:prstGeom prst="rect">
            <a:avLst/>
          </a:prstGeom>
        </p:spPr>
      </p:pic>
      <p:sp>
        <p:nvSpPr>
          <p:cNvPr id="6" name="TextBox 5">
            <a:hlinkClick r:id="rId4" action="ppaction://hlinksldjump"/>
          </p:cNvPr>
          <p:cNvSpPr txBox="1"/>
          <p:nvPr/>
        </p:nvSpPr>
        <p:spPr>
          <a:xfrm>
            <a:off x="8172400" y="90872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072801473"/>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900" dirty="0" smtClean="0"/>
              <a:t>10.4 – Changing the Rate Of A Reaction (part 2)</a:t>
            </a:r>
            <a:endParaRPr lang="en-GB" sz="29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137</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15714" cy="5409173"/>
          </a:xfrm>
          <a:prstGeom prst="rect">
            <a:avLst/>
          </a:prstGeom>
        </p:spPr>
        <p:txBody>
          <a:bodyPr wrap="square">
            <a:spAutoFit/>
          </a:bodyPr>
          <a:lstStyle/>
          <a:p>
            <a:pPr>
              <a:spcAft>
                <a:spcPts val="300"/>
              </a:spcAft>
              <a:buClr>
                <a:srgbClr val="C00000"/>
              </a:buClr>
            </a:pPr>
            <a:r>
              <a:rPr lang="en-US" sz="1900" b="1" dirty="0">
                <a:solidFill>
                  <a:srgbClr val="FF0000"/>
                </a:solidFill>
                <a:latin typeface="Arial" panose="020B0604020202020204" pitchFamily="34" charset="0"/>
                <a:cs typeface="Arial" panose="020B0604020202020204" pitchFamily="34" charset="0"/>
              </a:rPr>
              <a:t>Explosion!</a:t>
            </a:r>
          </a:p>
          <a:p>
            <a:pPr marL="457200" indent="-457200">
              <a:spcAft>
                <a:spcPts val="300"/>
              </a:spcAft>
              <a:buClr>
                <a:srgbClr val="C00000"/>
              </a:buClr>
              <a:buFont typeface="Wingdings 3" panose="05040102010807070707" pitchFamily="18" charset="2"/>
              <a:buChar char=""/>
            </a:pPr>
            <a:r>
              <a:rPr lang="en-US" sz="1900" dirty="0">
                <a:solidFill>
                  <a:srgbClr val="000000"/>
                </a:solidFill>
                <a:latin typeface="Arial" panose="020B0604020202020204" pitchFamily="34" charset="0"/>
                <a:cs typeface="Arial" panose="020B0604020202020204" pitchFamily="34" charset="0"/>
              </a:rPr>
              <a:t>As you have seen, you can increase the rate of a reaction by increasing:</a:t>
            </a:r>
          </a:p>
          <a:p>
            <a:pPr marL="811213" indent="-361950">
              <a:spcAft>
                <a:spcPts val="300"/>
              </a:spcAft>
              <a:buClr>
                <a:srgbClr val="C00000"/>
              </a:buClr>
              <a:buFont typeface="Wingdings" panose="05000000000000000000" pitchFamily="2" charset="2"/>
              <a:buChar char="§"/>
            </a:pPr>
            <a:r>
              <a:rPr lang="en-US" sz="1900" dirty="0" smtClean="0">
                <a:solidFill>
                  <a:srgbClr val="000000"/>
                </a:solidFill>
                <a:latin typeface="Arial" panose="020B0604020202020204" pitchFamily="34" charset="0"/>
                <a:cs typeface="Arial" panose="020B0604020202020204" pitchFamily="34" charset="0"/>
              </a:rPr>
              <a:t>the </a:t>
            </a:r>
            <a:r>
              <a:rPr lang="en-US" sz="1900" dirty="0">
                <a:solidFill>
                  <a:srgbClr val="000000"/>
                </a:solidFill>
                <a:latin typeface="Arial" panose="020B0604020202020204" pitchFamily="34" charset="0"/>
                <a:cs typeface="Arial" panose="020B0604020202020204" pitchFamily="34" charset="0"/>
              </a:rPr>
              <a:t>concentration of a reactant</a:t>
            </a:r>
          </a:p>
          <a:p>
            <a:pPr marL="811213" indent="-361950">
              <a:spcAft>
                <a:spcPts val="300"/>
              </a:spcAft>
              <a:buClr>
                <a:srgbClr val="C00000"/>
              </a:buClr>
              <a:buFont typeface="Wingdings" panose="05000000000000000000" pitchFamily="2" charset="2"/>
              <a:buChar char="§"/>
            </a:pPr>
            <a:r>
              <a:rPr lang="en-US" sz="1900" dirty="0" smtClean="0">
                <a:solidFill>
                  <a:srgbClr val="000000"/>
                </a:solidFill>
                <a:latin typeface="Arial" panose="020B0604020202020204" pitchFamily="34" charset="0"/>
                <a:cs typeface="Arial" panose="020B0604020202020204" pitchFamily="34" charset="0"/>
              </a:rPr>
              <a:t>the </a:t>
            </a:r>
            <a:r>
              <a:rPr lang="en-US" sz="1900" dirty="0">
                <a:solidFill>
                  <a:srgbClr val="000000"/>
                </a:solidFill>
                <a:latin typeface="Arial" panose="020B0604020202020204" pitchFamily="34" charset="0"/>
                <a:cs typeface="Arial" panose="020B0604020202020204" pitchFamily="34" charset="0"/>
              </a:rPr>
              <a:t>temperature</a:t>
            </a:r>
          </a:p>
          <a:p>
            <a:pPr marL="811213" indent="-361950">
              <a:spcAft>
                <a:spcPts val="300"/>
              </a:spcAft>
              <a:buClr>
                <a:srgbClr val="C00000"/>
              </a:buClr>
              <a:buFont typeface="Wingdings" panose="05000000000000000000" pitchFamily="2" charset="2"/>
              <a:buChar char="§"/>
            </a:pPr>
            <a:r>
              <a:rPr lang="en-US" sz="1900" dirty="0" smtClean="0">
                <a:solidFill>
                  <a:srgbClr val="000000"/>
                </a:solidFill>
                <a:latin typeface="Arial" panose="020B0604020202020204" pitchFamily="34" charset="0"/>
                <a:cs typeface="Arial" panose="020B0604020202020204" pitchFamily="34" charset="0"/>
              </a:rPr>
              <a:t>the </a:t>
            </a:r>
            <a:r>
              <a:rPr lang="en-US" sz="1900" dirty="0">
                <a:solidFill>
                  <a:srgbClr val="000000"/>
                </a:solidFill>
                <a:latin typeface="Arial" panose="020B0604020202020204" pitchFamily="34" charset="0"/>
                <a:cs typeface="Arial" panose="020B0604020202020204" pitchFamily="34" charset="0"/>
              </a:rPr>
              <a:t>surface area of a solid reactant</a:t>
            </a:r>
          </a:p>
          <a:p>
            <a:pPr marL="457200" indent="-457200">
              <a:spcAft>
                <a:spcPts val="300"/>
              </a:spcAft>
              <a:buClr>
                <a:srgbClr val="C00000"/>
              </a:buClr>
              <a:buFont typeface="Wingdings 3" panose="05040102010807070707" pitchFamily="18" charset="2"/>
              <a:buChar char=""/>
            </a:pPr>
            <a:r>
              <a:rPr lang="en-US" sz="1900" dirty="0">
                <a:solidFill>
                  <a:srgbClr val="000000"/>
                </a:solidFill>
                <a:latin typeface="Arial" panose="020B0604020202020204" pitchFamily="34" charset="0"/>
                <a:cs typeface="Arial" panose="020B0604020202020204" pitchFamily="34" charset="0"/>
              </a:rPr>
              <a:t>In some situations, an increase in any of these can lead to a </a:t>
            </a:r>
            <a:r>
              <a:rPr lang="en-US" sz="1900" dirty="0" smtClean="0">
                <a:solidFill>
                  <a:srgbClr val="000000"/>
                </a:solidFill>
                <a:latin typeface="Arial" panose="020B0604020202020204" pitchFamily="34" charset="0"/>
                <a:cs typeface="Arial" panose="020B0604020202020204" pitchFamily="34" charset="0"/>
              </a:rPr>
              <a:t>dangerously fast </a:t>
            </a:r>
            <a:r>
              <a:rPr lang="en-US" sz="1900" dirty="0">
                <a:solidFill>
                  <a:srgbClr val="000000"/>
                </a:solidFill>
                <a:latin typeface="Arial" panose="020B0604020202020204" pitchFamily="34" charset="0"/>
                <a:cs typeface="Arial" panose="020B0604020202020204" pitchFamily="34" charset="0"/>
              </a:rPr>
              <a:t>reaction. You get an </a:t>
            </a:r>
            <a:r>
              <a:rPr lang="en-US" sz="1900" b="1" dirty="0">
                <a:solidFill>
                  <a:srgbClr val="000000"/>
                </a:solidFill>
                <a:latin typeface="Arial" panose="020B0604020202020204" pitchFamily="34" charset="0"/>
                <a:cs typeface="Arial" panose="020B0604020202020204" pitchFamily="34" charset="0"/>
              </a:rPr>
              <a:t>explosion</a:t>
            </a:r>
            <a:r>
              <a:rPr lang="en-US" sz="1900" dirty="0">
                <a:solidFill>
                  <a:srgbClr val="000000"/>
                </a:solidFill>
                <a:latin typeface="Arial" panose="020B0604020202020204" pitchFamily="34" charset="0"/>
                <a:cs typeface="Arial" panose="020B0604020202020204" pitchFamily="34" charset="0"/>
              </a:rPr>
              <a:t>. Here are examples.</a:t>
            </a:r>
          </a:p>
          <a:p>
            <a:pPr marL="457200" indent="-457200">
              <a:spcAft>
                <a:spcPts val="300"/>
              </a:spcAft>
              <a:buClr>
                <a:srgbClr val="C00000"/>
              </a:buClr>
              <a:buFont typeface="Wingdings 3" panose="05040102010807070707" pitchFamily="18" charset="2"/>
              <a:buChar char=""/>
            </a:pPr>
            <a:r>
              <a:rPr lang="en-US" sz="1900" b="1" dirty="0">
                <a:solidFill>
                  <a:srgbClr val="000000"/>
                </a:solidFill>
                <a:latin typeface="Arial" panose="020B0604020202020204" pitchFamily="34" charset="0"/>
                <a:cs typeface="Arial" panose="020B0604020202020204" pitchFamily="34" charset="0"/>
              </a:rPr>
              <a:t>In flour mills </a:t>
            </a:r>
            <a:r>
              <a:rPr lang="en-US" sz="1900" b="1" dirty="0" smtClean="0">
                <a:solidFill>
                  <a:srgbClr val="000000"/>
                </a:solidFill>
                <a:latin typeface="Arial" panose="020B0604020202020204" pitchFamily="34" charset="0"/>
                <a:cs typeface="Arial" panose="020B0604020202020204" pitchFamily="34" charset="0"/>
              </a:rPr>
              <a:t>- </a:t>
            </a:r>
            <a:r>
              <a:rPr lang="en-US" sz="1900" dirty="0" smtClean="0">
                <a:solidFill>
                  <a:srgbClr val="000000"/>
                </a:solidFill>
                <a:latin typeface="Arial" panose="020B0604020202020204" pitchFamily="34" charset="0"/>
                <a:cs typeface="Arial" panose="020B0604020202020204" pitchFamily="34" charset="0"/>
              </a:rPr>
              <a:t>Flour </a:t>
            </a:r>
            <a:r>
              <a:rPr lang="en-US" sz="1900" dirty="0">
                <a:solidFill>
                  <a:srgbClr val="000000"/>
                </a:solidFill>
                <a:latin typeface="Arial" panose="020B0604020202020204" pitchFamily="34" charset="0"/>
                <a:cs typeface="Arial" panose="020B0604020202020204" pitchFamily="34" charset="0"/>
              </a:rPr>
              <a:t>particles are tiny, so flour has a very large </a:t>
            </a:r>
            <a:r>
              <a:rPr lang="en-US" sz="1900" dirty="0" smtClean="0">
                <a:solidFill>
                  <a:srgbClr val="000000"/>
                </a:solidFill>
                <a:latin typeface="Arial" panose="020B0604020202020204" pitchFamily="34" charset="0"/>
                <a:cs typeface="Arial" panose="020B0604020202020204" pitchFamily="34" charset="0"/>
              </a:rPr>
              <a:t>surface area</a:t>
            </a:r>
            <a:r>
              <a:rPr lang="en-US" sz="1900" dirty="0">
                <a:solidFill>
                  <a:srgbClr val="000000"/>
                </a:solidFill>
                <a:latin typeface="Arial" panose="020B0604020202020204" pitchFamily="34" charset="0"/>
                <a:cs typeface="Arial" panose="020B0604020202020204" pitchFamily="34" charset="0"/>
              </a:rPr>
              <a:t>. It can also catch fire. In a flour mill, if there is a lot of flour dust </a:t>
            </a:r>
            <a:r>
              <a:rPr lang="en-US" sz="1900" dirty="0" smtClean="0">
                <a:solidFill>
                  <a:srgbClr val="000000"/>
                </a:solidFill>
                <a:latin typeface="Arial" panose="020B0604020202020204" pitchFamily="34" charset="0"/>
                <a:cs typeface="Arial" panose="020B0604020202020204" pitchFamily="34" charset="0"/>
              </a:rPr>
              <a:t>in the </a:t>
            </a:r>
            <a:r>
              <a:rPr lang="en-US" sz="1900" dirty="0">
                <a:solidFill>
                  <a:srgbClr val="000000"/>
                </a:solidFill>
                <a:latin typeface="Arial" panose="020B0604020202020204" pitchFamily="34" charset="0"/>
                <a:cs typeface="Arial" panose="020B0604020202020204" pitchFamily="34" charset="0"/>
              </a:rPr>
              <a:t>air, a spark from a machine could be enough to cause an explosion.</a:t>
            </a:r>
          </a:p>
          <a:p>
            <a:pPr marL="457200" indent="-457200">
              <a:spcAft>
                <a:spcPts val="300"/>
              </a:spcAft>
              <a:buClr>
                <a:srgbClr val="C00000"/>
              </a:buClr>
              <a:buFont typeface="Wingdings 3" panose="05040102010807070707" pitchFamily="18" charset="2"/>
              <a:buChar char=""/>
            </a:pPr>
            <a:r>
              <a:rPr lang="en-US" sz="1900" dirty="0">
                <a:solidFill>
                  <a:srgbClr val="000000"/>
                </a:solidFill>
                <a:latin typeface="Arial" panose="020B0604020202020204" pitchFamily="34" charset="0"/>
                <a:cs typeface="Arial" panose="020B0604020202020204" pitchFamily="34" charset="0"/>
              </a:rPr>
              <a:t>For the same reason, explosions are a risk in wood mills, from wood </a:t>
            </a:r>
            <a:r>
              <a:rPr lang="en-US" sz="1900" dirty="0" smtClean="0">
                <a:solidFill>
                  <a:srgbClr val="000000"/>
                </a:solidFill>
                <a:latin typeface="Arial" panose="020B0604020202020204" pitchFamily="34" charset="0"/>
                <a:cs typeface="Arial" panose="020B0604020202020204" pitchFamily="34" charset="0"/>
              </a:rPr>
              <a:t>dust, and </a:t>
            </a:r>
            <a:r>
              <a:rPr lang="en-US" sz="1900" dirty="0">
                <a:solidFill>
                  <a:srgbClr val="000000"/>
                </a:solidFill>
                <a:latin typeface="Arial" panose="020B0604020202020204" pitchFamily="34" charset="0"/>
                <a:cs typeface="Arial" panose="020B0604020202020204" pitchFamily="34" charset="0"/>
              </a:rPr>
              <a:t>in silos where wheat and other grains are stored. And in factories </a:t>
            </a:r>
            <a:r>
              <a:rPr lang="en-US" sz="1900" dirty="0" smtClean="0">
                <a:solidFill>
                  <a:srgbClr val="000000"/>
                </a:solidFill>
                <a:latin typeface="Arial" panose="020B0604020202020204" pitchFamily="34" charset="0"/>
                <a:cs typeface="Arial" panose="020B0604020202020204" pitchFamily="34" charset="0"/>
              </a:rPr>
              <a:t>that make </a:t>
            </a:r>
            <a:r>
              <a:rPr lang="en-US" sz="1900" dirty="0">
                <a:solidFill>
                  <a:srgbClr val="000000"/>
                </a:solidFill>
                <a:latin typeface="Arial" panose="020B0604020202020204" pitchFamily="34" charset="0"/>
                <a:cs typeface="Arial" panose="020B0604020202020204" pitchFamily="34" charset="0"/>
              </a:rPr>
              <a:t>custard powder, and dried milk. The dust from all these will burn.</a:t>
            </a:r>
          </a:p>
          <a:p>
            <a:pPr marL="457200" indent="-457200">
              <a:spcAft>
                <a:spcPts val="300"/>
              </a:spcAft>
              <a:buClr>
                <a:srgbClr val="C00000"/>
              </a:buClr>
              <a:buFont typeface="Wingdings 3" panose="05040102010807070707" pitchFamily="18" charset="2"/>
              <a:buChar char=""/>
            </a:pPr>
            <a:r>
              <a:rPr lang="en-US" sz="1900" b="1" dirty="0">
                <a:solidFill>
                  <a:srgbClr val="000000"/>
                </a:solidFill>
                <a:latin typeface="Arial" panose="020B0604020202020204" pitchFamily="34" charset="0"/>
                <a:cs typeface="Arial" panose="020B0604020202020204" pitchFamily="34" charset="0"/>
              </a:rPr>
              <a:t>In coal mines </a:t>
            </a:r>
            <a:r>
              <a:rPr lang="en-US" sz="1900" dirty="0" smtClean="0">
                <a:solidFill>
                  <a:srgbClr val="000000"/>
                </a:solidFill>
                <a:latin typeface="Arial" panose="020B0604020202020204" pitchFamily="34" charset="0"/>
                <a:cs typeface="Arial" panose="020B0604020202020204" pitchFamily="34" charset="0"/>
              </a:rPr>
              <a:t>- In </a:t>
            </a:r>
            <a:r>
              <a:rPr lang="en-US" sz="1900" dirty="0">
                <a:solidFill>
                  <a:srgbClr val="000000"/>
                </a:solidFill>
                <a:latin typeface="Arial" panose="020B0604020202020204" pitchFamily="34" charset="0"/>
                <a:cs typeface="Arial" panose="020B0604020202020204" pitchFamily="34" charset="0"/>
              </a:rPr>
              <a:t>coal mines, methane (CH</a:t>
            </a:r>
            <a:r>
              <a:rPr lang="en-US" sz="1900" baseline="-25000" dirty="0">
                <a:solidFill>
                  <a:srgbClr val="000000"/>
                </a:solidFill>
                <a:latin typeface="Arial" panose="020B0604020202020204" pitchFamily="34" charset="0"/>
                <a:cs typeface="Arial" panose="020B0604020202020204" pitchFamily="34" charset="0"/>
              </a:rPr>
              <a:t>4</a:t>
            </a:r>
            <a:r>
              <a:rPr lang="en-US" sz="1900" dirty="0">
                <a:solidFill>
                  <a:srgbClr val="000000"/>
                </a:solidFill>
                <a:latin typeface="Arial" panose="020B0604020202020204" pitchFamily="34" charset="0"/>
                <a:cs typeface="Arial" panose="020B0604020202020204" pitchFamily="34" charset="0"/>
              </a:rPr>
              <a:t>) and other flammable </a:t>
            </a:r>
            <a:r>
              <a:rPr lang="en-US" sz="1900" dirty="0" smtClean="0">
                <a:solidFill>
                  <a:srgbClr val="000000"/>
                </a:solidFill>
                <a:latin typeface="Arial" panose="020B0604020202020204" pitchFamily="34" charset="0"/>
                <a:cs typeface="Arial" panose="020B0604020202020204" pitchFamily="34" charset="0"/>
              </a:rPr>
              <a:t>gases collect </a:t>
            </a:r>
            <a:r>
              <a:rPr lang="en-US" sz="1900" dirty="0">
                <a:solidFill>
                  <a:srgbClr val="000000"/>
                </a:solidFill>
                <a:latin typeface="Arial" panose="020B0604020202020204" pitchFamily="34" charset="0"/>
                <a:cs typeface="Arial" panose="020B0604020202020204" pitchFamily="34" charset="0"/>
              </a:rPr>
              <a:t>in the air. At certain concentrations they form an explosive </a:t>
            </a:r>
            <a:r>
              <a:rPr lang="en-US" sz="1900" dirty="0" smtClean="0">
                <a:solidFill>
                  <a:srgbClr val="000000"/>
                </a:solidFill>
                <a:latin typeface="Arial" panose="020B0604020202020204" pitchFamily="34" charset="0"/>
                <a:cs typeface="Arial" panose="020B0604020202020204" pitchFamily="34" charset="0"/>
              </a:rPr>
              <a:t>mix with </a:t>
            </a:r>
            <a:r>
              <a:rPr lang="en-US" sz="1900" dirty="0">
                <a:solidFill>
                  <a:srgbClr val="000000"/>
                </a:solidFill>
                <a:latin typeface="Arial" panose="020B0604020202020204" pitchFamily="34" charset="0"/>
                <a:cs typeface="Arial" panose="020B0604020202020204" pitchFamily="34" charset="0"/>
              </a:rPr>
              <a:t>the air. A spark is enough to set off an explosion.</a:t>
            </a:r>
            <a:endParaRPr lang="en-US" sz="1900" b="1" dirty="0" smtClean="0">
              <a:solidFill>
                <a:srgbClr val="000000"/>
              </a:solidFill>
              <a:latin typeface="Arial" panose="020B0604020202020204" pitchFamily="34" charset="0"/>
              <a:cs typeface="Arial" panose="020B0604020202020204" pitchFamily="34" charset="0"/>
            </a:endParaRPr>
          </a:p>
        </p:txBody>
      </p:sp>
      <p:sp>
        <p:nvSpPr>
          <p:cNvPr id="5" name="TextBox 4">
            <a:hlinkClick r:id="rId3" action="ppaction://hlinksldjump"/>
          </p:cNvPr>
          <p:cNvSpPr txBox="1"/>
          <p:nvPr/>
        </p:nvSpPr>
        <p:spPr>
          <a:xfrm>
            <a:off x="8172400" y="180591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90909736"/>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900" dirty="0" smtClean="0"/>
              <a:t>10.4 – Changing the Rate Of A Reaction (part 2)</a:t>
            </a:r>
            <a:endParaRPr lang="en-GB" sz="29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136</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316806" y="4941168"/>
            <a:ext cx="3967161" cy="1554272"/>
          </a:xfrm>
          <a:prstGeom prst="rect">
            <a:avLst/>
          </a:prstGeom>
        </p:spPr>
        <p:txBody>
          <a:bodyPr wrap="square">
            <a:spAutoFit/>
          </a:bodyPr>
          <a:lstStyle/>
          <a:p>
            <a:pPr>
              <a:spcAft>
                <a:spcPts val="300"/>
              </a:spcAft>
              <a:buClr>
                <a:srgbClr val="C00000"/>
              </a:buClr>
            </a:pPr>
            <a:r>
              <a:rPr lang="en-US" sz="1900" dirty="0">
                <a:solidFill>
                  <a:srgbClr val="000000"/>
                </a:solidFill>
                <a:latin typeface="Arial" panose="020B0604020202020204" pitchFamily="34" charset="0"/>
                <a:cs typeface="Arial" panose="020B0604020202020204" pitchFamily="34" charset="0"/>
              </a:rPr>
              <a:t>In the old days, miners used </a:t>
            </a:r>
            <a:r>
              <a:rPr lang="en-US" sz="1900" dirty="0" smtClean="0">
                <a:solidFill>
                  <a:srgbClr val="000000"/>
                </a:solidFill>
                <a:latin typeface="Arial" panose="020B0604020202020204" pitchFamily="34" charset="0"/>
                <a:cs typeface="Arial" panose="020B0604020202020204" pitchFamily="34" charset="0"/>
              </a:rPr>
              <a:t>candles to </a:t>
            </a:r>
            <a:r>
              <a:rPr lang="en-US" sz="1900" dirty="0">
                <a:solidFill>
                  <a:srgbClr val="000000"/>
                </a:solidFill>
                <a:latin typeface="Arial" panose="020B0604020202020204" pitchFamily="34" charset="0"/>
                <a:cs typeface="Arial" panose="020B0604020202020204" pitchFamily="34" charset="0"/>
              </a:rPr>
              <a:t>see their way underground – </a:t>
            </a:r>
            <a:r>
              <a:rPr lang="en-US" sz="1900" dirty="0" smtClean="0">
                <a:solidFill>
                  <a:srgbClr val="000000"/>
                </a:solidFill>
                <a:latin typeface="Arial" panose="020B0604020202020204" pitchFamily="34" charset="0"/>
                <a:cs typeface="Arial" panose="020B0604020202020204" pitchFamily="34" charset="0"/>
              </a:rPr>
              <a:t>which caused </a:t>
            </a:r>
            <a:r>
              <a:rPr lang="en-US" sz="1900" dirty="0">
                <a:solidFill>
                  <a:srgbClr val="000000"/>
                </a:solidFill>
                <a:latin typeface="Arial" panose="020B0604020202020204" pitchFamily="34" charset="0"/>
                <a:cs typeface="Arial" panose="020B0604020202020204" pitchFamily="34" charset="0"/>
              </a:rPr>
              <a:t>many explosions. Now they </a:t>
            </a:r>
            <a:r>
              <a:rPr lang="en-US" sz="1900" dirty="0" smtClean="0">
                <a:solidFill>
                  <a:srgbClr val="000000"/>
                </a:solidFill>
                <a:latin typeface="Arial" panose="020B0604020202020204" pitchFamily="34" charset="0"/>
                <a:cs typeface="Arial" panose="020B0604020202020204" pitchFamily="34" charset="0"/>
              </a:rPr>
              <a:t>use sealed </a:t>
            </a:r>
            <a:r>
              <a:rPr lang="en-US" sz="1900" dirty="0">
                <a:solidFill>
                  <a:srgbClr val="000000"/>
                </a:solidFill>
                <a:latin typeface="Arial" panose="020B0604020202020204" pitchFamily="34" charset="0"/>
                <a:cs typeface="Arial" panose="020B0604020202020204" pitchFamily="34" charset="0"/>
              </a:rPr>
              <a:t>lamps powered by batteries.</a:t>
            </a:r>
            <a:endParaRPr lang="en-US" sz="1900" b="1" dirty="0" smtClean="0">
              <a:solidFill>
                <a:srgbClr val="0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323528" y="1178402"/>
            <a:ext cx="3082401" cy="3618750"/>
          </a:xfrm>
          <a:prstGeom prst="rect">
            <a:avLst/>
          </a:prstGeom>
        </p:spPr>
      </p:pic>
      <p:sp>
        <p:nvSpPr>
          <p:cNvPr id="7" name="Rectangle 6"/>
          <p:cNvSpPr/>
          <p:nvPr/>
        </p:nvSpPr>
        <p:spPr>
          <a:xfrm>
            <a:off x="4499992" y="4941168"/>
            <a:ext cx="4248472" cy="969496"/>
          </a:xfrm>
          <a:prstGeom prst="rect">
            <a:avLst/>
          </a:prstGeom>
        </p:spPr>
        <p:txBody>
          <a:bodyPr wrap="square">
            <a:spAutoFit/>
          </a:bodyPr>
          <a:lstStyle/>
          <a:p>
            <a:pPr>
              <a:spcAft>
                <a:spcPts val="300"/>
              </a:spcAft>
              <a:buClr>
                <a:srgbClr val="C00000"/>
              </a:buClr>
            </a:pPr>
            <a:r>
              <a:rPr lang="en-US" sz="1900" dirty="0">
                <a:solidFill>
                  <a:srgbClr val="000000"/>
                </a:solidFill>
                <a:latin typeface="Arial" panose="020B0604020202020204" pitchFamily="34" charset="0"/>
                <a:cs typeface="Arial" panose="020B0604020202020204" pitchFamily="34" charset="0"/>
              </a:rPr>
              <a:t>A fire at a grain silo in </a:t>
            </a:r>
            <a:r>
              <a:rPr lang="en-US" sz="1900" dirty="0" smtClean="0">
                <a:solidFill>
                  <a:srgbClr val="000000"/>
                </a:solidFill>
                <a:latin typeface="Arial" panose="020B0604020202020204" pitchFamily="34" charset="0"/>
                <a:cs typeface="Arial" panose="020B0604020202020204" pitchFamily="34" charset="0"/>
              </a:rPr>
              <a:t>Ghent, Belgium</a:t>
            </a:r>
            <a:r>
              <a:rPr lang="en-US" sz="1900" dirty="0">
                <a:solidFill>
                  <a:srgbClr val="000000"/>
                </a:solidFill>
                <a:latin typeface="Arial" panose="020B0604020202020204" pitchFamily="34" charset="0"/>
                <a:cs typeface="Arial" panose="020B0604020202020204" pitchFamily="34" charset="0"/>
              </a:rPr>
              <a:t>, after wheat </a:t>
            </a:r>
            <a:r>
              <a:rPr lang="en-US" sz="1900" dirty="0" smtClean="0">
                <a:solidFill>
                  <a:srgbClr val="000000"/>
                </a:solidFill>
                <a:latin typeface="Arial" panose="020B0604020202020204" pitchFamily="34" charset="0"/>
                <a:cs typeface="Arial" panose="020B0604020202020204" pitchFamily="34" charset="0"/>
              </a:rPr>
              <a:t>dust exploded. Several </a:t>
            </a:r>
            <a:r>
              <a:rPr lang="en-US" sz="1900" dirty="0">
                <a:solidFill>
                  <a:srgbClr val="000000"/>
                </a:solidFill>
                <a:latin typeface="Arial" panose="020B0604020202020204" pitchFamily="34" charset="0"/>
                <a:cs typeface="Arial" panose="020B0604020202020204" pitchFamily="34" charset="0"/>
              </a:rPr>
              <a:t>people were injured.</a:t>
            </a:r>
            <a:endParaRPr lang="en-US" sz="1900" b="1" dirty="0" smtClean="0">
              <a:solidFill>
                <a:srgbClr val="00000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r="11635"/>
          <a:stretch/>
        </p:blipFill>
        <p:spPr>
          <a:xfrm>
            <a:off x="3563990" y="1162829"/>
            <a:ext cx="5256482" cy="3634323"/>
          </a:xfrm>
          <a:prstGeom prst="rect">
            <a:avLst/>
          </a:prstGeom>
        </p:spPr>
      </p:pic>
      <p:sp>
        <p:nvSpPr>
          <p:cNvPr id="8" name="TextBox 7">
            <a:hlinkClick r:id="rId5" action="ppaction://hlinksldjump"/>
          </p:cNvPr>
          <p:cNvSpPr txBox="1"/>
          <p:nvPr/>
        </p:nvSpPr>
        <p:spPr>
          <a:xfrm>
            <a:off x="8172400" y="580526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422766409"/>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000" dirty="0" smtClean="0"/>
              <a:t>10.4 </a:t>
            </a:r>
            <a:r>
              <a:rPr lang="en-GB" sz="3000" dirty="0"/>
              <a:t>– Changing the Rate Of A </a:t>
            </a:r>
            <a:r>
              <a:rPr lang="en-GB" sz="3000" dirty="0" smtClean="0"/>
              <a:t>Reaction (part 2)</a:t>
            </a:r>
            <a:endParaRPr lang="en-GB" sz="3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135</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299596" y="1124741"/>
            <a:ext cx="8480032" cy="5401479"/>
          </a:xfrm>
          <a:prstGeom prst="rect">
            <a:avLst/>
          </a:prstGeom>
          <a:solidFill>
            <a:srgbClr val="F5FC9A"/>
          </a:solidFill>
          <a:ln w="57150">
            <a:solidFill>
              <a:srgbClr val="002060"/>
            </a:solidFill>
          </a:ln>
        </p:spPr>
        <p:txBody>
          <a:bodyPr wrap="square" numCol="1" spcCol="144000">
            <a:spAutoFit/>
          </a:bodyPr>
          <a:lstStyle/>
          <a:p>
            <a:pPr marL="355600" indent="-355600">
              <a:buClr>
                <a:srgbClr val="C00000"/>
              </a:buClr>
              <a:buSzPct val="111000"/>
              <a:buFont typeface="+mj-lt"/>
              <a:buAutoNum type="arabicPeriod"/>
            </a:pPr>
            <a:r>
              <a:rPr lang="en-US" sz="2300" dirty="0" smtClean="0">
                <a:latin typeface="Arial" panose="020B0604020202020204" pitchFamily="34" charset="0"/>
                <a:cs typeface="Arial" panose="020B0604020202020204" pitchFamily="34" charset="0"/>
              </a:rPr>
              <a:t>This </a:t>
            </a:r>
            <a:r>
              <a:rPr lang="en-US" sz="2300" dirty="0">
                <a:latin typeface="Arial" panose="020B0604020202020204" pitchFamily="34" charset="0"/>
                <a:cs typeface="Arial" panose="020B0604020202020204" pitchFamily="34" charset="0"/>
              </a:rPr>
              <a:t>question is about the graph on the opposite </a:t>
            </a:r>
            <a:r>
              <a:rPr lang="en-US" sz="2300" dirty="0" smtClean="0">
                <a:latin typeface="Arial" panose="020B0604020202020204" pitchFamily="34" charset="0"/>
                <a:cs typeface="Arial" panose="020B0604020202020204" pitchFamily="34" charset="0"/>
              </a:rPr>
              <a:t>page. For </a:t>
            </a:r>
            <a:r>
              <a:rPr lang="en-US" sz="2300" dirty="0">
                <a:latin typeface="Arial" panose="020B0604020202020204" pitchFamily="34" charset="0"/>
                <a:cs typeface="Arial" panose="020B0604020202020204" pitchFamily="34" charset="0"/>
              </a:rPr>
              <a:t>each experiment find:</a:t>
            </a:r>
          </a:p>
          <a:p>
            <a:pPr marL="811213" indent="-457200">
              <a:buClr>
                <a:srgbClr val="C00000"/>
              </a:buClr>
              <a:buSzPct val="111000"/>
              <a:buFont typeface="+mj-lt"/>
              <a:buAutoNum type="alphaLcPeriod"/>
            </a:pPr>
            <a:r>
              <a:rPr lang="en-US" sz="2300" dirty="0" smtClean="0">
                <a:latin typeface="Arial" panose="020B0604020202020204" pitchFamily="34" charset="0"/>
                <a:cs typeface="Arial" panose="020B0604020202020204" pitchFamily="34" charset="0"/>
              </a:rPr>
              <a:t>the </a:t>
            </a:r>
            <a:r>
              <a:rPr lang="en-US" sz="2300" dirty="0">
                <a:latin typeface="Arial" panose="020B0604020202020204" pitchFamily="34" charset="0"/>
                <a:cs typeface="Arial" panose="020B0604020202020204" pitchFamily="34" charset="0"/>
              </a:rPr>
              <a:t>mass of carbon dioxide produced in the first </a:t>
            </a:r>
            <a:r>
              <a:rPr lang="en-US" sz="2300" dirty="0" smtClean="0">
                <a:latin typeface="Arial" panose="020B0604020202020204" pitchFamily="34" charset="0"/>
                <a:cs typeface="Arial" panose="020B0604020202020204" pitchFamily="34" charset="0"/>
              </a:rPr>
              <a:t>minute</a:t>
            </a:r>
          </a:p>
          <a:p>
            <a:pPr marL="811213" indent="-457200">
              <a:buClr>
                <a:srgbClr val="C00000"/>
              </a:buClr>
              <a:buSzPct val="111000"/>
              <a:buFont typeface="+mj-lt"/>
              <a:buAutoNum type="alphaLcPeriod"/>
            </a:pPr>
            <a:r>
              <a:rPr lang="en-US" sz="2300" dirty="0" smtClean="0">
                <a:latin typeface="Arial" panose="020B0604020202020204" pitchFamily="34" charset="0"/>
                <a:cs typeface="Arial" panose="020B0604020202020204" pitchFamily="34" charset="0"/>
              </a:rPr>
              <a:t>the </a:t>
            </a:r>
            <a:r>
              <a:rPr lang="en-US" sz="2300" dirty="0">
                <a:latin typeface="Arial" panose="020B0604020202020204" pitchFamily="34" charset="0"/>
                <a:cs typeface="Arial" panose="020B0604020202020204" pitchFamily="34" charset="0"/>
              </a:rPr>
              <a:t>average rate of production of the gas, for </a:t>
            </a:r>
            <a:r>
              <a:rPr lang="en-US" sz="2300" dirty="0" smtClean="0">
                <a:latin typeface="Arial" panose="020B0604020202020204" pitchFamily="34" charset="0"/>
                <a:cs typeface="Arial" panose="020B0604020202020204" pitchFamily="34" charset="0"/>
              </a:rPr>
              <a:t>the complete </a:t>
            </a:r>
            <a:r>
              <a:rPr lang="en-US" sz="2300" dirty="0">
                <a:latin typeface="Arial" panose="020B0604020202020204" pitchFamily="34" charset="0"/>
                <a:cs typeface="Arial" panose="020B0604020202020204" pitchFamily="34" charset="0"/>
              </a:rPr>
              <a:t>reaction.</a:t>
            </a:r>
          </a:p>
          <a:p>
            <a:pPr marL="457200" indent="-457200">
              <a:buClr>
                <a:srgbClr val="C00000"/>
              </a:buClr>
              <a:buSzPct val="111000"/>
              <a:buFont typeface="+mj-lt"/>
              <a:buAutoNum type="arabicPeriod" startAt="2"/>
              <a:tabLst>
                <a:tab pos="811213" algn="l"/>
              </a:tabLst>
            </a:pPr>
            <a:r>
              <a:rPr lang="en-US" sz="2300" dirty="0" smtClean="0">
                <a:latin typeface="Arial" panose="020B0604020202020204" pitchFamily="34" charset="0"/>
                <a:cs typeface="Arial" panose="020B0604020202020204" pitchFamily="34" charset="0"/>
              </a:rPr>
              <a:t>a	Which </a:t>
            </a:r>
            <a:r>
              <a:rPr lang="en-US" sz="2300" dirty="0">
                <a:latin typeface="Arial" panose="020B0604020202020204" pitchFamily="34" charset="0"/>
                <a:cs typeface="Arial" panose="020B0604020202020204" pitchFamily="34" charset="0"/>
              </a:rPr>
              <a:t>has the largest surface area: </a:t>
            </a:r>
            <a:r>
              <a:rPr lang="en-US" sz="2300" dirty="0" smtClean="0">
                <a:latin typeface="Arial" panose="020B0604020202020204" pitchFamily="34" charset="0"/>
                <a:cs typeface="Arial" panose="020B0604020202020204" pitchFamily="34" charset="0"/>
              </a:rPr>
              <a:t>1g </a:t>
            </a:r>
            <a:r>
              <a:rPr lang="en-US" sz="2300" dirty="0">
                <a:latin typeface="Arial" panose="020B0604020202020204" pitchFamily="34" charset="0"/>
                <a:cs typeface="Arial" panose="020B0604020202020204" pitchFamily="34" charset="0"/>
              </a:rPr>
              <a:t>of large </a:t>
            </a:r>
            <a:r>
              <a:rPr lang="en-US" sz="2300" dirty="0" smtClean="0">
                <a:latin typeface="Arial" panose="020B0604020202020204" pitchFamily="34" charset="0"/>
                <a:cs typeface="Arial" panose="020B0604020202020204" pitchFamily="34" charset="0"/>
              </a:rPr>
              <a:t/>
            </a:r>
            <a:br>
              <a:rPr lang="en-US" sz="2300" dirty="0" smtClean="0">
                <a:latin typeface="Arial" panose="020B0604020202020204" pitchFamily="34" charset="0"/>
                <a:cs typeface="Arial" panose="020B0604020202020204" pitchFamily="34" charset="0"/>
              </a:rPr>
            </a:br>
            <a:r>
              <a:rPr lang="en-US" sz="2300" dirty="0" smtClean="0">
                <a:latin typeface="Arial" panose="020B0604020202020204" pitchFamily="34" charset="0"/>
                <a:cs typeface="Arial" panose="020B0604020202020204" pitchFamily="34" charset="0"/>
              </a:rPr>
              <a:t>	marble chips</a:t>
            </a:r>
            <a:r>
              <a:rPr lang="en-US" sz="2300" dirty="0">
                <a:latin typeface="Arial" panose="020B0604020202020204" pitchFamily="34" charset="0"/>
                <a:cs typeface="Arial" panose="020B0604020202020204" pitchFamily="34" charset="0"/>
              </a:rPr>
              <a:t>, or </a:t>
            </a:r>
            <a:r>
              <a:rPr lang="en-US" sz="2300" dirty="0" smtClean="0">
                <a:latin typeface="Arial" panose="020B0604020202020204" pitchFamily="34" charset="0"/>
                <a:cs typeface="Arial" panose="020B0604020202020204" pitchFamily="34" charset="0"/>
              </a:rPr>
              <a:t>1g of </a:t>
            </a:r>
            <a:br>
              <a:rPr lang="en-US" sz="2300" dirty="0" smtClean="0">
                <a:latin typeface="Arial" panose="020B0604020202020204" pitchFamily="34" charset="0"/>
                <a:cs typeface="Arial" panose="020B0604020202020204" pitchFamily="34" charset="0"/>
              </a:rPr>
            </a:br>
            <a:r>
              <a:rPr lang="en-US" sz="2300" dirty="0" smtClean="0">
                <a:latin typeface="Arial" panose="020B0604020202020204" pitchFamily="34" charset="0"/>
                <a:cs typeface="Arial" panose="020B0604020202020204" pitchFamily="34" charset="0"/>
              </a:rPr>
              <a:t>	small </a:t>
            </a:r>
            <a:r>
              <a:rPr lang="en-US" sz="2300" dirty="0">
                <a:latin typeface="Arial" panose="020B0604020202020204" pitchFamily="34" charset="0"/>
                <a:cs typeface="Arial" panose="020B0604020202020204" pitchFamily="34" charset="0"/>
              </a:rPr>
              <a:t>marble </a:t>
            </a:r>
            <a:r>
              <a:rPr lang="en-US" sz="2300" dirty="0" smtClean="0">
                <a:latin typeface="Arial" panose="020B0604020202020204" pitchFamily="34" charset="0"/>
                <a:cs typeface="Arial" panose="020B0604020202020204" pitchFamily="34" charset="0"/>
              </a:rPr>
              <a:t>chips?</a:t>
            </a:r>
            <a:br>
              <a:rPr lang="en-US" sz="2300" dirty="0" smtClean="0">
                <a:latin typeface="Arial" panose="020B0604020202020204" pitchFamily="34" charset="0"/>
                <a:cs typeface="Arial" panose="020B0604020202020204" pitchFamily="34" charset="0"/>
              </a:rPr>
            </a:br>
            <a:r>
              <a:rPr lang="en-US" sz="2300" dirty="0" smtClean="0">
                <a:latin typeface="Arial" panose="020B0604020202020204" pitchFamily="34" charset="0"/>
                <a:cs typeface="Arial" panose="020B0604020202020204" pitchFamily="34" charset="0"/>
              </a:rPr>
              <a:t>b 	Which 1g </a:t>
            </a:r>
            <a:r>
              <a:rPr lang="en-US" sz="2300" dirty="0">
                <a:latin typeface="Arial" panose="020B0604020202020204" pitchFamily="34" charset="0"/>
                <a:cs typeface="Arial" panose="020B0604020202020204" pitchFamily="34" charset="0"/>
              </a:rPr>
              <a:t>sample will </a:t>
            </a:r>
            <a:r>
              <a:rPr lang="en-US" sz="2300" dirty="0" smtClean="0">
                <a:latin typeface="Arial" panose="020B0604020202020204" pitchFamily="34" charset="0"/>
                <a:cs typeface="Arial" panose="020B0604020202020204" pitchFamily="34" charset="0"/>
              </a:rPr>
              <a:t/>
            </a:r>
            <a:br>
              <a:rPr lang="en-US" sz="2300" dirty="0" smtClean="0">
                <a:latin typeface="Arial" panose="020B0604020202020204" pitchFamily="34" charset="0"/>
                <a:cs typeface="Arial" panose="020B0604020202020204" pitchFamily="34" charset="0"/>
              </a:rPr>
            </a:br>
            <a:r>
              <a:rPr lang="en-US" sz="2300" dirty="0" smtClean="0">
                <a:latin typeface="Arial" panose="020B0604020202020204" pitchFamily="34" charset="0"/>
                <a:cs typeface="Arial" panose="020B0604020202020204" pitchFamily="34" charset="0"/>
              </a:rPr>
              <a:t>	disappear </a:t>
            </a:r>
            <a:r>
              <a:rPr lang="en-US" sz="2300" dirty="0">
                <a:latin typeface="Arial" panose="020B0604020202020204" pitchFamily="34" charset="0"/>
                <a:cs typeface="Arial" panose="020B0604020202020204" pitchFamily="34" charset="0"/>
              </a:rPr>
              <a:t>first when </a:t>
            </a:r>
            <a:r>
              <a:rPr lang="en-US" sz="2300" dirty="0" smtClean="0">
                <a:latin typeface="Arial" panose="020B0604020202020204" pitchFamily="34" charset="0"/>
                <a:cs typeface="Arial" panose="020B0604020202020204" pitchFamily="34" charset="0"/>
              </a:rPr>
              <a:t/>
            </a:r>
            <a:br>
              <a:rPr lang="en-US" sz="2300" dirty="0" smtClean="0">
                <a:latin typeface="Arial" panose="020B0604020202020204" pitchFamily="34" charset="0"/>
                <a:cs typeface="Arial" panose="020B0604020202020204" pitchFamily="34" charset="0"/>
              </a:rPr>
            </a:br>
            <a:r>
              <a:rPr lang="en-US" sz="2300" dirty="0" smtClean="0">
                <a:latin typeface="Arial" panose="020B0604020202020204" pitchFamily="34" charset="0"/>
                <a:cs typeface="Arial" panose="020B0604020202020204" pitchFamily="34" charset="0"/>
              </a:rPr>
              <a:t>	reacted with excess </a:t>
            </a:r>
            <a:br>
              <a:rPr lang="en-US" sz="2300" dirty="0" smtClean="0">
                <a:latin typeface="Arial" panose="020B0604020202020204" pitchFamily="34" charset="0"/>
                <a:cs typeface="Arial" panose="020B0604020202020204" pitchFamily="34" charset="0"/>
              </a:rPr>
            </a:br>
            <a:r>
              <a:rPr lang="en-US" sz="2300" dirty="0" smtClean="0">
                <a:latin typeface="Arial" panose="020B0604020202020204" pitchFamily="34" charset="0"/>
                <a:cs typeface="Arial" panose="020B0604020202020204" pitchFamily="34" charset="0"/>
              </a:rPr>
              <a:t>	hydrochloric </a:t>
            </a:r>
            <a:r>
              <a:rPr lang="en-US" sz="2300" dirty="0">
                <a:latin typeface="Arial" panose="020B0604020202020204" pitchFamily="34" charset="0"/>
                <a:cs typeface="Arial" panose="020B0604020202020204" pitchFamily="34" charset="0"/>
              </a:rPr>
              <a:t>acid? Why?</a:t>
            </a:r>
          </a:p>
          <a:p>
            <a:pPr marL="355600" indent="-355600">
              <a:buClr>
                <a:srgbClr val="C00000"/>
              </a:buClr>
              <a:buSzPct val="111000"/>
              <a:buFont typeface="+mj-lt"/>
              <a:buAutoNum type="arabicPeriod" startAt="2"/>
            </a:pPr>
            <a:r>
              <a:rPr lang="en-US" sz="2300" dirty="0" smtClean="0">
                <a:latin typeface="Arial" panose="020B0604020202020204" pitchFamily="34" charset="0"/>
                <a:cs typeface="Arial" panose="020B0604020202020204" pitchFamily="34" charset="0"/>
              </a:rPr>
              <a:t>Explain </a:t>
            </a:r>
            <a:r>
              <a:rPr lang="en-US" sz="2300" dirty="0">
                <a:latin typeface="Arial" panose="020B0604020202020204" pitchFamily="34" charset="0"/>
                <a:cs typeface="Arial" panose="020B0604020202020204" pitchFamily="34" charset="0"/>
              </a:rPr>
              <a:t>why fine flour </a:t>
            </a:r>
            <a:r>
              <a:rPr lang="en-US" sz="2300" dirty="0" smtClean="0">
                <a:latin typeface="Arial" panose="020B0604020202020204" pitchFamily="34" charset="0"/>
                <a:cs typeface="Arial" panose="020B0604020202020204" pitchFamily="34" charset="0"/>
              </a:rPr>
              <a:t/>
            </a:r>
            <a:br>
              <a:rPr lang="en-US" sz="2300" dirty="0" smtClean="0">
                <a:latin typeface="Arial" panose="020B0604020202020204" pitchFamily="34" charset="0"/>
                <a:cs typeface="Arial" panose="020B0604020202020204" pitchFamily="34" charset="0"/>
              </a:rPr>
            </a:br>
            <a:r>
              <a:rPr lang="en-US" sz="2300" dirty="0" smtClean="0">
                <a:latin typeface="Arial" panose="020B0604020202020204" pitchFamily="34" charset="0"/>
                <a:cs typeface="Arial" panose="020B0604020202020204" pitchFamily="34" charset="0"/>
              </a:rPr>
              <a:t>dust </a:t>
            </a:r>
            <a:r>
              <a:rPr lang="en-US" sz="2300" dirty="0">
                <a:latin typeface="Arial" panose="020B0604020202020204" pitchFamily="34" charset="0"/>
                <a:cs typeface="Arial" panose="020B0604020202020204" pitchFamily="34" charset="0"/>
              </a:rPr>
              <a:t>in the air is a hazard, </a:t>
            </a:r>
            <a:r>
              <a:rPr lang="en-US" sz="2300" dirty="0" smtClean="0">
                <a:latin typeface="Arial" panose="020B0604020202020204" pitchFamily="34" charset="0"/>
                <a:cs typeface="Arial" panose="020B0604020202020204" pitchFamily="34" charset="0"/>
              </a:rPr>
              <a:t/>
            </a:r>
            <a:br>
              <a:rPr lang="en-US" sz="2300" dirty="0" smtClean="0">
                <a:latin typeface="Arial" panose="020B0604020202020204" pitchFamily="34" charset="0"/>
                <a:cs typeface="Arial" panose="020B0604020202020204" pitchFamily="34" charset="0"/>
              </a:rPr>
            </a:br>
            <a:r>
              <a:rPr lang="en-US" sz="2300" dirty="0" smtClean="0">
                <a:latin typeface="Arial" panose="020B0604020202020204" pitchFamily="34" charset="0"/>
                <a:cs typeface="Arial" panose="020B0604020202020204" pitchFamily="34" charset="0"/>
              </a:rPr>
              <a:t>in </a:t>
            </a:r>
            <a:r>
              <a:rPr lang="en-US" sz="2300" dirty="0">
                <a:latin typeface="Arial" panose="020B0604020202020204" pitchFamily="34" charset="0"/>
                <a:cs typeface="Arial" panose="020B0604020202020204" pitchFamily="34" charset="0"/>
              </a:rPr>
              <a:t>flour mills.</a:t>
            </a:r>
            <a:endParaRPr lang="en-GB" sz="2300" dirty="0">
              <a:latin typeface="Arial" panose="020B0604020202020204" pitchFamily="34" charset="0"/>
              <a:cs typeface="Arial" panose="020B0604020202020204" pitchFamily="34" charset="0"/>
            </a:endParaRPr>
          </a:p>
        </p:txBody>
      </p:sp>
      <p:sp>
        <p:nvSpPr>
          <p:cNvPr id="6" name="Oval 5">
            <a:hlinkClick r:id="rId3" action="ppaction://hlinkfile"/>
          </p:cNvPr>
          <p:cNvSpPr/>
          <p:nvPr/>
        </p:nvSpPr>
        <p:spPr>
          <a:xfrm rot="1664057">
            <a:off x="8360614" y="953525"/>
            <a:ext cx="666574" cy="666574"/>
          </a:xfrm>
          <a:prstGeom prst="ellipse">
            <a:avLst/>
          </a:prstGeom>
          <a:solidFill>
            <a:srgbClr val="0070C0"/>
          </a:solidFill>
          <a:ln>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latin typeface="Arial" panose="020B0604020202020204" pitchFamily="34" charset="0"/>
                <a:cs typeface="Arial" panose="020B0604020202020204" pitchFamily="34" charset="0"/>
              </a:rPr>
              <a:t>Q</a:t>
            </a:r>
            <a:endParaRPr lang="en-GB" sz="2000" b="1"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456122" y="3573016"/>
            <a:ext cx="4292342" cy="2880320"/>
          </a:xfrm>
          <a:prstGeom prst="rect">
            <a:avLst/>
          </a:prstGeom>
        </p:spPr>
      </p:pic>
      <p:sp>
        <p:nvSpPr>
          <p:cNvPr id="8" name="TextBox 7">
            <a:hlinkClick r:id="rId5" action="ppaction://hlinksldjump"/>
          </p:cNvPr>
          <p:cNvSpPr txBox="1"/>
          <p:nvPr/>
        </p:nvSpPr>
        <p:spPr>
          <a:xfrm>
            <a:off x="8172400" y="216595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84147064"/>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600" dirty="0" smtClean="0"/>
              <a:t>10.5 – Explaining Rates</a:t>
            </a:r>
            <a:endParaRPr lang="en-GB" sz="36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138</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15714" cy="2716128"/>
          </a:xfrm>
          <a:prstGeom prst="rect">
            <a:avLst/>
          </a:prstGeom>
        </p:spPr>
        <p:txBody>
          <a:bodyPr wrap="square">
            <a:spAutoFit/>
          </a:bodyPr>
          <a:lstStyle/>
          <a:p>
            <a:pPr>
              <a:spcAft>
                <a:spcPts val="300"/>
              </a:spcAft>
              <a:buClr>
                <a:srgbClr val="C00000"/>
              </a:buClr>
            </a:pPr>
            <a:r>
              <a:rPr lang="en-US" sz="1700" b="1" dirty="0" smtClean="0">
                <a:solidFill>
                  <a:srgbClr val="FF0000"/>
                </a:solidFill>
                <a:latin typeface="Arial" panose="020B0604020202020204" pitchFamily="34" charset="0"/>
                <a:cs typeface="Arial" panose="020B0604020202020204" pitchFamily="34" charset="0"/>
              </a:rPr>
              <a:t>The </a:t>
            </a:r>
            <a:r>
              <a:rPr lang="en-US" sz="1700" b="1" dirty="0">
                <a:solidFill>
                  <a:srgbClr val="FF0000"/>
                </a:solidFill>
                <a:latin typeface="Arial" panose="020B0604020202020204" pitchFamily="34" charset="0"/>
                <a:cs typeface="Arial" panose="020B0604020202020204" pitchFamily="34" charset="0"/>
              </a:rPr>
              <a:t>collision theory</a:t>
            </a:r>
            <a:endParaRPr lang="en-US" sz="1700" b="1" dirty="0" smtClean="0">
              <a:solidFill>
                <a:srgbClr val="FF0000"/>
              </a:solidFill>
              <a:latin typeface="Arial" panose="020B0604020202020204" pitchFamily="34" charset="0"/>
              <a:cs typeface="Arial" panose="020B0604020202020204" pitchFamily="34" charset="0"/>
            </a:endParaRPr>
          </a:p>
          <a:p>
            <a:pPr marL="363538" indent="-363538">
              <a:spcAft>
                <a:spcPts val="300"/>
              </a:spcAft>
              <a:buClr>
                <a:srgbClr val="C00000"/>
              </a:buClr>
              <a:buFont typeface="Wingdings 3" panose="05040102010807070707" pitchFamily="18" charset="2"/>
              <a:buChar char=""/>
            </a:pPr>
            <a:r>
              <a:rPr lang="en-US" sz="1700" dirty="0">
                <a:solidFill>
                  <a:srgbClr val="000000"/>
                </a:solidFill>
                <a:latin typeface="Arial" panose="020B0604020202020204" pitchFamily="34" charset="0"/>
                <a:cs typeface="Arial" panose="020B0604020202020204" pitchFamily="34" charset="0"/>
              </a:rPr>
              <a:t>Magnesium and dilute hydrochloric acid react together like </a:t>
            </a:r>
            <a:r>
              <a:rPr lang="en-US" sz="1700" dirty="0" smtClean="0">
                <a:solidFill>
                  <a:srgbClr val="000000"/>
                </a:solidFill>
                <a:latin typeface="Arial" panose="020B0604020202020204" pitchFamily="34" charset="0"/>
                <a:cs typeface="Arial" panose="020B0604020202020204" pitchFamily="34" charset="0"/>
              </a:rPr>
              <a:t>this:</a:t>
            </a:r>
          </a:p>
          <a:p>
            <a:pPr>
              <a:spcAft>
                <a:spcPts val="300"/>
              </a:spcAft>
              <a:buClr>
                <a:srgbClr val="C00000"/>
              </a:buClr>
              <a:tabLst>
                <a:tab pos="723900" algn="l"/>
              </a:tabLst>
            </a:pPr>
            <a:r>
              <a:rPr lang="en-US" sz="1700" dirty="0" smtClean="0">
                <a:solidFill>
                  <a:srgbClr val="000000"/>
                </a:solidFill>
                <a:latin typeface="Arial" panose="020B0604020202020204" pitchFamily="34" charset="0"/>
                <a:cs typeface="Arial" panose="020B0604020202020204" pitchFamily="34" charset="0"/>
              </a:rPr>
              <a:t>	</a:t>
            </a:r>
            <a:r>
              <a:rPr lang="en-US" sz="1700" dirty="0" smtClean="0">
                <a:solidFill>
                  <a:srgbClr val="0070C0"/>
                </a:solidFill>
                <a:latin typeface="Arial" panose="020B0604020202020204" pitchFamily="34" charset="0"/>
                <a:cs typeface="Arial" panose="020B0604020202020204" pitchFamily="34" charset="0"/>
              </a:rPr>
              <a:t>magnesium + </a:t>
            </a:r>
            <a:r>
              <a:rPr lang="en-US" sz="1700" dirty="0">
                <a:solidFill>
                  <a:srgbClr val="0070C0"/>
                </a:solidFill>
                <a:latin typeface="Arial" panose="020B0604020202020204" pitchFamily="34" charset="0"/>
                <a:cs typeface="Arial" panose="020B0604020202020204" pitchFamily="34" charset="0"/>
              </a:rPr>
              <a:t>hydrochloric acid </a:t>
            </a:r>
            <a:r>
              <a:rPr lang="en-US" sz="1700" dirty="0" smtClean="0">
                <a:solidFill>
                  <a:srgbClr val="0070C0"/>
                </a:solidFill>
                <a:latin typeface="Arial" panose="020B0604020202020204" pitchFamily="34" charset="0"/>
                <a:cs typeface="Arial" panose="020B0604020202020204" pitchFamily="34" charset="0"/>
                <a:sym typeface="Wingdings 3" panose="05040102010807070707" pitchFamily="18" charset="2"/>
              </a:rPr>
              <a:t> </a:t>
            </a:r>
            <a:r>
              <a:rPr lang="en-US" sz="1700" dirty="0" smtClean="0">
                <a:solidFill>
                  <a:srgbClr val="0070C0"/>
                </a:solidFill>
                <a:latin typeface="Arial" panose="020B0604020202020204" pitchFamily="34" charset="0"/>
                <a:cs typeface="Arial" panose="020B0604020202020204" pitchFamily="34" charset="0"/>
              </a:rPr>
              <a:t>magnesium </a:t>
            </a:r>
            <a:r>
              <a:rPr lang="en-US" sz="1700" dirty="0">
                <a:solidFill>
                  <a:srgbClr val="0070C0"/>
                </a:solidFill>
                <a:latin typeface="Arial" panose="020B0604020202020204" pitchFamily="34" charset="0"/>
                <a:cs typeface="Arial" panose="020B0604020202020204" pitchFamily="34" charset="0"/>
              </a:rPr>
              <a:t>chloride +</a:t>
            </a:r>
            <a:r>
              <a:rPr lang="en-US" sz="1700" dirty="0" smtClean="0">
                <a:solidFill>
                  <a:srgbClr val="0070C0"/>
                </a:solidFill>
                <a:latin typeface="Arial" panose="020B0604020202020204" pitchFamily="34" charset="0"/>
                <a:cs typeface="Arial" panose="020B0604020202020204" pitchFamily="34" charset="0"/>
              </a:rPr>
              <a:t> </a:t>
            </a:r>
            <a:r>
              <a:rPr lang="en-US" sz="1700" dirty="0">
                <a:solidFill>
                  <a:srgbClr val="0070C0"/>
                </a:solidFill>
                <a:latin typeface="Arial" panose="020B0604020202020204" pitchFamily="34" charset="0"/>
                <a:cs typeface="Arial" panose="020B0604020202020204" pitchFamily="34" charset="0"/>
              </a:rPr>
              <a:t>hydrogen</a:t>
            </a:r>
          </a:p>
          <a:p>
            <a:pPr>
              <a:spcAft>
                <a:spcPts val="300"/>
              </a:spcAft>
              <a:buClr>
                <a:srgbClr val="C00000"/>
              </a:buClr>
              <a:tabLst>
                <a:tab pos="982663" algn="l"/>
                <a:tab pos="2070100" algn="l"/>
                <a:tab pos="2778125" algn="l"/>
                <a:tab pos="4037013" algn="l"/>
                <a:tab pos="4848225" algn="l"/>
                <a:tab pos="6642100" algn="l"/>
                <a:tab pos="7091363" algn="l"/>
              </a:tabLst>
            </a:pPr>
            <a:r>
              <a:rPr lang="en-US" sz="1700" dirty="0" smtClean="0">
                <a:solidFill>
                  <a:srgbClr val="0070C0"/>
                </a:solidFill>
                <a:latin typeface="Arial" panose="020B0604020202020204" pitchFamily="34" charset="0"/>
                <a:cs typeface="Arial" panose="020B0604020202020204" pitchFamily="34" charset="0"/>
              </a:rPr>
              <a:t>	 Mg </a:t>
            </a:r>
            <a:r>
              <a:rPr lang="en-US" sz="1700" dirty="0">
                <a:solidFill>
                  <a:srgbClr val="0070C0"/>
                </a:solidFill>
                <a:latin typeface="Arial" panose="020B0604020202020204" pitchFamily="34" charset="0"/>
                <a:cs typeface="Arial" panose="020B0604020202020204" pitchFamily="34" charset="0"/>
              </a:rPr>
              <a:t>(s</a:t>
            </a:r>
            <a:r>
              <a:rPr lang="en-US" sz="1700" dirty="0" smtClean="0">
                <a:solidFill>
                  <a:srgbClr val="0070C0"/>
                </a:solidFill>
                <a:latin typeface="Arial" panose="020B0604020202020204" pitchFamily="34" charset="0"/>
                <a:cs typeface="Arial" panose="020B0604020202020204" pitchFamily="34" charset="0"/>
              </a:rPr>
              <a:t>)	+ 	2HCl </a:t>
            </a:r>
            <a:r>
              <a:rPr lang="en-US" sz="1700" dirty="0">
                <a:solidFill>
                  <a:srgbClr val="0070C0"/>
                </a:solidFill>
                <a:latin typeface="Arial" panose="020B0604020202020204" pitchFamily="34" charset="0"/>
                <a:cs typeface="Arial" panose="020B0604020202020204" pitchFamily="34" charset="0"/>
              </a:rPr>
              <a:t>(</a:t>
            </a:r>
            <a:r>
              <a:rPr lang="en-US" sz="1700" dirty="0" err="1">
                <a:solidFill>
                  <a:srgbClr val="0070C0"/>
                </a:solidFill>
                <a:latin typeface="Arial" panose="020B0604020202020204" pitchFamily="34" charset="0"/>
                <a:cs typeface="Arial" panose="020B0604020202020204" pitchFamily="34" charset="0"/>
              </a:rPr>
              <a:t>aq</a:t>
            </a:r>
            <a:r>
              <a:rPr lang="en-US" sz="1700" dirty="0">
                <a:solidFill>
                  <a:srgbClr val="0070C0"/>
                </a:solidFill>
                <a:latin typeface="Arial" panose="020B0604020202020204" pitchFamily="34" charset="0"/>
                <a:cs typeface="Arial" panose="020B0604020202020204" pitchFamily="34" charset="0"/>
              </a:rPr>
              <a:t>) </a:t>
            </a:r>
            <a:r>
              <a:rPr lang="en-US" sz="1700" dirty="0" smtClean="0">
                <a:solidFill>
                  <a:srgbClr val="0070C0"/>
                </a:solidFill>
                <a:latin typeface="Arial" panose="020B0604020202020204" pitchFamily="34" charset="0"/>
                <a:cs typeface="Arial" panose="020B0604020202020204" pitchFamily="34" charset="0"/>
              </a:rPr>
              <a:t>	</a:t>
            </a:r>
            <a:r>
              <a:rPr lang="en-US" sz="1700" dirty="0">
                <a:solidFill>
                  <a:srgbClr val="0070C0"/>
                </a:solidFill>
                <a:latin typeface="Arial" panose="020B0604020202020204" pitchFamily="34" charset="0"/>
                <a:cs typeface="Arial" panose="020B0604020202020204" pitchFamily="34" charset="0"/>
                <a:sym typeface="Wingdings 3" panose="05040102010807070707" pitchFamily="18" charset="2"/>
              </a:rPr>
              <a:t>  </a:t>
            </a:r>
            <a:r>
              <a:rPr lang="en-US" sz="1700" dirty="0" smtClean="0">
                <a:solidFill>
                  <a:srgbClr val="0070C0"/>
                </a:solidFill>
                <a:latin typeface="Arial" panose="020B0604020202020204" pitchFamily="34" charset="0"/>
                <a:cs typeface="Arial" panose="020B0604020202020204" pitchFamily="34" charset="0"/>
                <a:sym typeface="Wingdings 3" panose="05040102010807070707" pitchFamily="18" charset="2"/>
              </a:rPr>
              <a:t>	</a:t>
            </a:r>
            <a:r>
              <a:rPr lang="en-US" sz="1700" dirty="0" smtClean="0">
                <a:solidFill>
                  <a:srgbClr val="0070C0"/>
                </a:solidFill>
                <a:latin typeface="Arial" panose="020B0604020202020204" pitchFamily="34" charset="0"/>
                <a:cs typeface="Arial" panose="020B0604020202020204" pitchFamily="34" charset="0"/>
              </a:rPr>
              <a:t>MgCl2 </a:t>
            </a:r>
            <a:r>
              <a:rPr lang="en-US" sz="1700" dirty="0">
                <a:solidFill>
                  <a:srgbClr val="0070C0"/>
                </a:solidFill>
                <a:latin typeface="Arial" panose="020B0604020202020204" pitchFamily="34" charset="0"/>
                <a:cs typeface="Arial" panose="020B0604020202020204" pitchFamily="34" charset="0"/>
              </a:rPr>
              <a:t>(</a:t>
            </a:r>
            <a:r>
              <a:rPr lang="en-US" sz="1700" dirty="0" err="1">
                <a:solidFill>
                  <a:srgbClr val="0070C0"/>
                </a:solidFill>
                <a:latin typeface="Arial" panose="020B0604020202020204" pitchFamily="34" charset="0"/>
                <a:cs typeface="Arial" panose="020B0604020202020204" pitchFamily="34" charset="0"/>
              </a:rPr>
              <a:t>aq</a:t>
            </a:r>
            <a:r>
              <a:rPr lang="en-US" sz="1700" dirty="0">
                <a:solidFill>
                  <a:srgbClr val="0070C0"/>
                </a:solidFill>
                <a:latin typeface="Arial" panose="020B0604020202020204" pitchFamily="34" charset="0"/>
                <a:cs typeface="Arial" panose="020B0604020202020204" pitchFamily="34" charset="0"/>
              </a:rPr>
              <a:t>) 	</a:t>
            </a:r>
            <a:r>
              <a:rPr lang="en-US" sz="1700" dirty="0" smtClean="0">
                <a:solidFill>
                  <a:srgbClr val="0070C0"/>
                </a:solidFill>
                <a:latin typeface="Arial" panose="020B0604020202020204" pitchFamily="34" charset="0"/>
                <a:cs typeface="Arial" panose="020B0604020202020204" pitchFamily="34" charset="0"/>
              </a:rPr>
              <a:t>+ 	H2 </a:t>
            </a:r>
            <a:r>
              <a:rPr lang="en-US" sz="1700" dirty="0">
                <a:solidFill>
                  <a:srgbClr val="0070C0"/>
                </a:solidFill>
                <a:latin typeface="Arial" panose="020B0604020202020204" pitchFamily="34" charset="0"/>
                <a:cs typeface="Arial" panose="020B0604020202020204" pitchFamily="34" charset="0"/>
              </a:rPr>
              <a:t>(g)</a:t>
            </a:r>
          </a:p>
          <a:p>
            <a:pPr marL="363538" indent="-363538">
              <a:spcAft>
                <a:spcPts val="300"/>
              </a:spcAft>
              <a:buClr>
                <a:srgbClr val="C00000"/>
              </a:buClr>
              <a:buFont typeface="Wingdings 3" panose="05040102010807070707" pitchFamily="18" charset="2"/>
              <a:buChar char=""/>
            </a:pPr>
            <a:r>
              <a:rPr lang="en-US" sz="1700" dirty="0">
                <a:solidFill>
                  <a:srgbClr val="000000"/>
                </a:solidFill>
                <a:latin typeface="Arial" panose="020B0604020202020204" pitchFamily="34" charset="0"/>
                <a:cs typeface="Arial" panose="020B0604020202020204" pitchFamily="34" charset="0"/>
              </a:rPr>
              <a:t>In order for the magnesium and acid particles to react together:</a:t>
            </a:r>
          </a:p>
          <a:p>
            <a:pPr marL="631825" indent="-273050">
              <a:spcAft>
                <a:spcPts val="300"/>
              </a:spcAft>
              <a:buClr>
                <a:srgbClr val="C00000"/>
              </a:buClr>
              <a:buFont typeface="Wingdings" panose="05000000000000000000" pitchFamily="2" charset="2"/>
              <a:buChar char="§"/>
            </a:pPr>
            <a:r>
              <a:rPr lang="en-US" sz="1700" b="1" dirty="0" smtClean="0">
                <a:solidFill>
                  <a:srgbClr val="000000"/>
                </a:solidFill>
                <a:latin typeface="Arial" panose="020B0604020202020204" pitchFamily="34" charset="0"/>
                <a:cs typeface="Arial" panose="020B0604020202020204" pitchFamily="34" charset="0"/>
              </a:rPr>
              <a:t>the </a:t>
            </a:r>
            <a:r>
              <a:rPr lang="en-US" sz="1700" b="1" dirty="0">
                <a:solidFill>
                  <a:srgbClr val="000000"/>
                </a:solidFill>
                <a:latin typeface="Arial" panose="020B0604020202020204" pitchFamily="34" charset="0"/>
                <a:cs typeface="Arial" panose="020B0604020202020204" pitchFamily="34" charset="0"/>
              </a:rPr>
              <a:t>particles must collide with each other, and</a:t>
            </a:r>
          </a:p>
          <a:p>
            <a:pPr marL="631825" indent="-273050">
              <a:spcAft>
                <a:spcPts val="300"/>
              </a:spcAft>
              <a:buClr>
                <a:srgbClr val="C00000"/>
              </a:buClr>
              <a:buFont typeface="Wingdings" panose="05000000000000000000" pitchFamily="2" charset="2"/>
              <a:buChar char="§"/>
            </a:pPr>
            <a:r>
              <a:rPr lang="en-US" sz="1700" b="1" dirty="0" smtClean="0">
                <a:solidFill>
                  <a:srgbClr val="000000"/>
                </a:solidFill>
                <a:latin typeface="Arial" panose="020B0604020202020204" pitchFamily="34" charset="0"/>
                <a:cs typeface="Arial" panose="020B0604020202020204" pitchFamily="34" charset="0"/>
              </a:rPr>
              <a:t>the </a:t>
            </a:r>
            <a:r>
              <a:rPr lang="en-US" sz="1700" b="1" dirty="0">
                <a:solidFill>
                  <a:srgbClr val="000000"/>
                </a:solidFill>
                <a:latin typeface="Arial" panose="020B0604020202020204" pitchFamily="34" charset="0"/>
                <a:cs typeface="Arial" panose="020B0604020202020204" pitchFamily="34" charset="0"/>
              </a:rPr>
              <a:t>collision must have enough energy to be successful. In </a:t>
            </a:r>
            <a:r>
              <a:rPr lang="en-US" sz="1700" b="1" dirty="0" smtClean="0">
                <a:solidFill>
                  <a:srgbClr val="000000"/>
                </a:solidFill>
                <a:latin typeface="Arial" panose="020B0604020202020204" pitchFamily="34" charset="0"/>
                <a:cs typeface="Arial" panose="020B0604020202020204" pitchFamily="34" charset="0"/>
              </a:rPr>
              <a:t>other words</a:t>
            </a:r>
            <a:r>
              <a:rPr lang="en-US" sz="1700" b="1" dirty="0">
                <a:solidFill>
                  <a:srgbClr val="000000"/>
                </a:solidFill>
                <a:latin typeface="Arial" panose="020B0604020202020204" pitchFamily="34" charset="0"/>
                <a:cs typeface="Arial" panose="020B0604020202020204" pitchFamily="34" charset="0"/>
              </a:rPr>
              <a:t>, enough energy to break bonds to allow reaction to occur</a:t>
            </a:r>
            <a:r>
              <a:rPr lang="en-US" sz="1700" dirty="0">
                <a:solidFill>
                  <a:srgbClr val="000000"/>
                </a:solidFill>
                <a:latin typeface="Arial" panose="020B0604020202020204" pitchFamily="34" charset="0"/>
                <a:cs typeface="Arial" panose="020B0604020202020204" pitchFamily="34" charset="0"/>
              </a:rPr>
              <a:t>.</a:t>
            </a:r>
          </a:p>
          <a:p>
            <a:pPr marL="363538" indent="-363538">
              <a:spcAft>
                <a:spcPts val="300"/>
              </a:spcAft>
              <a:buClr>
                <a:srgbClr val="C00000"/>
              </a:buClr>
              <a:buFont typeface="Wingdings 3" panose="05040102010807070707" pitchFamily="18" charset="2"/>
              <a:buChar char=""/>
            </a:pPr>
            <a:r>
              <a:rPr lang="en-US" sz="1700" dirty="0">
                <a:solidFill>
                  <a:srgbClr val="000000"/>
                </a:solidFill>
                <a:latin typeface="Arial" panose="020B0604020202020204" pitchFamily="34" charset="0"/>
                <a:cs typeface="Arial" panose="020B0604020202020204" pitchFamily="34" charset="0"/>
              </a:rPr>
              <a:t>This is called the </a:t>
            </a:r>
            <a:r>
              <a:rPr lang="en-US" sz="1700" b="1" dirty="0">
                <a:solidFill>
                  <a:srgbClr val="FF0000"/>
                </a:solidFill>
                <a:latin typeface="Arial" panose="020B0604020202020204" pitchFamily="34" charset="0"/>
                <a:cs typeface="Arial" panose="020B0604020202020204" pitchFamily="34" charset="0"/>
              </a:rPr>
              <a:t>collision theory</a:t>
            </a:r>
            <a:r>
              <a:rPr lang="en-US" sz="1700" dirty="0">
                <a:solidFill>
                  <a:srgbClr val="000000"/>
                </a:solidFill>
                <a:latin typeface="Arial" panose="020B0604020202020204" pitchFamily="34" charset="0"/>
                <a:cs typeface="Arial" panose="020B0604020202020204" pitchFamily="34" charset="0"/>
              </a:rPr>
              <a:t>. It is shown by the drawings below.</a:t>
            </a:r>
            <a:endParaRPr lang="en-US" sz="1700" b="1" dirty="0" smtClean="0">
              <a:solidFill>
                <a:srgbClr val="000000"/>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39552" y="3861047"/>
            <a:ext cx="2160240" cy="1489821"/>
          </a:xfrm>
          <a:prstGeom prst="rect">
            <a:avLst/>
          </a:prstGeom>
        </p:spPr>
      </p:pic>
      <p:sp>
        <p:nvSpPr>
          <p:cNvPr id="3" name="Rectangle 2"/>
          <p:cNvSpPr/>
          <p:nvPr/>
        </p:nvSpPr>
        <p:spPr>
          <a:xfrm>
            <a:off x="282778" y="5380672"/>
            <a:ext cx="2777054" cy="1169551"/>
          </a:xfrm>
          <a:prstGeom prst="rect">
            <a:avLst/>
          </a:prstGeom>
        </p:spPr>
        <p:txBody>
          <a:bodyPr wrap="square">
            <a:spAutoFit/>
          </a:bodyPr>
          <a:lstStyle/>
          <a:p>
            <a:r>
              <a:rPr lang="en-US" sz="1400" dirty="0">
                <a:latin typeface="NewAsterLTStd"/>
              </a:rPr>
              <a:t>The particles in the liquid move</a:t>
            </a:r>
          </a:p>
          <a:p>
            <a:r>
              <a:rPr lang="en-US" sz="1400" dirty="0">
                <a:latin typeface="NewAsterLTStd"/>
              </a:rPr>
              <a:t>non-stop. To react, an </a:t>
            </a:r>
            <a:r>
              <a:rPr lang="en-US" sz="1400" dirty="0" smtClean="0">
                <a:latin typeface="NewAsterLTStd"/>
              </a:rPr>
              <a:t>acid particle </a:t>
            </a:r>
            <a:r>
              <a:rPr lang="en-US" sz="1400" dirty="0">
                <a:latin typeface="NewAsterLTStd"/>
              </a:rPr>
              <a:t>must collide with </a:t>
            </a:r>
            <a:r>
              <a:rPr lang="en-US" sz="1400" dirty="0" smtClean="0">
                <a:latin typeface="NewAsterLTStd"/>
              </a:rPr>
              <a:t>a </a:t>
            </a:r>
            <a:r>
              <a:rPr lang="en-GB" sz="1400" dirty="0" smtClean="0">
                <a:latin typeface="NewAsterLTStd"/>
              </a:rPr>
              <a:t>magnesium </a:t>
            </a:r>
            <a:r>
              <a:rPr lang="en-GB" sz="1400" dirty="0">
                <a:latin typeface="NewAsterLTStd"/>
              </a:rPr>
              <a:t>atom, and </a:t>
            </a:r>
            <a:r>
              <a:rPr lang="en-GB" sz="1400" dirty="0" smtClean="0">
                <a:latin typeface="NewAsterLTStd"/>
              </a:rPr>
              <a:t>bonds must </a:t>
            </a:r>
            <a:r>
              <a:rPr lang="en-GB" sz="1400" dirty="0">
                <a:latin typeface="NewAsterLTStd"/>
              </a:rPr>
              <a:t>break.</a:t>
            </a:r>
            <a:endParaRPr lang="en-GB" sz="1400" dirty="0"/>
          </a:p>
        </p:txBody>
      </p:sp>
      <p:sp>
        <p:nvSpPr>
          <p:cNvPr id="4" name="Rectangle 3"/>
          <p:cNvSpPr/>
          <p:nvPr/>
        </p:nvSpPr>
        <p:spPr>
          <a:xfrm>
            <a:off x="3059832" y="5373216"/>
            <a:ext cx="2952328" cy="1169551"/>
          </a:xfrm>
          <a:prstGeom prst="rect">
            <a:avLst/>
          </a:prstGeom>
        </p:spPr>
        <p:txBody>
          <a:bodyPr wrap="square">
            <a:spAutoFit/>
          </a:bodyPr>
          <a:lstStyle/>
          <a:p>
            <a:r>
              <a:rPr lang="en-US" sz="1400" dirty="0">
                <a:latin typeface="NewAsterLTStd"/>
              </a:rPr>
              <a:t>This collision has enough </a:t>
            </a:r>
            <a:r>
              <a:rPr lang="en-US" sz="1400" dirty="0" smtClean="0">
                <a:latin typeface="NewAsterLTStd"/>
              </a:rPr>
              <a:t>energy to </a:t>
            </a:r>
            <a:r>
              <a:rPr lang="en-US" sz="1400" dirty="0">
                <a:latin typeface="NewAsterLTStd"/>
              </a:rPr>
              <a:t>break bonds. So it </a:t>
            </a:r>
            <a:r>
              <a:rPr lang="en-US" sz="1400" dirty="0" smtClean="0">
                <a:latin typeface="NewAsterLTStd"/>
              </a:rPr>
              <a:t>is successful. The </a:t>
            </a:r>
            <a:r>
              <a:rPr lang="en-US" sz="1400" dirty="0">
                <a:latin typeface="NewAsterLTStd"/>
              </a:rPr>
              <a:t>particles </a:t>
            </a:r>
            <a:r>
              <a:rPr lang="en-US" sz="1400" dirty="0" smtClean="0">
                <a:latin typeface="NewAsterLTStd"/>
              </a:rPr>
              <a:t>react and </a:t>
            </a:r>
            <a:r>
              <a:rPr lang="en-US" sz="1400" dirty="0">
                <a:latin typeface="NewAsterLTStd"/>
              </a:rPr>
              <a:t>new </a:t>
            </a:r>
            <a:r>
              <a:rPr lang="en-US" sz="1400" dirty="0" smtClean="0">
                <a:latin typeface="NewAsterLTStd"/>
              </a:rPr>
              <a:t>bonds </a:t>
            </a:r>
            <a:r>
              <a:rPr lang="en-GB" sz="1400" dirty="0" smtClean="0">
                <a:latin typeface="NewAsterLTStd"/>
              </a:rPr>
              <a:t>form</a:t>
            </a:r>
            <a:r>
              <a:rPr lang="en-GB" sz="1400" dirty="0">
                <a:latin typeface="NewAsterLTStd"/>
              </a:rPr>
              <a:t>, giving magnesium </a:t>
            </a:r>
            <a:r>
              <a:rPr lang="en-GB" sz="1400" dirty="0" smtClean="0">
                <a:latin typeface="NewAsterLTStd"/>
              </a:rPr>
              <a:t>chloride and </a:t>
            </a:r>
            <a:r>
              <a:rPr lang="en-GB" sz="1400" dirty="0">
                <a:latin typeface="NewAsterLTStd"/>
              </a:rPr>
              <a:t>hydrogen.</a:t>
            </a:r>
            <a:endParaRPr lang="en-GB" sz="1400" dirty="0"/>
          </a:p>
        </p:txBody>
      </p:sp>
      <p:sp>
        <p:nvSpPr>
          <p:cNvPr id="5" name="Rectangle 4"/>
          <p:cNvSpPr/>
          <p:nvPr/>
        </p:nvSpPr>
        <p:spPr>
          <a:xfrm>
            <a:off x="6228184" y="5301208"/>
            <a:ext cx="2592288" cy="1169551"/>
          </a:xfrm>
          <a:prstGeom prst="rect">
            <a:avLst/>
          </a:prstGeom>
        </p:spPr>
        <p:txBody>
          <a:bodyPr wrap="square">
            <a:spAutoFit/>
          </a:bodyPr>
          <a:lstStyle/>
          <a:p>
            <a:r>
              <a:rPr lang="en-US" sz="1400" dirty="0">
                <a:latin typeface="NewAsterLTStd"/>
              </a:rPr>
              <a:t>But this collision did </a:t>
            </a:r>
            <a:r>
              <a:rPr lang="en-US" sz="1400" dirty="0" smtClean="0">
                <a:latin typeface="NewAsterLTStd"/>
              </a:rPr>
              <a:t>not have enough </a:t>
            </a:r>
            <a:r>
              <a:rPr lang="en-US" sz="1400" dirty="0">
                <a:latin typeface="NewAsterLTStd"/>
              </a:rPr>
              <a:t>energy. It was </a:t>
            </a:r>
            <a:r>
              <a:rPr lang="en-US" sz="1400" dirty="0" smtClean="0">
                <a:latin typeface="NewAsterLTStd"/>
              </a:rPr>
              <a:t>not successful</a:t>
            </a:r>
            <a:r>
              <a:rPr lang="en-US" sz="1400" dirty="0">
                <a:latin typeface="NewAsterLTStd"/>
              </a:rPr>
              <a:t>. No bonds were </a:t>
            </a:r>
            <a:r>
              <a:rPr lang="en-US" sz="1400" dirty="0" smtClean="0">
                <a:latin typeface="NewAsterLTStd"/>
              </a:rPr>
              <a:t>broken. The </a:t>
            </a:r>
            <a:r>
              <a:rPr lang="en-US" sz="1400" dirty="0">
                <a:latin typeface="NewAsterLTStd"/>
              </a:rPr>
              <a:t>acid particle just </a:t>
            </a:r>
            <a:r>
              <a:rPr lang="en-US" sz="1400" dirty="0" smtClean="0">
                <a:latin typeface="NewAsterLTStd"/>
              </a:rPr>
              <a:t>bounced </a:t>
            </a:r>
            <a:r>
              <a:rPr lang="en-GB" sz="1400" dirty="0" smtClean="0">
                <a:latin typeface="NewAsterLTStd"/>
              </a:rPr>
              <a:t>away </a:t>
            </a:r>
            <a:r>
              <a:rPr lang="en-GB" sz="1400" dirty="0">
                <a:latin typeface="NewAsterLTStd"/>
              </a:rPr>
              <a:t>again.</a:t>
            </a:r>
            <a:endParaRPr lang="en-GB" sz="1400" dirty="0"/>
          </a:p>
        </p:txBody>
      </p:sp>
      <p:pic>
        <p:nvPicPr>
          <p:cNvPr id="10" name="Picture 9"/>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588224" y="3861048"/>
            <a:ext cx="1656184" cy="1443804"/>
          </a:xfrm>
          <a:prstGeom prst="rect">
            <a:avLst/>
          </a:prstGeom>
        </p:spPr>
      </p:pic>
      <p:pic>
        <p:nvPicPr>
          <p:cNvPr id="12" name="Picture 11"/>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347864" y="3861048"/>
            <a:ext cx="2500134" cy="1440160"/>
          </a:xfrm>
          <a:prstGeom prst="rect">
            <a:avLst/>
          </a:prstGeom>
        </p:spPr>
      </p:pic>
      <p:sp>
        <p:nvSpPr>
          <p:cNvPr id="13" name="TextBox 12">
            <a:hlinkClick r:id="rId6" action="ppaction://hlinksldjump"/>
          </p:cNvPr>
          <p:cNvSpPr txBox="1"/>
          <p:nvPr/>
        </p:nvSpPr>
        <p:spPr>
          <a:xfrm>
            <a:off x="8172400" y="105273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115361701"/>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600" dirty="0" smtClean="0"/>
              <a:t>10.5 – Explaining Rates</a:t>
            </a:r>
            <a:endParaRPr lang="en-GB" sz="36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138</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4581128"/>
            <a:ext cx="8515714" cy="2015936"/>
          </a:xfrm>
          <a:prstGeom prst="rect">
            <a:avLst/>
          </a:prstGeom>
        </p:spPr>
        <p:txBody>
          <a:bodyPr wrap="square">
            <a:spAutoFit/>
          </a:bodyPr>
          <a:lstStyle/>
          <a:p>
            <a:pPr>
              <a:spcAft>
                <a:spcPts val="300"/>
              </a:spcAft>
              <a:buClr>
                <a:srgbClr val="C00000"/>
              </a:buClr>
            </a:pPr>
            <a:r>
              <a:rPr lang="en-US" sz="2000" b="1" dirty="0" smtClean="0">
                <a:solidFill>
                  <a:srgbClr val="FF0000"/>
                </a:solidFill>
                <a:latin typeface="Arial" panose="020B0604020202020204" pitchFamily="34" charset="0"/>
                <a:cs typeface="Arial" panose="020B0604020202020204" pitchFamily="34" charset="0"/>
              </a:rPr>
              <a:t>The collision theory</a:t>
            </a:r>
          </a:p>
          <a:p>
            <a:pPr marL="363538" indent="-363538">
              <a:spcAft>
                <a:spcPts val="300"/>
              </a:spcAft>
              <a:buClr>
                <a:srgbClr val="C00000"/>
              </a:buClr>
              <a:buFont typeface="Wingdings 3" panose="05040102010807070707" pitchFamily="18" charset="2"/>
              <a:buChar char=""/>
            </a:pPr>
            <a:r>
              <a:rPr lang="en-US" sz="2000" dirty="0">
                <a:solidFill>
                  <a:srgbClr val="000000"/>
                </a:solidFill>
                <a:latin typeface="Arial" panose="020B0604020202020204" pitchFamily="34" charset="0"/>
                <a:cs typeface="Arial" panose="020B0604020202020204" pitchFamily="34" charset="0"/>
              </a:rPr>
              <a:t>If there are lots of successful collisions in a given minute, then a lot </a:t>
            </a:r>
            <a:r>
              <a:rPr lang="en-US" sz="2000" dirty="0" smtClean="0">
                <a:solidFill>
                  <a:srgbClr val="000000"/>
                </a:solidFill>
                <a:latin typeface="Arial" panose="020B0604020202020204" pitchFamily="34" charset="0"/>
                <a:cs typeface="Arial" panose="020B0604020202020204" pitchFamily="34" charset="0"/>
              </a:rPr>
              <a:t>of hydrogen </a:t>
            </a:r>
            <a:r>
              <a:rPr lang="en-US" sz="2000" dirty="0">
                <a:solidFill>
                  <a:srgbClr val="000000"/>
                </a:solidFill>
                <a:latin typeface="Arial" panose="020B0604020202020204" pitchFamily="34" charset="0"/>
                <a:cs typeface="Arial" panose="020B0604020202020204" pitchFamily="34" charset="0"/>
              </a:rPr>
              <a:t>is produced in that minute. In other words, the rate of </a:t>
            </a:r>
            <a:r>
              <a:rPr lang="en-US" sz="2000" dirty="0" smtClean="0">
                <a:solidFill>
                  <a:srgbClr val="000000"/>
                </a:solidFill>
                <a:latin typeface="Arial" panose="020B0604020202020204" pitchFamily="34" charset="0"/>
                <a:cs typeface="Arial" panose="020B0604020202020204" pitchFamily="34" charset="0"/>
              </a:rPr>
              <a:t>reaction is </a:t>
            </a:r>
            <a:r>
              <a:rPr lang="en-US" sz="2000" dirty="0">
                <a:solidFill>
                  <a:srgbClr val="000000"/>
                </a:solidFill>
                <a:latin typeface="Arial" panose="020B0604020202020204" pitchFamily="34" charset="0"/>
                <a:cs typeface="Arial" panose="020B0604020202020204" pitchFamily="34" charset="0"/>
              </a:rPr>
              <a:t>high. If there are not many, the rate of reaction is low.</a:t>
            </a:r>
          </a:p>
          <a:p>
            <a:pPr marL="363538" indent="-363538">
              <a:spcAft>
                <a:spcPts val="300"/>
              </a:spcAft>
              <a:buClr>
                <a:srgbClr val="C00000"/>
              </a:buClr>
              <a:buFont typeface="Wingdings 3" panose="05040102010807070707" pitchFamily="18" charset="2"/>
              <a:buChar char=""/>
            </a:pPr>
            <a:r>
              <a:rPr lang="en-US" sz="2000" b="1" dirty="0">
                <a:solidFill>
                  <a:srgbClr val="000000"/>
                </a:solidFill>
                <a:latin typeface="Arial" panose="020B0604020202020204" pitchFamily="34" charset="0"/>
                <a:cs typeface="Arial" panose="020B0604020202020204" pitchFamily="34" charset="0"/>
              </a:rPr>
              <a:t>The rate of a reaction depends on how many successful </a:t>
            </a:r>
            <a:r>
              <a:rPr lang="en-US" sz="2000" b="1" dirty="0" smtClean="0">
                <a:solidFill>
                  <a:srgbClr val="000000"/>
                </a:solidFill>
                <a:latin typeface="Arial" panose="020B0604020202020204" pitchFamily="34" charset="0"/>
                <a:cs typeface="Arial" panose="020B0604020202020204" pitchFamily="34" charset="0"/>
              </a:rPr>
              <a:t>collisions there </a:t>
            </a:r>
            <a:r>
              <a:rPr lang="en-US" sz="2000" b="1" dirty="0">
                <a:solidFill>
                  <a:srgbClr val="000000"/>
                </a:solidFill>
                <a:latin typeface="Arial" panose="020B0604020202020204" pitchFamily="34" charset="0"/>
                <a:cs typeface="Arial" panose="020B0604020202020204" pitchFamily="34" charset="0"/>
              </a:rPr>
              <a:t>are in a given unit of time.</a:t>
            </a:r>
            <a:endParaRPr lang="en-US" sz="2000" b="1" dirty="0" smtClean="0">
              <a:solidFill>
                <a:srgbClr val="000000"/>
              </a:solidFill>
              <a:latin typeface="Arial" panose="020B0604020202020204" pitchFamily="34" charset="0"/>
              <a:cs typeface="Arial" panose="020B0604020202020204" pitchFamily="34" charset="0"/>
            </a:endParaRPr>
          </a:p>
        </p:txBody>
      </p:sp>
      <p:pic>
        <p:nvPicPr>
          <p:cNvPr id="6" name="10.5 - Collision Theory">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331640" y="1124744"/>
            <a:ext cx="5976664" cy="3361874"/>
          </a:xfrm>
          <a:prstGeom prst="rect">
            <a:avLst/>
          </a:prstGeom>
        </p:spPr>
      </p:pic>
      <p:sp>
        <p:nvSpPr>
          <p:cNvPr id="7" name="TextBox 6">
            <a:hlinkClick r:id="rId6" action="ppaction://hlinkfile"/>
          </p:cNvPr>
          <p:cNvSpPr txBox="1"/>
          <p:nvPr/>
        </p:nvSpPr>
        <p:spPr>
          <a:xfrm>
            <a:off x="7429206" y="4086508"/>
            <a:ext cx="1369286"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sz="2000" dirty="0" smtClean="0"/>
              <a:t>Click Here</a:t>
            </a:r>
            <a:endParaRPr lang="en-GB" sz="2000" dirty="0"/>
          </a:p>
        </p:txBody>
      </p:sp>
      <p:sp>
        <p:nvSpPr>
          <p:cNvPr id="8" name="TextBox 7">
            <a:hlinkClick r:id="rId7" action="ppaction://hlinksldjump"/>
          </p:cNvPr>
          <p:cNvSpPr txBox="1"/>
          <p:nvPr/>
        </p:nvSpPr>
        <p:spPr>
          <a:xfrm>
            <a:off x="8172400" y="105273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30798897"/>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600" dirty="0" smtClean="0"/>
              <a:t>10.5 – Explaining Rates</a:t>
            </a:r>
            <a:endParaRPr lang="en-GB" sz="36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138</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5555367"/>
          </a:xfrm>
          <a:prstGeom prst="rect">
            <a:avLst/>
          </a:prstGeom>
        </p:spPr>
        <p:txBody>
          <a:bodyPr wrap="square">
            <a:spAutoFit/>
          </a:bodyPr>
          <a:lstStyle/>
          <a:p>
            <a:pPr>
              <a:spcAft>
                <a:spcPts val="300"/>
              </a:spcAft>
              <a:buClr>
                <a:srgbClr val="C00000"/>
              </a:buClr>
            </a:pPr>
            <a:r>
              <a:rPr lang="en-US" sz="2000" b="1" dirty="0">
                <a:solidFill>
                  <a:srgbClr val="FF0000"/>
                </a:solidFill>
                <a:latin typeface="Arial" panose="020B0604020202020204" pitchFamily="34" charset="0"/>
                <a:cs typeface="Arial" panose="020B0604020202020204" pitchFamily="34" charset="0"/>
              </a:rPr>
              <a:t>Changing the rate of a reaction</a:t>
            </a:r>
            <a:endParaRPr lang="en-US" sz="2000" b="1" dirty="0" smtClean="0">
              <a:solidFill>
                <a:srgbClr val="FF0000"/>
              </a:solidFill>
              <a:latin typeface="Arial" panose="020B0604020202020204" pitchFamily="34" charset="0"/>
              <a:cs typeface="Arial" panose="020B0604020202020204" pitchFamily="34" charset="0"/>
            </a:endParaRPr>
          </a:p>
          <a:p>
            <a:pPr marL="363538" indent="-363538">
              <a:spcAft>
                <a:spcPts val="300"/>
              </a:spcAft>
              <a:buClr>
                <a:srgbClr val="C00000"/>
              </a:buClr>
              <a:buFont typeface="Wingdings 3" panose="05040102010807070707" pitchFamily="18" charset="2"/>
              <a:buChar char=""/>
            </a:pPr>
            <a:r>
              <a:rPr lang="en-US" sz="2000" b="1" dirty="0">
                <a:solidFill>
                  <a:srgbClr val="000000"/>
                </a:solidFill>
                <a:latin typeface="Arial" panose="020B0604020202020204" pitchFamily="34" charset="0"/>
                <a:cs typeface="Arial" panose="020B0604020202020204" pitchFamily="34" charset="0"/>
              </a:rPr>
              <a:t>Why rate increases with concentration </a:t>
            </a:r>
            <a:r>
              <a:rPr lang="en-US" sz="2000" b="1" dirty="0" smtClean="0">
                <a:solidFill>
                  <a:srgbClr val="000000"/>
                </a:solidFill>
                <a:latin typeface="Arial" panose="020B0604020202020204" pitchFamily="34" charset="0"/>
                <a:cs typeface="Arial" panose="020B0604020202020204" pitchFamily="34" charset="0"/>
              </a:rPr>
              <a:t>- </a:t>
            </a:r>
            <a:r>
              <a:rPr lang="en-US" sz="2000" dirty="0" smtClean="0">
                <a:solidFill>
                  <a:srgbClr val="000000"/>
                </a:solidFill>
                <a:latin typeface="Arial" panose="020B0604020202020204" pitchFamily="34" charset="0"/>
                <a:cs typeface="Arial" panose="020B0604020202020204" pitchFamily="34" charset="0"/>
              </a:rPr>
              <a:t>If </a:t>
            </a:r>
            <a:r>
              <a:rPr lang="en-US" sz="2000" dirty="0">
                <a:solidFill>
                  <a:srgbClr val="000000"/>
                </a:solidFill>
                <a:latin typeface="Arial" panose="020B0604020202020204" pitchFamily="34" charset="0"/>
                <a:cs typeface="Arial" panose="020B0604020202020204" pitchFamily="34" charset="0"/>
              </a:rPr>
              <a:t>the concentration of the </a:t>
            </a:r>
            <a:r>
              <a:rPr lang="en-US" sz="2000" dirty="0" smtClean="0">
                <a:solidFill>
                  <a:srgbClr val="000000"/>
                </a:solidFill>
                <a:latin typeface="Arial" panose="020B0604020202020204" pitchFamily="34" charset="0"/>
                <a:cs typeface="Arial" panose="020B0604020202020204" pitchFamily="34" charset="0"/>
              </a:rPr>
              <a:t>acid is </a:t>
            </a:r>
            <a:r>
              <a:rPr lang="en-US" sz="2000" dirty="0">
                <a:solidFill>
                  <a:srgbClr val="000000"/>
                </a:solidFill>
                <a:latin typeface="Arial" panose="020B0604020202020204" pitchFamily="34" charset="0"/>
                <a:cs typeface="Arial" panose="020B0604020202020204" pitchFamily="34" charset="0"/>
              </a:rPr>
              <a:t>increased, the reaction goes faster. It is easy to see why</a:t>
            </a:r>
            <a:r>
              <a:rPr lang="en-US" sz="2000" dirty="0" smtClean="0">
                <a:solidFill>
                  <a:srgbClr val="000000"/>
                </a:solidFill>
                <a:latin typeface="Arial" panose="020B0604020202020204" pitchFamily="34" charset="0"/>
                <a:cs typeface="Arial" panose="020B0604020202020204" pitchFamily="34" charset="0"/>
              </a:rPr>
              <a:t>:</a:t>
            </a:r>
          </a:p>
          <a:p>
            <a:pPr marL="363538" indent="-363538">
              <a:spcAft>
                <a:spcPts val="300"/>
              </a:spcAft>
              <a:buClr>
                <a:srgbClr val="C00000"/>
              </a:buClr>
              <a:buFont typeface="Wingdings 3" panose="05040102010807070707" pitchFamily="18" charset="2"/>
              <a:buChar char=""/>
            </a:pPr>
            <a:endParaRPr lang="en-US" sz="2000" b="1" dirty="0">
              <a:solidFill>
                <a:srgbClr val="000000"/>
              </a:solidFill>
              <a:latin typeface="Arial" panose="020B0604020202020204" pitchFamily="34" charset="0"/>
              <a:cs typeface="Arial" panose="020B0604020202020204" pitchFamily="34" charset="0"/>
            </a:endParaRPr>
          </a:p>
          <a:p>
            <a:pPr marL="363538" indent="-363538">
              <a:spcAft>
                <a:spcPts val="300"/>
              </a:spcAft>
              <a:buClr>
                <a:srgbClr val="C00000"/>
              </a:buClr>
              <a:buFont typeface="Wingdings 3" panose="05040102010807070707" pitchFamily="18" charset="2"/>
              <a:buChar char=""/>
            </a:pPr>
            <a:endParaRPr lang="en-US" sz="2000" b="1" dirty="0" smtClean="0">
              <a:solidFill>
                <a:srgbClr val="000000"/>
              </a:solidFill>
              <a:latin typeface="Arial" panose="020B0604020202020204" pitchFamily="34" charset="0"/>
              <a:cs typeface="Arial" panose="020B0604020202020204" pitchFamily="34" charset="0"/>
            </a:endParaRPr>
          </a:p>
          <a:p>
            <a:pPr marL="363538" indent="-363538">
              <a:spcAft>
                <a:spcPts val="300"/>
              </a:spcAft>
              <a:buClr>
                <a:srgbClr val="C00000"/>
              </a:buClr>
              <a:buFont typeface="Wingdings 3" panose="05040102010807070707" pitchFamily="18" charset="2"/>
              <a:buChar char=""/>
            </a:pPr>
            <a:endParaRPr lang="en-US" sz="2000" b="1" dirty="0">
              <a:solidFill>
                <a:srgbClr val="000000"/>
              </a:solidFill>
              <a:latin typeface="Arial" panose="020B0604020202020204" pitchFamily="34" charset="0"/>
              <a:cs typeface="Arial" panose="020B0604020202020204" pitchFamily="34" charset="0"/>
            </a:endParaRPr>
          </a:p>
          <a:p>
            <a:pPr marL="363538" indent="-363538">
              <a:spcAft>
                <a:spcPts val="300"/>
              </a:spcAft>
              <a:buClr>
                <a:srgbClr val="C00000"/>
              </a:buClr>
              <a:buFont typeface="Wingdings 3" panose="05040102010807070707" pitchFamily="18" charset="2"/>
              <a:buChar char=""/>
            </a:pPr>
            <a:endParaRPr lang="en-US" sz="2000" b="1" dirty="0" smtClean="0">
              <a:solidFill>
                <a:srgbClr val="000000"/>
              </a:solidFill>
              <a:latin typeface="Arial" panose="020B0604020202020204" pitchFamily="34" charset="0"/>
              <a:cs typeface="Arial" panose="020B0604020202020204" pitchFamily="34" charset="0"/>
            </a:endParaRPr>
          </a:p>
          <a:p>
            <a:pPr marL="363538" indent="-363538">
              <a:spcAft>
                <a:spcPts val="300"/>
              </a:spcAft>
              <a:buClr>
                <a:srgbClr val="C00000"/>
              </a:buClr>
              <a:buFont typeface="Wingdings 3" panose="05040102010807070707" pitchFamily="18" charset="2"/>
              <a:buChar char=""/>
            </a:pPr>
            <a:endParaRPr lang="en-US" sz="2000" b="1" dirty="0">
              <a:solidFill>
                <a:srgbClr val="000000"/>
              </a:solidFill>
              <a:latin typeface="Arial" panose="020B0604020202020204" pitchFamily="34" charset="0"/>
              <a:cs typeface="Arial" panose="020B0604020202020204" pitchFamily="34" charset="0"/>
            </a:endParaRPr>
          </a:p>
          <a:p>
            <a:pPr marL="363538" indent="-363538">
              <a:spcAft>
                <a:spcPts val="300"/>
              </a:spcAft>
              <a:buClr>
                <a:srgbClr val="C00000"/>
              </a:buClr>
              <a:buFont typeface="Wingdings 3" panose="05040102010807070707" pitchFamily="18" charset="2"/>
              <a:buChar char=""/>
            </a:pPr>
            <a:endParaRPr lang="en-US" sz="2000" b="1" dirty="0" smtClean="0">
              <a:solidFill>
                <a:srgbClr val="000000"/>
              </a:solidFill>
              <a:latin typeface="Arial" panose="020B0604020202020204" pitchFamily="34" charset="0"/>
              <a:cs typeface="Arial" panose="020B0604020202020204" pitchFamily="34" charset="0"/>
            </a:endParaRPr>
          </a:p>
          <a:p>
            <a:pPr marL="363538" indent="-363538">
              <a:spcAft>
                <a:spcPts val="300"/>
              </a:spcAft>
              <a:buClr>
                <a:srgbClr val="C00000"/>
              </a:buClr>
              <a:buFont typeface="Wingdings 3" panose="05040102010807070707" pitchFamily="18" charset="2"/>
              <a:buChar char=""/>
            </a:pPr>
            <a:endParaRPr lang="en-US" sz="2000" b="1" dirty="0">
              <a:solidFill>
                <a:srgbClr val="000000"/>
              </a:solidFill>
              <a:latin typeface="Arial" panose="020B0604020202020204" pitchFamily="34" charset="0"/>
              <a:cs typeface="Arial" panose="020B0604020202020204" pitchFamily="34" charset="0"/>
            </a:endParaRPr>
          </a:p>
          <a:p>
            <a:pPr marL="363538" indent="-363538">
              <a:spcAft>
                <a:spcPts val="300"/>
              </a:spcAft>
              <a:buClr>
                <a:srgbClr val="C00000"/>
              </a:buClr>
              <a:buFont typeface="Wingdings 3" panose="05040102010807070707" pitchFamily="18" charset="2"/>
              <a:buChar char=""/>
            </a:pPr>
            <a:endParaRPr lang="en-US" sz="2000" b="1" dirty="0" smtClean="0">
              <a:solidFill>
                <a:srgbClr val="000000"/>
              </a:solidFill>
              <a:latin typeface="Arial" panose="020B0604020202020204" pitchFamily="34" charset="0"/>
              <a:cs typeface="Arial" panose="020B0604020202020204" pitchFamily="34" charset="0"/>
            </a:endParaRPr>
          </a:p>
          <a:p>
            <a:pPr marL="363538" indent="-363538">
              <a:spcAft>
                <a:spcPts val="300"/>
              </a:spcAft>
              <a:buClr>
                <a:srgbClr val="C00000"/>
              </a:buClr>
              <a:buFont typeface="Wingdings 3" panose="05040102010807070707" pitchFamily="18" charset="2"/>
              <a:buChar char=""/>
            </a:pPr>
            <a:endParaRPr lang="en-US" sz="2000" b="1" dirty="0">
              <a:solidFill>
                <a:srgbClr val="000000"/>
              </a:solidFill>
              <a:latin typeface="Arial" panose="020B0604020202020204" pitchFamily="34" charset="0"/>
              <a:cs typeface="Arial" panose="020B0604020202020204" pitchFamily="34" charset="0"/>
            </a:endParaRPr>
          </a:p>
          <a:p>
            <a:pPr marL="363538" indent="-363538">
              <a:spcAft>
                <a:spcPts val="300"/>
              </a:spcAft>
              <a:buClr>
                <a:srgbClr val="C00000"/>
              </a:buClr>
              <a:buFont typeface="Wingdings 3" panose="05040102010807070707" pitchFamily="18" charset="2"/>
              <a:buChar char=""/>
            </a:pPr>
            <a:endParaRPr lang="en-US" sz="2000" b="1" dirty="0" smtClean="0">
              <a:solidFill>
                <a:srgbClr val="000000"/>
              </a:solidFill>
              <a:latin typeface="Arial" panose="020B0604020202020204" pitchFamily="34" charset="0"/>
              <a:cs typeface="Arial" panose="020B0604020202020204" pitchFamily="34" charset="0"/>
            </a:endParaRPr>
          </a:p>
          <a:p>
            <a:pPr marL="363538" indent="-363538">
              <a:spcAft>
                <a:spcPts val="300"/>
              </a:spcAft>
              <a:buClr>
                <a:srgbClr val="C00000"/>
              </a:buClr>
              <a:buFont typeface="Wingdings 3" panose="05040102010807070707" pitchFamily="18" charset="2"/>
              <a:buChar char=""/>
            </a:pPr>
            <a:endParaRPr lang="en-US" sz="2000" b="1" dirty="0" smtClean="0">
              <a:solidFill>
                <a:srgbClr val="000000"/>
              </a:solidFill>
              <a:latin typeface="Arial" panose="020B0604020202020204" pitchFamily="34" charset="0"/>
              <a:cs typeface="Arial" panose="020B0604020202020204" pitchFamily="34" charset="0"/>
            </a:endParaRPr>
          </a:p>
          <a:p>
            <a:pPr marL="363538" indent="-363538">
              <a:spcAft>
                <a:spcPts val="300"/>
              </a:spcAft>
              <a:buClr>
                <a:srgbClr val="C00000"/>
              </a:buClr>
              <a:buFont typeface="Wingdings 3" panose="05040102010807070707" pitchFamily="18" charset="2"/>
              <a:buChar char=""/>
            </a:pPr>
            <a:endParaRPr lang="en-US" sz="2000" b="1" dirty="0">
              <a:solidFill>
                <a:srgbClr val="000000"/>
              </a:solidFill>
              <a:latin typeface="Arial" panose="020B0604020202020204" pitchFamily="34" charset="0"/>
              <a:cs typeface="Arial" panose="020B0604020202020204" pitchFamily="34" charset="0"/>
            </a:endParaRPr>
          </a:p>
          <a:p>
            <a:pPr marL="363538" indent="-363538">
              <a:spcAft>
                <a:spcPts val="300"/>
              </a:spcAft>
              <a:buClr>
                <a:srgbClr val="C00000"/>
              </a:buClr>
              <a:buFont typeface="Wingdings 3" panose="05040102010807070707" pitchFamily="18" charset="2"/>
              <a:buChar char=""/>
            </a:pPr>
            <a:r>
              <a:rPr lang="en-US" sz="2000" b="1" dirty="0">
                <a:latin typeface="NewAsterLTStd-Bold"/>
              </a:rPr>
              <a:t>The more successful collisions there are, the faster the reaction</a:t>
            </a:r>
            <a:r>
              <a:rPr lang="en-US" sz="2000" b="1" dirty="0" smtClean="0">
                <a:latin typeface="NewAsterLTStd-Bold"/>
              </a:rPr>
              <a:t>.</a:t>
            </a:r>
            <a:endParaRPr lang="en-GB" sz="2000" dirty="0"/>
          </a:p>
        </p:txBody>
      </p:sp>
      <p:sp>
        <p:nvSpPr>
          <p:cNvPr id="3" name="Rectangle 2"/>
          <p:cNvSpPr/>
          <p:nvPr/>
        </p:nvSpPr>
        <p:spPr>
          <a:xfrm>
            <a:off x="282778" y="4091588"/>
            <a:ext cx="2723317" cy="1938992"/>
          </a:xfrm>
          <a:prstGeom prst="rect">
            <a:avLst/>
          </a:prstGeom>
        </p:spPr>
        <p:txBody>
          <a:bodyPr wrap="square">
            <a:spAutoFit/>
          </a:bodyPr>
          <a:lstStyle/>
          <a:p>
            <a:r>
              <a:rPr lang="en-US" sz="2000" dirty="0">
                <a:latin typeface="NewAsterLTStd"/>
              </a:rPr>
              <a:t>In dilute acid, there are not </a:t>
            </a:r>
            <a:r>
              <a:rPr lang="en-US" sz="2000" dirty="0" smtClean="0">
                <a:latin typeface="NewAsterLTStd"/>
              </a:rPr>
              <a:t>so many </a:t>
            </a:r>
            <a:r>
              <a:rPr lang="en-US" sz="2000" dirty="0">
                <a:latin typeface="NewAsterLTStd"/>
              </a:rPr>
              <a:t>acid particles. So there </a:t>
            </a:r>
            <a:r>
              <a:rPr lang="en-US" sz="2000" dirty="0" smtClean="0">
                <a:latin typeface="NewAsterLTStd"/>
              </a:rPr>
              <a:t>is less </a:t>
            </a:r>
            <a:r>
              <a:rPr lang="en-US" sz="2000" dirty="0">
                <a:latin typeface="NewAsterLTStd"/>
              </a:rPr>
              <a:t>chance of an acid </a:t>
            </a:r>
            <a:r>
              <a:rPr lang="en-US" sz="2000" dirty="0" smtClean="0">
                <a:latin typeface="NewAsterLTStd"/>
              </a:rPr>
              <a:t>particle hitting </a:t>
            </a:r>
            <a:r>
              <a:rPr lang="en-US" sz="2000" dirty="0">
                <a:latin typeface="NewAsterLTStd"/>
              </a:rPr>
              <a:t>a magnesium atom.</a:t>
            </a:r>
            <a:endParaRPr lang="en-GB" sz="2000" dirty="0"/>
          </a:p>
        </p:txBody>
      </p:sp>
      <p:sp>
        <p:nvSpPr>
          <p:cNvPr id="4" name="Rectangle 3"/>
          <p:cNvSpPr/>
          <p:nvPr/>
        </p:nvSpPr>
        <p:spPr>
          <a:xfrm>
            <a:off x="3347863" y="4052968"/>
            <a:ext cx="2745733" cy="1938992"/>
          </a:xfrm>
          <a:prstGeom prst="rect">
            <a:avLst/>
          </a:prstGeom>
        </p:spPr>
        <p:txBody>
          <a:bodyPr wrap="square">
            <a:spAutoFit/>
          </a:bodyPr>
          <a:lstStyle/>
          <a:p>
            <a:r>
              <a:rPr lang="en-US" sz="2000" dirty="0">
                <a:latin typeface="NewAsterLTStd"/>
              </a:rPr>
              <a:t>Here the acid is </a:t>
            </a:r>
            <a:r>
              <a:rPr lang="en-US" sz="2000" dirty="0" smtClean="0">
                <a:latin typeface="NewAsterLTStd"/>
              </a:rPr>
              <a:t>more concentrated </a:t>
            </a:r>
            <a:r>
              <a:rPr lang="en-US" sz="2000" dirty="0">
                <a:latin typeface="NewAsterLTStd"/>
              </a:rPr>
              <a:t>– there are more </a:t>
            </a:r>
            <a:r>
              <a:rPr lang="en-US" sz="2000" dirty="0" smtClean="0">
                <a:latin typeface="NewAsterLTStd"/>
              </a:rPr>
              <a:t>acid particles</a:t>
            </a:r>
            <a:r>
              <a:rPr lang="en-US" sz="2000" dirty="0">
                <a:latin typeface="NewAsterLTStd"/>
              </a:rPr>
              <a:t>. So there is now </a:t>
            </a:r>
            <a:r>
              <a:rPr lang="en-US" sz="2000" dirty="0" smtClean="0">
                <a:latin typeface="NewAsterLTStd"/>
              </a:rPr>
              <a:t>more chance </a:t>
            </a:r>
            <a:r>
              <a:rPr lang="en-US" sz="2000" dirty="0">
                <a:latin typeface="NewAsterLTStd"/>
              </a:rPr>
              <a:t>of a successful collision.</a:t>
            </a:r>
            <a:endParaRPr lang="en-GB" sz="2000" dirty="0"/>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23528" y="2197859"/>
            <a:ext cx="2696987" cy="1766992"/>
          </a:xfrm>
          <a:prstGeom prst="rect">
            <a:avLst/>
          </a:prstGeom>
        </p:spPr>
      </p:pic>
      <p:pic>
        <p:nvPicPr>
          <p:cNvPr id="7" name="Picture 6"/>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669611" y="2295370"/>
            <a:ext cx="1982509" cy="1669481"/>
          </a:xfrm>
          <a:prstGeom prst="rect">
            <a:avLst/>
          </a:prstGeom>
        </p:spPr>
      </p:pic>
      <p:sp>
        <p:nvSpPr>
          <p:cNvPr id="14" name="Rectangle 13"/>
          <p:cNvSpPr/>
          <p:nvPr/>
        </p:nvSpPr>
        <p:spPr>
          <a:xfrm>
            <a:off x="6165605" y="2233934"/>
            <a:ext cx="2582858" cy="3970318"/>
          </a:xfrm>
          <a:prstGeom prst="rect">
            <a:avLst/>
          </a:prstGeom>
          <a:solidFill>
            <a:schemeClr val="accent6">
              <a:lumMod val="20000"/>
              <a:lumOff val="80000"/>
            </a:schemeClr>
          </a:solidFill>
          <a:ln w="57150">
            <a:solidFill>
              <a:srgbClr val="002060"/>
            </a:solidFill>
          </a:ln>
        </p:spPr>
        <p:txBody>
          <a:bodyPr wrap="square">
            <a:spAutoFit/>
          </a:bodyPr>
          <a:lstStyle/>
          <a:p>
            <a:r>
              <a:rPr lang="en-US" b="1" dirty="0">
                <a:solidFill>
                  <a:srgbClr val="002060"/>
                </a:solidFill>
                <a:latin typeface="Arial" panose="020B0604020202020204" pitchFamily="34" charset="0"/>
                <a:cs typeface="Arial" panose="020B0604020202020204" pitchFamily="34" charset="0"/>
              </a:rPr>
              <a:t>Reactions </a:t>
            </a:r>
            <a:r>
              <a:rPr lang="en-US" b="1" dirty="0" smtClean="0">
                <a:solidFill>
                  <a:srgbClr val="002060"/>
                </a:solidFill>
                <a:latin typeface="Arial" panose="020B0604020202020204" pitchFamily="34" charset="0"/>
                <a:cs typeface="Arial" panose="020B0604020202020204" pitchFamily="34" charset="0"/>
              </a:rPr>
              <a:t/>
            </a:r>
            <a:br>
              <a:rPr lang="en-US" b="1" dirty="0" smtClean="0">
                <a:solidFill>
                  <a:srgbClr val="002060"/>
                </a:solidFill>
                <a:latin typeface="Arial" panose="020B0604020202020204" pitchFamily="34" charset="0"/>
                <a:cs typeface="Arial" panose="020B0604020202020204" pitchFamily="34" charset="0"/>
              </a:rPr>
            </a:br>
            <a:r>
              <a:rPr lang="en-US" b="1" dirty="0" smtClean="0">
                <a:solidFill>
                  <a:srgbClr val="002060"/>
                </a:solidFill>
                <a:latin typeface="Arial" panose="020B0604020202020204" pitchFamily="34" charset="0"/>
                <a:cs typeface="Arial" panose="020B0604020202020204" pitchFamily="34" charset="0"/>
              </a:rPr>
              <a:t>between </a:t>
            </a:r>
            <a:r>
              <a:rPr lang="en-US" b="1" dirty="0">
                <a:solidFill>
                  <a:srgbClr val="002060"/>
                </a:solidFill>
                <a:latin typeface="Arial" panose="020B0604020202020204" pitchFamily="34" charset="0"/>
                <a:cs typeface="Arial" panose="020B0604020202020204" pitchFamily="34" charset="0"/>
              </a:rPr>
              <a:t>gases</a:t>
            </a:r>
          </a:p>
          <a:p>
            <a:pPr marL="276225" indent="-276225">
              <a:buClr>
                <a:srgbClr val="C00000"/>
              </a:buClr>
              <a:buFont typeface="Wingdings" panose="05000000000000000000" pitchFamily="2" charset="2"/>
              <a:buChar char="§"/>
            </a:pPr>
            <a:r>
              <a:rPr lang="en-US" dirty="0" smtClean="0">
                <a:solidFill>
                  <a:srgbClr val="000000"/>
                </a:solidFill>
                <a:latin typeface="Arial" panose="020B0604020202020204" pitchFamily="34" charset="0"/>
                <a:cs typeface="Arial" panose="020B0604020202020204" pitchFamily="34" charset="0"/>
              </a:rPr>
              <a:t>When </a:t>
            </a:r>
            <a:r>
              <a:rPr lang="en-US" dirty="0">
                <a:solidFill>
                  <a:srgbClr val="000000"/>
                </a:solidFill>
                <a:latin typeface="Arial" panose="020B0604020202020204" pitchFamily="34" charset="0"/>
                <a:cs typeface="Arial" panose="020B0604020202020204" pitchFamily="34" charset="0"/>
              </a:rPr>
              <a:t>you increase the </a:t>
            </a:r>
            <a:r>
              <a:rPr lang="en-US" dirty="0" smtClean="0">
                <a:solidFill>
                  <a:srgbClr val="000000"/>
                </a:solidFill>
                <a:latin typeface="Arial" panose="020B0604020202020204" pitchFamily="34" charset="0"/>
                <a:cs typeface="Arial" panose="020B0604020202020204" pitchFamily="34" charset="0"/>
              </a:rPr>
              <a:t>pressure on </a:t>
            </a:r>
            <a:r>
              <a:rPr lang="en-US" dirty="0">
                <a:solidFill>
                  <a:srgbClr val="000000"/>
                </a:solidFill>
                <a:latin typeface="Arial" panose="020B0604020202020204" pitchFamily="34" charset="0"/>
                <a:cs typeface="Arial" panose="020B0604020202020204" pitchFamily="34" charset="0"/>
              </a:rPr>
              <a:t>two reacting gases, it </a:t>
            </a:r>
            <a:r>
              <a:rPr lang="en-US" dirty="0" smtClean="0">
                <a:solidFill>
                  <a:srgbClr val="000000"/>
                </a:solidFill>
                <a:latin typeface="Arial" panose="020B0604020202020204" pitchFamily="34" charset="0"/>
                <a:cs typeface="Arial" panose="020B0604020202020204" pitchFamily="34" charset="0"/>
              </a:rPr>
              <a:t>means you </a:t>
            </a:r>
            <a:r>
              <a:rPr lang="en-US" dirty="0">
                <a:solidFill>
                  <a:srgbClr val="000000"/>
                </a:solidFill>
                <a:latin typeface="Arial" panose="020B0604020202020204" pitchFamily="34" charset="0"/>
                <a:cs typeface="Arial" panose="020B0604020202020204" pitchFamily="34" charset="0"/>
              </a:rPr>
              <a:t>squeeze more gas </a:t>
            </a:r>
            <a:r>
              <a:rPr lang="en-US" dirty="0" smtClean="0">
                <a:solidFill>
                  <a:srgbClr val="000000"/>
                </a:solidFill>
                <a:latin typeface="Arial" panose="020B0604020202020204" pitchFamily="34" charset="0"/>
                <a:cs typeface="Arial" panose="020B0604020202020204" pitchFamily="34" charset="0"/>
              </a:rPr>
              <a:t>molecules into </a:t>
            </a:r>
            <a:r>
              <a:rPr lang="en-US" dirty="0">
                <a:solidFill>
                  <a:srgbClr val="000000"/>
                </a:solidFill>
                <a:latin typeface="Arial" panose="020B0604020202020204" pitchFamily="34" charset="0"/>
                <a:cs typeface="Arial" panose="020B0604020202020204" pitchFamily="34" charset="0"/>
              </a:rPr>
              <a:t>a given space.</a:t>
            </a:r>
          </a:p>
          <a:p>
            <a:pPr marL="276225" indent="-276225">
              <a:buClr>
                <a:srgbClr val="C00000"/>
              </a:buClr>
              <a:buFont typeface="Wingdings" panose="05000000000000000000" pitchFamily="2" charset="2"/>
              <a:buChar char="§"/>
            </a:pPr>
            <a:r>
              <a:rPr lang="en-US" dirty="0" smtClean="0">
                <a:solidFill>
                  <a:srgbClr val="000000"/>
                </a:solidFill>
                <a:latin typeface="Arial" panose="020B0604020202020204" pitchFamily="34" charset="0"/>
                <a:cs typeface="Arial" panose="020B0604020202020204" pitchFamily="34" charset="0"/>
              </a:rPr>
              <a:t>So </a:t>
            </a:r>
            <a:r>
              <a:rPr lang="en-US" dirty="0">
                <a:solidFill>
                  <a:srgbClr val="000000"/>
                </a:solidFill>
                <a:latin typeface="Arial" panose="020B0604020202020204" pitchFamily="34" charset="0"/>
                <a:cs typeface="Arial" panose="020B0604020202020204" pitchFamily="34" charset="0"/>
              </a:rPr>
              <a:t>there is a greater chance </a:t>
            </a:r>
            <a:r>
              <a:rPr lang="en-US" dirty="0" smtClean="0">
                <a:solidFill>
                  <a:srgbClr val="000000"/>
                </a:solidFill>
                <a:latin typeface="Arial" panose="020B0604020202020204" pitchFamily="34" charset="0"/>
                <a:cs typeface="Arial" panose="020B0604020202020204" pitchFamily="34" charset="0"/>
              </a:rPr>
              <a:t>of successful </a:t>
            </a:r>
            <a:r>
              <a:rPr lang="en-US" dirty="0">
                <a:solidFill>
                  <a:srgbClr val="000000"/>
                </a:solidFill>
                <a:latin typeface="Arial" panose="020B0604020202020204" pitchFamily="34" charset="0"/>
                <a:cs typeface="Arial" panose="020B0604020202020204" pitchFamily="34" charset="0"/>
              </a:rPr>
              <a:t>collisions.</a:t>
            </a:r>
          </a:p>
          <a:p>
            <a:pPr marL="276225" indent="-276225">
              <a:buClr>
                <a:srgbClr val="C00000"/>
              </a:buClr>
              <a:buFont typeface="Wingdings" panose="05000000000000000000" pitchFamily="2" charset="2"/>
              <a:buChar char="§"/>
            </a:pPr>
            <a:r>
              <a:rPr lang="en-US" dirty="0" smtClean="0">
                <a:solidFill>
                  <a:srgbClr val="000000"/>
                </a:solidFill>
                <a:latin typeface="Arial" panose="020B0604020202020204" pitchFamily="34" charset="0"/>
                <a:cs typeface="Arial" panose="020B0604020202020204" pitchFamily="34" charset="0"/>
              </a:rPr>
              <a:t>So </a:t>
            </a:r>
            <a:r>
              <a:rPr lang="en-US" dirty="0">
                <a:solidFill>
                  <a:srgbClr val="000000"/>
                </a:solidFill>
                <a:latin typeface="Arial" panose="020B0604020202020204" pitchFamily="34" charset="0"/>
                <a:cs typeface="Arial" panose="020B0604020202020204" pitchFamily="34" charset="0"/>
              </a:rPr>
              <a:t>if pressure then rate </a:t>
            </a:r>
            <a:r>
              <a:rPr lang="en-US" dirty="0" smtClean="0">
                <a:solidFill>
                  <a:srgbClr val="000000"/>
                </a:solidFill>
                <a:latin typeface="Arial" panose="020B0604020202020204" pitchFamily="34" charset="0"/>
                <a:cs typeface="Arial" panose="020B0604020202020204" pitchFamily="34" charset="0"/>
              </a:rPr>
              <a:t>for a </a:t>
            </a:r>
            <a:r>
              <a:rPr lang="en-US" dirty="0">
                <a:solidFill>
                  <a:srgbClr val="000000"/>
                </a:solidFill>
                <a:latin typeface="Arial" panose="020B0604020202020204" pitchFamily="34" charset="0"/>
                <a:cs typeface="Arial" panose="020B0604020202020204" pitchFamily="34" charset="0"/>
              </a:rPr>
              <a:t>gaseous reaction.</a:t>
            </a:r>
            <a:endParaRPr lang="en-GB" dirty="0">
              <a:latin typeface="Arial" panose="020B0604020202020204" pitchFamily="34" charset="0"/>
              <a:cs typeface="Arial" panose="020B0604020202020204" pitchFamily="34" charset="0"/>
            </a:endParaRPr>
          </a:p>
        </p:txBody>
      </p:sp>
      <p:sp>
        <p:nvSpPr>
          <p:cNvPr id="15" name="Oval 14">
            <a:hlinkClick r:id="rId5" action="ppaction://hlinkfile"/>
          </p:cNvPr>
          <p:cNvSpPr/>
          <p:nvPr/>
        </p:nvSpPr>
        <p:spPr>
          <a:xfrm rot="1664057">
            <a:off x="8253109" y="2105653"/>
            <a:ext cx="666574" cy="666574"/>
          </a:xfrm>
          <a:prstGeom prst="ellipse">
            <a:avLst/>
          </a:prstGeom>
          <a:solidFill>
            <a:srgbClr val="0070C0"/>
          </a:solidFill>
          <a:ln>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200" b="1" dirty="0">
                <a:latin typeface="Arial" panose="020B0604020202020204" pitchFamily="34" charset="0"/>
                <a:cs typeface="Arial" panose="020B0604020202020204" pitchFamily="34" charset="0"/>
              </a:rPr>
              <a:t>!</a:t>
            </a:r>
            <a:endParaRPr lang="en-GB" sz="2000" b="1" dirty="0">
              <a:latin typeface="Arial" panose="020B0604020202020204" pitchFamily="34" charset="0"/>
              <a:cs typeface="Arial" panose="020B0604020202020204" pitchFamily="34" charset="0"/>
            </a:endParaRPr>
          </a:p>
        </p:txBody>
      </p:sp>
      <p:sp>
        <p:nvSpPr>
          <p:cNvPr id="12" name="TextBox 11">
            <a:hlinkClick r:id="rId6" action="ppaction://hlinksldjump"/>
          </p:cNvPr>
          <p:cNvSpPr txBox="1"/>
          <p:nvPr/>
        </p:nvSpPr>
        <p:spPr>
          <a:xfrm>
            <a:off x="8172400" y="908720"/>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671987741"/>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600" dirty="0" smtClean="0"/>
              <a:t>10.5 – Explaining Rates</a:t>
            </a:r>
            <a:endParaRPr lang="en-GB" sz="36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139</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1054135"/>
          </a:xfrm>
          <a:prstGeom prst="rect">
            <a:avLst/>
          </a:prstGeom>
        </p:spPr>
        <p:txBody>
          <a:bodyPr wrap="square">
            <a:spAutoFit/>
          </a:bodyPr>
          <a:lstStyle/>
          <a:p>
            <a:pPr marL="363538" indent="-363538">
              <a:spcAft>
                <a:spcPts val="300"/>
              </a:spcAft>
              <a:buClr>
                <a:srgbClr val="C00000"/>
              </a:buClr>
              <a:buFont typeface="Wingdings 3" panose="05040102010807070707" pitchFamily="18" charset="2"/>
              <a:buChar char=""/>
            </a:pPr>
            <a:r>
              <a:rPr lang="en-US" sz="2000" b="1" dirty="0">
                <a:latin typeface="NewAsterLTStd-Bold"/>
              </a:rPr>
              <a:t>The more successful collisions there are, the faster the reaction.</a:t>
            </a:r>
            <a:endParaRPr lang="en-GB" sz="2000" dirty="0"/>
          </a:p>
          <a:p>
            <a:pPr marL="363538" indent="-363538">
              <a:spcAft>
                <a:spcPts val="300"/>
              </a:spcAft>
              <a:buClr>
                <a:srgbClr val="C00000"/>
              </a:buClr>
              <a:buFont typeface="Wingdings 3" panose="05040102010807070707" pitchFamily="18" charset="2"/>
              <a:buChar char=""/>
            </a:pPr>
            <a:r>
              <a:rPr lang="en-US" sz="2000" dirty="0" smtClean="0">
                <a:solidFill>
                  <a:srgbClr val="000000"/>
                </a:solidFill>
                <a:latin typeface="Arial" panose="020B0604020202020204" pitchFamily="34" charset="0"/>
                <a:cs typeface="Arial" panose="020B0604020202020204" pitchFamily="34" charset="0"/>
              </a:rPr>
              <a:t>That </a:t>
            </a:r>
            <a:r>
              <a:rPr lang="en-US" sz="2000" dirty="0">
                <a:solidFill>
                  <a:srgbClr val="000000"/>
                </a:solidFill>
                <a:latin typeface="Arial" panose="020B0604020202020204" pitchFamily="34" charset="0"/>
                <a:cs typeface="Arial" panose="020B0604020202020204" pitchFamily="34" charset="0"/>
              </a:rPr>
              <a:t>idea also explains why the reaction between magnesium </a:t>
            </a:r>
            <a:r>
              <a:rPr lang="en-US" sz="2000" dirty="0" smtClean="0">
                <a:solidFill>
                  <a:srgbClr val="000000"/>
                </a:solidFill>
                <a:latin typeface="Arial" panose="020B0604020202020204" pitchFamily="34" charset="0"/>
                <a:cs typeface="Arial" panose="020B0604020202020204" pitchFamily="34" charset="0"/>
              </a:rPr>
              <a:t>and hydrochloric </a:t>
            </a:r>
            <a:r>
              <a:rPr lang="en-US" sz="2000" dirty="0">
                <a:solidFill>
                  <a:srgbClr val="000000"/>
                </a:solidFill>
                <a:latin typeface="Arial" panose="020B0604020202020204" pitchFamily="34" charset="0"/>
                <a:cs typeface="Arial" panose="020B0604020202020204" pitchFamily="34" charset="0"/>
              </a:rPr>
              <a:t>acid slows down over time:</a:t>
            </a:r>
            <a:endParaRPr lang="en-GB" sz="2000" dirty="0"/>
          </a:p>
        </p:txBody>
      </p:sp>
      <p:sp>
        <p:nvSpPr>
          <p:cNvPr id="3" name="Rectangle 2"/>
          <p:cNvSpPr/>
          <p:nvPr/>
        </p:nvSpPr>
        <p:spPr>
          <a:xfrm>
            <a:off x="282779" y="4293096"/>
            <a:ext cx="2489022" cy="2246769"/>
          </a:xfrm>
          <a:prstGeom prst="rect">
            <a:avLst/>
          </a:prstGeom>
        </p:spPr>
        <p:txBody>
          <a:bodyPr wrap="square">
            <a:spAutoFit/>
          </a:bodyPr>
          <a:lstStyle/>
          <a:p>
            <a:r>
              <a:rPr lang="en-US" sz="2000" dirty="0">
                <a:latin typeface="NewAsterLTStd"/>
              </a:rPr>
              <a:t>At the start, there are plenty </a:t>
            </a:r>
            <a:r>
              <a:rPr lang="en-US" sz="2000" dirty="0" smtClean="0">
                <a:latin typeface="NewAsterLTStd"/>
              </a:rPr>
              <a:t>of magnesium </a:t>
            </a:r>
            <a:r>
              <a:rPr lang="en-US" sz="2000" dirty="0">
                <a:latin typeface="NewAsterLTStd"/>
              </a:rPr>
              <a:t>atoms and </a:t>
            </a:r>
            <a:r>
              <a:rPr lang="en-US" sz="2000" dirty="0" smtClean="0">
                <a:latin typeface="NewAsterLTStd"/>
              </a:rPr>
              <a:t>acid particles</a:t>
            </a:r>
            <a:r>
              <a:rPr lang="en-US" sz="2000" dirty="0">
                <a:latin typeface="NewAsterLTStd"/>
              </a:rPr>
              <a:t>. But they get </a:t>
            </a:r>
            <a:r>
              <a:rPr lang="en-US" sz="2000" dirty="0" smtClean="0">
                <a:latin typeface="NewAsterLTStd"/>
              </a:rPr>
              <a:t>used up in successful </a:t>
            </a:r>
            <a:r>
              <a:rPr lang="en-US" sz="2000" dirty="0">
                <a:latin typeface="NewAsterLTStd"/>
              </a:rPr>
              <a:t>collisions.</a:t>
            </a:r>
            <a:endParaRPr lang="en-GB" sz="2000" dirty="0"/>
          </a:p>
        </p:txBody>
      </p:sp>
      <p:sp>
        <p:nvSpPr>
          <p:cNvPr id="4" name="Rectangle 3"/>
          <p:cNvSpPr/>
          <p:nvPr/>
        </p:nvSpPr>
        <p:spPr>
          <a:xfrm>
            <a:off x="3059832" y="4293096"/>
            <a:ext cx="2663331" cy="2246769"/>
          </a:xfrm>
          <a:prstGeom prst="rect">
            <a:avLst/>
          </a:prstGeom>
        </p:spPr>
        <p:txBody>
          <a:bodyPr wrap="square">
            <a:spAutoFit/>
          </a:bodyPr>
          <a:lstStyle/>
          <a:p>
            <a:r>
              <a:rPr lang="en-US" sz="2000" dirty="0">
                <a:latin typeface="NewAsterLTStd"/>
              </a:rPr>
              <a:t>After a time, there are </a:t>
            </a:r>
            <a:r>
              <a:rPr lang="en-US" sz="2000" dirty="0" smtClean="0">
                <a:latin typeface="NewAsterLTStd"/>
              </a:rPr>
              <a:t>fewer magnesium </a:t>
            </a:r>
            <a:r>
              <a:rPr lang="en-US" sz="2000" dirty="0">
                <a:latin typeface="NewAsterLTStd"/>
              </a:rPr>
              <a:t>atoms, and the acid </a:t>
            </a:r>
            <a:r>
              <a:rPr lang="en-US" sz="2000" dirty="0" smtClean="0">
                <a:latin typeface="NewAsterLTStd"/>
              </a:rPr>
              <a:t>is less </a:t>
            </a:r>
            <a:r>
              <a:rPr lang="en-US" sz="2000" dirty="0">
                <a:latin typeface="NewAsterLTStd"/>
              </a:rPr>
              <a:t>concentrated. So there is </a:t>
            </a:r>
            <a:r>
              <a:rPr lang="en-US" sz="2000" dirty="0" smtClean="0">
                <a:latin typeface="NewAsterLTStd"/>
              </a:rPr>
              <a:t>less chance </a:t>
            </a:r>
            <a:r>
              <a:rPr lang="en-US" sz="2000" dirty="0">
                <a:latin typeface="NewAsterLTStd"/>
              </a:rPr>
              <a:t>of successful collisions.</a:t>
            </a:r>
            <a:endParaRPr lang="en-GB" sz="2000" dirty="0"/>
          </a:p>
        </p:txBody>
      </p:sp>
      <p:sp>
        <p:nvSpPr>
          <p:cNvPr id="12" name="Rectangle 11"/>
          <p:cNvSpPr/>
          <p:nvPr/>
        </p:nvSpPr>
        <p:spPr>
          <a:xfrm>
            <a:off x="6074739" y="4293096"/>
            <a:ext cx="2745733" cy="1938992"/>
          </a:xfrm>
          <a:prstGeom prst="rect">
            <a:avLst/>
          </a:prstGeom>
        </p:spPr>
        <p:txBody>
          <a:bodyPr wrap="square">
            <a:spAutoFit/>
          </a:bodyPr>
          <a:lstStyle/>
          <a:p>
            <a:r>
              <a:rPr lang="en-US" sz="2000" dirty="0">
                <a:latin typeface="NewAsterLTStd"/>
              </a:rPr>
              <a:t>As a result, the slope of </a:t>
            </a:r>
            <a:r>
              <a:rPr lang="en-US" sz="2000" dirty="0" smtClean="0">
                <a:latin typeface="NewAsterLTStd"/>
              </a:rPr>
              <a:t>the reaction </a:t>
            </a:r>
            <a:r>
              <a:rPr lang="en-US" sz="2000" dirty="0">
                <a:latin typeface="NewAsterLTStd"/>
              </a:rPr>
              <a:t>curve decreases </a:t>
            </a:r>
            <a:r>
              <a:rPr lang="en-US" sz="2000" dirty="0" smtClean="0">
                <a:latin typeface="NewAsterLTStd"/>
              </a:rPr>
              <a:t>with time</a:t>
            </a:r>
            <a:r>
              <a:rPr lang="en-US" sz="2000" dirty="0">
                <a:latin typeface="NewAsterLTStd"/>
              </a:rPr>
              <a:t>, as shown above. It goes </a:t>
            </a:r>
            <a:r>
              <a:rPr lang="en-US" sz="2000" dirty="0" smtClean="0">
                <a:latin typeface="NewAsterLTStd"/>
              </a:rPr>
              <a:t>flat when </a:t>
            </a:r>
            <a:r>
              <a:rPr lang="en-US" sz="2000" dirty="0">
                <a:latin typeface="NewAsterLTStd"/>
              </a:rPr>
              <a:t>the reaction is over.</a:t>
            </a:r>
            <a:endParaRPr lang="en-GB" sz="20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23527" y="2264677"/>
            <a:ext cx="2873695" cy="1886788"/>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368114" y="2264677"/>
            <a:ext cx="2284006" cy="1886788"/>
          </a:xfrm>
          <a:prstGeom prst="rect">
            <a:avLst/>
          </a:prstGeom>
        </p:spPr>
      </p:pic>
      <p:pic>
        <p:nvPicPr>
          <p:cNvPr id="16" name="Picture 1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877572" y="2178878"/>
            <a:ext cx="2829281" cy="1972587"/>
          </a:xfrm>
          <a:prstGeom prst="rect">
            <a:avLst/>
          </a:prstGeom>
        </p:spPr>
      </p:pic>
      <p:sp>
        <p:nvSpPr>
          <p:cNvPr id="14" name="TextBox 13">
            <a:hlinkClick r:id="rId6" action="ppaction://hlinksldjump"/>
          </p:cNvPr>
          <p:cNvSpPr txBox="1"/>
          <p:nvPr/>
        </p:nvSpPr>
        <p:spPr>
          <a:xfrm>
            <a:off x="8172400" y="151788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246126196"/>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Structure</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All candidates </a:t>
            </a:r>
            <a:r>
              <a:rPr lang="en-US" sz="2300" dirty="0" smtClean="0"/>
              <a:t>take.</a:t>
            </a:r>
            <a:endParaRPr lang="en-US" sz="2300" dirty="0"/>
          </a:p>
        </p:txBody>
      </p:sp>
      <p:graphicFrame>
        <p:nvGraphicFramePr>
          <p:cNvPr id="3" name="Table 2"/>
          <p:cNvGraphicFramePr>
            <a:graphicFrameLocks noGrp="1"/>
          </p:cNvGraphicFramePr>
          <p:nvPr>
            <p:extLst>
              <p:ext uri="{D42A27DB-BD31-4B8C-83A1-F6EECF244321}">
                <p14:modId xmlns:p14="http://schemas.microsoft.com/office/powerpoint/2010/main" val="2723179325"/>
              </p:ext>
            </p:extLst>
          </p:nvPr>
        </p:nvGraphicFramePr>
        <p:xfrm>
          <a:off x="331250" y="1623784"/>
          <a:ext cx="8417211" cy="4145280"/>
        </p:xfrm>
        <a:graphic>
          <a:graphicData uri="http://schemas.openxmlformats.org/drawingml/2006/table">
            <a:tbl>
              <a:tblPr firstRow="1" bandRow="1">
                <a:tableStyleId>{5C22544A-7EE6-4342-B048-85BDC9FD1C3A}</a:tableStyleId>
              </a:tblPr>
              <a:tblGrid>
                <a:gridCol w="4168742"/>
                <a:gridCol w="216024"/>
                <a:gridCol w="4032445"/>
              </a:tblGrid>
              <a:tr h="360040">
                <a:tc>
                  <a:txBody>
                    <a:bodyPr/>
                    <a:lstStyle/>
                    <a:p>
                      <a:r>
                        <a:rPr lang="en-GB" sz="2000" b="1" dirty="0" smtClean="0">
                          <a:latin typeface="Arial" panose="020B0604020202020204" pitchFamily="34" charset="0"/>
                          <a:cs typeface="Arial" panose="020B0604020202020204" pitchFamily="34" charset="0"/>
                        </a:rPr>
                        <a:t>Either:</a:t>
                      </a:r>
                      <a:endParaRPr lang="en-GB" sz="2000" b="1" dirty="0">
                        <a:latin typeface="Arial" panose="020B0604020202020204" pitchFamily="34" charset="0"/>
                        <a:cs typeface="Arial" panose="020B0604020202020204" pitchFamily="34" charset="0"/>
                      </a:endParaRPr>
                    </a:p>
                  </a:txBody>
                  <a:tcPr>
                    <a:lnR w="12700" cap="flat" cmpd="sng" algn="ctr">
                      <a:noFill/>
                      <a:prstDash val="solid"/>
                      <a:round/>
                      <a:headEnd type="none" w="med" len="med"/>
                      <a:tailEnd type="none" w="med" len="med"/>
                    </a:lnR>
                  </a:tcPr>
                </a:tc>
                <a:tc>
                  <a:txBody>
                    <a:bodyPr/>
                    <a:lstStyle/>
                    <a:p>
                      <a:endParaRPr lang="en-GB" sz="2000" b="1" dirty="0">
                        <a:latin typeface="Arial" panose="020B0604020202020204" pitchFamily="34" charset="0"/>
                        <a:cs typeface="Arial" panose="020B0604020202020204" pitchFamily="34" charset="0"/>
                      </a:endParaRPr>
                    </a:p>
                  </a:txBody>
                  <a:tcP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r>
                        <a:rPr lang="en-GB" sz="2000" b="1" dirty="0" smtClean="0">
                          <a:latin typeface="Arial" panose="020B0604020202020204" pitchFamily="34" charset="0"/>
                          <a:cs typeface="Arial" panose="020B0604020202020204" pitchFamily="34" charset="0"/>
                        </a:rPr>
                        <a:t>Or:</a:t>
                      </a:r>
                      <a:endParaRPr lang="en-GB" sz="2000" b="1" dirty="0">
                        <a:latin typeface="Arial" panose="020B0604020202020204" pitchFamily="34" charset="0"/>
                        <a:cs typeface="Arial" panose="020B0604020202020204" pitchFamily="34" charset="0"/>
                      </a:endParaRPr>
                    </a:p>
                  </a:txBody>
                  <a:tcPr>
                    <a:lnL w="12700" cmpd="sng">
                      <a:noFill/>
                    </a:lnL>
                  </a:tcPr>
                </a:tc>
              </a:tr>
              <a:tr h="1584176">
                <a:tc>
                  <a:txBody>
                    <a:bodyPr/>
                    <a:lstStyle/>
                    <a:p>
                      <a:r>
                        <a:rPr kumimoji="0" lang="en-US"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5 </a:t>
                      </a:r>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 15 minutes</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Practical Test</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 AO3.</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7.</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The paper is structured to assess grade ranges</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A*–G.</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20% of the final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total mark.</a:t>
                      </a:r>
                      <a:endParaRPr lang="en-GB" sz="2000" dirty="0">
                        <a:latin typeface="Arial" panose="020B0604020202020204" pitchFamily="34" charset="0"/>
                        <a:cs typeface="Arial" panose="020B0604020202020204" pitchFamily="34" charset="0"/>
                      </a:endParaRPr>
                    </a:p>
                  </a:txBody>
                  <a:tcPr>
                    <a:lnR w="12700" cmpd="sng">
                      <a:noFill/>
                    </a:lnR>
                  </a:tcPr>
                </a:tc>
                <a:tc>
                  <a:txBody>
                    <a:bodyPr/>
                    <a:lstStyle/>
                    <a:p>
                      <a:endParaRPr lang="en-GB" sz="2000" dirty="0">
                        <a:latin typeface="Arial" panose="020B0604020202020204" pitchFamily="34" charset="0"/>
                        <a:cs typeface="Arial" panose="020B060402020202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r>
                        <a:rPr kumimoji="0" lang="en-GB" sz="2000" b="1" i="0" u="none" strike="noStrike" kern="1200" baseline="0" dirty="0" smtClean="0">
                          <a:solidFill>
                            <a:schemeClr val="dk1"/>
                          </a:solidFill>
                          <a:latin typeface="Arial" panose="020B0604020202020204" pitchFamily="34" charset="0"/>
                          <a:ea typeface="+mn-ea"/>
                          <a:cs typeface="Arial" panose="020B0604020202020204" pitchFamily="34" charset="0"/>
                        </a:rPr>
                        <a:t>Paper 6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1 hour</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Alternative to Practical</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test assessment objective AO3.</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Questions will be based on the experimental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skills in Section 7.</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The paper is structured to assess grade ranges</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A*–G.</a:t>
                      </a:r>
                    </a:p>
                    <a:p>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40 marks</a:t>
                      </a:r>
                    </a:p>
                    <a:p>
                      <a:r>
                        <a:rPr kumimoji="0" lang="en-US" sz="2000" b="0" i="0" u="none" strike="noStrike" kern="1200" baseline="0" dirty="0" smtClean="0">
                          <a:solidFill>
                            <a:schemeClr val="dk1"/>
                          </a:solidFill>
                          <a:latin typeface="Arial" panose="020B0604020202020204" pitchFamily="34" charset="0"/>
                          <a:ea typeface="+mn-ea"/>
                          <a:cs typeface="Arial" panose="020B0604020202020204" pitchFamily="34" charset="0"/>
                        </a:rPr>
                        <a:t>This paper will be weighted at 20% of the final </a:t>
                      </a:r>
                      <a:r>
                        <a:rPr kumimoji="0" lang="en-GB" sz="2000" b="0" i="0" u="none" strike="noStrike" kern="1200" baseline="0" dirty="0" smtClean="0">
                          <a:solidFill>
                            <a:schemeClr val="dk1"/>
                          </a:solidFill>
                          <a:latin typeface="Arial" panose="020B0604020202020204" pitchFamily="34" charset="0"/>
                          <a:ea typeface="+mn-ea"/>
                          <a:cs typeface="Arial" panose="020B0604020202020204" pitchFamily="34" charset="0"/>
                        </a:rPr>
                        <a:t>total mark.</a:t>
                      </a:r>
                      <a:endParaRPr lang="en-GB" sz="2000" dirty="0">
                        <a:latin typeface="Arial" panose="020B0604020202020204" pitchFamily="34" charset="0"/>
                        <a:cs typeface="Arial" panose="020B0604020202020204" pitchFamily="34" charset="0"/>
                      </a:endParaRPr>
                    </a:p>
                  </a:txBody>
                  <a:tcPr>
                    <a:lnL w="12700" cmpd="sng">
                      <a:noFill/>
                    </a:lnL>
                  </a:tcPr>
                </a:tc>
              </a:tr>
            </a:tbl>
          </a:graphicData>
        </a:graphic>
      </p:graphicFrame>
    </p:spTree>
    <p:extLst>
      <p:ext uri="{BB962C8B-B14F-4D97-AF65-F5344CB8AC3E}">
        <p14:creationId xmlns:p14="http://schemas.microsoft.com/office/powerpoint/2010/main" val="789585626"/>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600" dirty="0" smtClean="0"/>
              <a:t>10.5 – Explaining Rates</a:t>
            </a:r>
            <a:endParaRPr lang="en-GB" sz="36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139</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707886"/>
          </a:xfrm>
          <a:prstGeom prst="rect">
            <a:avLst/>
          </a:prstGeom>
        </p:spPr>
        <p:txBody>
          <a:bodyPr wrap="square">
            <a:spAutoFit/>
          </a:bodyPr>
          <a:lstStyle/>
          <a:p>
            <a:pPr marL="363538" indent="-363538">
              <a:spcAft>
                <a:spcPts val="300"/>
              </a:spcAft>
              <a:buClr>
                <a:srgbClr val="C00000"/>
              </a:buClr>
              <a:buFont typeface="Wingdings 3" panose="05040102010807070707" pitchFamily="18" charset="2"/>
              <a:buChar char=""/>
            </a:pPr>
            <a:r>
              <a:rPr lang="en-US" sz="2000" b="1" dirty="0">
                <a:latin typeface="NewAsterLTStd-Bold"/>
              </a:rPr>
              <a:t>Why rate increases with temperature </a:t>
            </a:r>
            <a:r>
              <a:rPr lang="en-US" sz="2000" dirty="0">
                <a:latin typeface="NewAsterLTStd-Bold"/>
              </a:rPr>
              <a:t>On heating, </a:t>
            </a:r>
            <a:r>
              <a:rPr lang="en-US" sz="2000" i="1" dirty="0">
                <a:latin typeface="NewAsterLTStd-Bold"/>
              </a:rPr>
              <a:t>all</a:t>
            </a:r>
            <a:r>
              <a:rPr lang="en-US" sz="2000" dirty="0">
                <a:latin typeface="NewAsterLTStd-Bold"/>
              </a:rPr>
              <a:t> the particles </a:t>
            </a:r>
            <a:r>
              <a:rPr lang="en-US" sz="2000" dirty="0" smtClean="0">
                <a:latin typeface="NewAsterLTStd-Bold"/>
              </a:rPr>
              <a:t>take in </a:t>
            </a:r>
            <a:r>
              <a:rPr lang="en-US" sz="2000" dirty="0">
                <a:latin typeface="NewAsterLTStd-Bold"/>
              </a:rPr>
              <a:t>heat energy.</a:t>
            </a:r>
            <a:endParaRPr lang="en-GB" sz="2000" dirty="0"/>
          </a:p>
        </p:txBody>
      </p:sp>
      <p:sp>
        <p:nvSpPr>
          <p:cNvPr id="3" name="Rectangle 2"/>
          <p:cNvSpPr/>
          <p:nvPr/>
        </p:nvSpPr>
        <p:spPr>
          <a:xfrm>
            <a:off x="282779" y="3861048"/>
            <a:ext cx="2489022" cy="2677656"/>
          </a:xfrm>
          <a:prstGeom prst="rect">
            <a:avLst/>
          </a:prstGeom>
        </p:spPr>
        <p:txBody>
          <a:bodyPr wrap="square">
            <a:spAutoFit/>
          </a:bodyPr>
          <a:lstStyle/>
          <a:p>
            <a:r>
              <a:rPr lang="en-US" sz="2400" dirty="0">
                <a:latin typeface="NewAsterLTStd"/>
              </a:rPr>
              <a:t>This makes the acid </a:t>
            </a:r>
            <a:r>
              <a:rPr lang="en-US" sz="2400" dirty="0" smtClean="0">
                <a:latin typeface="NewAsterLTStd"/>
              </a:rPr>
              <a:t>particles move </a:t>
            </a:r>
            <a:r>
              <a:rPr lang="en-US" sz="2400" dirty="0">
                <a:latin typeface="NewAsterLTStd"/>
              </a:rPr>
              <a:t>faster – so they collide </a:t>
            </a:r>
            <a:r>
              <a:rPr lang="en-US" sz="2400" dirty="0" smtClean="0">
                <a:latin typeface="NewAsterLTStd"/>
              </a:rPr>
              <a:t>more often </a:t>
            </a:r>
            <a:r>
              <a:rPr lang="en-US" sz="2400" dirty="0">
                <a:latin typeface="NewAsterLTStd"/>
              </a:rPr>
              <a:t>with magnesium particles.</a:t>
            </a:r>
            <a:endParaRPr lang="en-GB" sz="2400" dirty="0"/>
          </a:p>
        </p:txBody>
      </p:sp>
      <p:sp>
        <p:nvSpPr>
          <p:cNvPr id="4" name="Rectangle 3"/>
          <p:cNvSpPr/>
          <p:nvPr/>
        </p:nvSpPr>
        <p:spPr>
          <a:xfrm>
            <a:off x="3059832" y="3861048"/>
            <a:ext cx="2663331" cy="2308324"/>
          </a:xfrm>
          <a:prstGeom prst="rect">
            <a:avLst/>
          </a:prstGeom>
        </p:spPr>
        <p:txBody>
          <a:bodyPr wrap="square">
            <a:spAutoFit/>
          </a:bodyPr>
          <a:lstStyle/>
          <a:p>
            <a:r>
              <a:rPr lang="en-US" sz="2400" dirty="0">
                <a:latin typeface="NewAsterLTStd"/>
              </a:rPr>
              <a:t>The extra energy also means </a:t>
            </a:r>
            <a:r>
              <a:rPr lang="en-US" sz="2400" dirty="0" smtClean="0">
                <a:latin typeface="NewAsterLTStd"/>
              </a:rPr>
              <a:t>that more </a:t>
            </a:r>
            <a:r>
              <a:rPr lang="en-US" sz="2400" dirty="0">
                <a:latin typeface="NewAsterLTStd"/>
              </a:rPr>
              <a:t>collisions are successful. </a:t>
            </a:r>
            <a:r>
              <a:rPr lang="en-US" sz="2400" dirty="0" smtClean="0">
                <a:latin typeface="NewAsterLTStd"/>
              </a:rPr>
              <a:t>So the </a:t>
            </a:r>
            <a:r>
              <a:rPr lang="en-US" sz="2400" dirty="0">
                <a:latin typeface="NewAsterLTStd"/>
              </a:rPr>
              <a:t>reaction </a:t>
            </a:r>
            <a:r>
              <a:rPr lang="en-US" sz="2400" dirty="0" smtClean="0">
                <a:latin typeface="NewAsterLTStd"/>
              </a:rPr>
              <a:t>rate increases</a:t>
            </a:r>
            <a:r>
              <a:rPr lang="en-US" sz="2400" dirty="0">
                <a:latin typeface="NewAsterLTStd"/>
              </a:rPr>
              <a:t>.</a:t>
            </a:r>
            <a:endParaRPr lang="en-GB" sz="2400" dirty="0"/>
          </a:p>
        </p:txBody>
      </p:sp>
      <p:sp>
        <p:nvSpPr>
          <p:cNvPr id="12" name="Rectangle 11"/>
          <p:cNvSpPr/>
          <p:nvPr/>
        </p:nvSpPr>
        <p:spPr>
          <a:xfrm>
            <a:off x="6074739" y="3861048"/>
            <a:ext cx="2745733" cy="2308324"/>
          </a:xfrm>
          <a:prstGeom prst="rect">
            <a:avLst/>
          </a:prstGeom>
        </p:spPr>
        <p:txBody>
          <a:bodyPr wrap="square">
            <a:spAutoFit/>
          </a:bodyPr>
          <a:lstStyle/>
          <a:p>
            <a:r>
              <a:rPr lang="en-US" sz="2400" dirty="0">
                <a:latin typeface="NewAsterLTStd"/>
              </a:rPr>
              <a:t>In fact, as you saw earlier, the rate</a:t>
            </a:r>
          </a:p>
          <a:p>
            <a:r>
              <a:rPr lang="en-US" sz="2400" dirty="0">
                <a:latin typeface="NewAsterLTStd"/>
              </a:rPr>
              <a:t>generally doubles for an </a:t>
            </a:r>
            <a:r>
              <a:rPr lang="en-US" sz="2400" dirty="0" smtClean="0">
                <a:latin typeface="NewAsterLTStd"/>
              </a:rPr>
              <a:t>increase in </a:t>
            </a:r>
            <a:r>
              <a:rPr lang="en-US" sz="2400" dirty="0">
                <a:latin typeface="NewAsterLTStd"/>
              </a:rPr>
              <a:t>temperature of </a:t>
            </a:r>
            <a:r>
              <a:rPr lang="en-US" sz="2400" dirty="0" smtClean="0">
                <a:latin typeface="NewAsterLTStd"/>
              </a:rPr>
              <a:t>10°C</a:t>
            </a:r>
            <a:r>
              <a:rPr lang="en-US" sz="2400" dirty="0">
                <a:latin typeface="NewAsterLTStd"/>
              </a:rPr>
              <a:t>.</a:t>
            </a:r>
            <a:endParaRPr lang="en-GB" sz="2400"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23528" y="1922293"/>
            <a:ext cx="2751202" cy="1650723"/>
          </a:xfrm>
          <a:prstGeom prst="rect">
            <a:avLst/>
          </a:prstGeom>
        </p:spPr>
      </p:pic>
      <p:pic>
        <p:nvPicPr>
          <p:cNvPr id="14" name="Picture 1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248721" y="1922293"/>
            <a:ext cx="2567789" cy="1650723"/>
          </a:xfrm>
          <a:prstGeom prst="rect">
            <a:avLst/>
          </a:prstGeom>
        </p:spPr>
      </p:pic>
      <p:pic>
        <p:nvPicPr>
          <p:cNvPr id="15" name="Picture 14"/>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951097" y="1922293"/>
            <a:ext cx="2772557" cy="1650723"/>
          </a:xfrm>
          <a:prstGeom prst="rect">
            <a:avLst/>
          </a:prstGeom>
        </p:spPr>
      </p:pic>
      <p:sp>
        <p:nvSpPr>
          <p:cNvPr id="13" name="TextBox 12">
            <a:hlinkClick r:id="rId6" action="ppaction://hlinksldjump"/>
          </p:cNvPr>
          <p:cNvSpPr txBox="1"/>
          <p:nvPr/>
        </p:nvSpPr>
        <p:spPr>
          <a:xfrm>
            <a:off x="8172400" y="583836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516472345"/>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600" dirty="0" smtClean="0"/>
              <a:t>10.5 – Explaining Rates</a:t>
            </a:r>
            <a:endParaRPr lang="en-GB" sz="36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139</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738664"/>
          </a:xfrm>
          <a:prstGeom prst="rect">
            <a:avLst/>
          </a:prstGeom>
        </p:spPr>
        <p:txBody>
          <a:bodyPr wrap="square">
            <a:spAutoFit/>
          </a:bodyPr>
          <a:lstStyle/>
          <a:p>
            <a:pPr marL="363538" indent="-363538">
              <a:spcAft>
                <a:spcPts val="300"/>
              </a:spcAft>
              <a:buClr>
                <a:srgbClr val="C00000"/>
              </a:buClr>
              <a:buFont typeface="Wingdings 3" panose="05040102010807070707" pitchFamily="18" charset="2"/>
              <a:buChar char=""/>
            </a:pPr>
            <a:r>
              <a:rPr lang="en-US" sz="2100" b="1" dirty="0">
                <a:latin typeface="Arial" panose="020B0604020202020204" pitchFamily="34" charset="0"/>
                <a:cs typeface="Arial" panose="020B0604020202020204" pitchFamily="34" charset="0"/>
              </a:rPr>
              <a:t>Why rate increases with surface area </a:t>
            </a:r>
            <a:r>
              <a:rPr lang="en-US" sz="2100" dirty="0">
                <a:latin typeface="Arial" panose="020B0604020202020204" pitchFamily="34" charset="0"/>
                <a:cs typeface="Arial" panose="020B0604020202020204" pitchFamily="34" charset="0"/>
              </a:rPr>
              <a:t>The reaction between </a:t>
            </a:r>
            <a:r>
              <a:rPr lang="en-US" sz="2100" dirty="0" smtClean="0">
                <a:latin typeface="Arial" panose="020B0604020202020204" pitchFamily="34" charset="0"/>
                <a:cs typeface="Arial" panose="020B0604020202020204" pitchFamily="34" charset="0"/>
              </a:rPr>
              <a:t>the magnesium </a:t>
            </a:r>
            <a:r>
              <a:rPr lang="en-US" sz="2100" dirty="0">
                <a:latin typeface="Arial" panose="020B0604020202020204" pitchFamily="34" charset="0"/>
                <a:cs typeface="Arial" panose="020B0604020202020204" pitchFamily="34" charset="0"/>
              </a:rPr>
              <a:t>and acid is much faster when the metal is powdered:</a:t>
            </a:r>
            <a:endParaRPr lang="en-GB" sz="2100" dirty="0">
              <a:latin typeface="Arial" panose="020B0604020202020204" pitchFamily="34" charset="0"/>
              <a:cs typeface="Arial" panose="020B0604020202020204" pitchFamily="34" charset="0"/>
            </a:endParaRPr>
          </a:p>
        </p:txBody>
      </p:sp>
      <p:sp>
        <p:nvSpPr>
          <p:cNvPr id="3" name="Rectangle 2"/>
          <p:cNvSpPr/>
          <p:nvPr/>
        </p:nvSpPr>
        <p:spPr>
          <a:xfrm>
            <a:off x="282778" y="4883676"/>
            <a:ext cx="4289222" cy="1569660"/>
          </a:xfrm>
          <a:prstGeom prst="rect">
            <a:avLst/>
          </a:prstGeom>
        </p:spPr>
        <p:txBody>
          <a:bodyPr wrap="square">
            <a:spAutoFit/>
          </a:bodyPr>
          <a:lstStyle/>
          <a:p>
            <a:r>
              <a:rPr lang="en-US" sz="2400" dirty="0">
                <a:latin typeface="NewAsterLTStd"/>
              </a:rPr>
              <a:t>The acid particles can collide </a:t>
            </a:r>
            <a:r>
              <a:rPr lang="en-US" sz="2400" dirty="0" smtClean="0">
                <a:latin typeface="NewAsterLTStd"/>
              </a:rPr>
              <a:t>only with </a:t>
            </a:r>
            <a:r>
              <a:rPr lang="en-US" sz="2400" dirty="0">
                <a:latin typeface="NewAsterLTStd"/>
              </a:rPr>
              <a:t>the magnesium atoms in </a:t>
            </a:r>
            <a:r>
              <a:rPr lang="en-US" sz="2400" dirty="0" smtClean="0">
                <a:latin typeface="NewAsterLTStd"/>
              </a:rPr>
              <a:t>the outer </a:t>
            </a:r>
            <a:r>
              <a:rPr lang="en-US" sz="2400" dirty="0">
                <a:latin typeface="NewAsterLTStd"/>
              </a:rPr>
              <a:t>layer of the metal ribbon.</a:t>
            </a:r>
            <a:endParaRPr lang="en-GB" sz="2400" dirty="0"/>
          </a:p>
        </p:txBody>
      </p:sp>
      <p:sp>
        <p:nvSpPr>
          <p:cNvPr id="4" name="Rectangle 3"/>
          <p:cNvSpPr/>
          <p:nvPr/>
        </p:nvSpPr>
        <p:spPr>
          <a:xfrm>
            <a:off x="4716016" y="4883676"/>
            <a:ext cx="4032448" cy="1569660"/>
          </a:xfrm>
          <a:prstGeom prst="rect">
            <a:avLst/>
          </a:prstGeom>
        </p:spPr>
        <p:txBody>
          <a:bodyPr wrap="square">
            <a:spAutoFit/>
          </a:bodyPr>
          <a:lstStyle/>
          <a:p>
            <a:r>
              <a:rPr lang="en-US" sz="2400" dirty="0">
                <a:latin typeface="NewAsterLTStd"/>
              </a:rPr>
              <a:t>In the powdered metal, </a:t>
            </a:r>
            <a:r>
              <a:rPr lang="en-US" sz="2400" dirty="0" smtClean="0">
                <a:latin typeface="NewAsterLTStd"/>
              </a:rPr>
              <a:t>many more </a:t>
            </a:r>
            <a:r>
              <a:rPr lang="en-US" sz="2400" dirty="0">
                <a:latin typeface="NewAsterLTStd"/>
              </a:rPr>
              <a:t>atoms are exposed. So </a:t>
            </a:r>
            <a:r>
              <a:rPr lang="en-US" sz="2400" dirty="0" smtClean="0">
                <a:latin typeface="NewAsterLTStd"/>
              </a:rPr>
              <a:t>the chance </a:t>
            </a:r>
            <a:r>
              <a:rPr lang="en-US" sz="2400" dirty="0">
                <a:latin typeface="NewAsterLTStd"/>
              </a:rPr>
              <a:t>of a collision increases.</a:t>
            </a:r>
            <a:endParaRPr lang="en-GB" sz="24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19712" y="2049939"/>
            <a:ext cx="4215353" cy="2616428"/>
          </a:xfrm>
          <a:prstGeom prst="rect">
            <a:avLst/>
          </a:prstGeom>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935987" y="1964700"/>
            <a:ext cx="3452437" cy="2730035"/>
          </a:xfrm>
          <a:prstGeom prst="rect">
            <a:avLst/>
          </a:prstGeom>
        </p:spPr>
      </p:pic>
      <p:sp>
        <p:nvSpPr>
          <p:cNvPr id="10" name="TextBox 9">
            <a:hlinkClick r:id="rId5" action="ppaction://hlinksldjump"/>
          </p:cNvPr>
          <p:cNvSpPr txBox="1"/>
          <p:nvPr/>
        </p:nvSpPr>
        <p:spPr>
          <a:xfrm>
            <a:off x="8172400" y="580526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039230791"/>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200" dirty="0"/>
              <a:t>10.5 – Explaining Rates</a:t>
            </a:r>
            <a:endParaRPr lang="en-GB" sz="3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135</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299596" y="1124741"/>
            <a:ext cx="8480032" cy="5189113"/>
          </a:xfrm>
          <a:prstGeom prst="rect">
            <a:avLst/>
          </a:prstGeom>
          <a:solidFill>
            <a:srgbClr val="F5FC9A"/>
          </a:solidFill>
          <a:ln w="57150">
            <a:solidFill>
              <a:srgbClr val="002060"/>
            </a:solidFill>
          </a:ln>
        </p:spPr>
        <p:txBody>
          <a:bodyPr wrap="square" numCol="1" spcCol="144000">
            <a:spAutoFit/>
          </a:bodyPr>
          <a:lstStyle/>
          <a:p>
            <a:pPr marL="534988" indent="-534988">
              <a:buClr>
                <a:srgbClr val="C00000"/>
              </a:buClr>
              <a:buSzPct val="111000"/>
              <a:buFont typeface="+mj-lt"/>
              <a:buAutoNum type="arabicPeriod"/>
            </a:pPr>
            <a:r>
              <a:rPr lang="en-US" sz="2760" dirty="0">
                <a:latin typeface="Arial" panose="020B0604020202020204" pitchFamily="34" charset="0"/>
                <a:cs typeface="Arial" panose="020B0604020202020204" pitchFamily="34" charset="0"/>
              </a:rPr>
              <a:t>Copy and complete: Two particles can react together only </a:t>
            </a:r>
            <a:r>
              <a:rPr lang="en-US" sz="2760" dirty="0" smtClean="0">
                <a:latin typeface="Arial" panose="020B0604020202020204" pitchFamily="34" charset="0"/>
                <a:cs typeface="Arial" panose="020B0604020202020204" pitchFamily="34" charset="0"/>
              </a:rPr>
              <a:t>if they </a:t>
            </a:r>
            <a:r>
              <a:rPr lang="en-US" sz="2760" dirty="0">
                <a:latin typeface="Arial" panose="020B0604020202020204" pitchFamily="34" charset="0"/>
                <a:cs typeface="Arial" panose="020B0604020202020204" pitchFamily="34" charset="0"/>
              </a:rPr>
              <a:t>…… and the …… has enough …… to be ……..</a:t>
            </a:r>
          </a:p>
          <a:p>
            <a:pPr marL="534988" indent="-534988">
              <a:buClr>
                <a:srgbClr val="C00000"/>
              </a:buClr>
              <a:buSzPct val="111000"/>
              <a:buFont typeface="+mj-lt"/>
              <a:buAutoNum type="arabicPeriod" startAt="2"/>
              <a:tabLst>
                <a:tab pos="811213" algn="l"/>
              </a:tabLst>
            </a:pPr>
            <a:r>
              <a:rPr lang="en-US" sz="2760" dirty="0">
                <a:latin typeface="Arial" panose="020B0604020202020204" pitchFamily="34" charset="0"/>
                <a:cs typeface="Arial" panose="020B0604020202020204" pitchFamily="34" charset="0"/>
              </a:rPr>
              <a:t>What is meant </a:t>
            </a:r>
            <a:r>
              <a:rPr lang="en-US" sz="2760" dirty="0" smtClean="0">
                <a:latin typeface="Arial" panose="020B0604020202020204" pitchFamily="34" charset="0"/>
                <a:cs typeface="Arial" panose="020B0604020202020204" pitchFamily="34" charset="0"/>
              </a:rPr>
              <a:t>by:</a:t>
            </a:r>
          </a:p>
          <a:p>
            <a:pPr marL="1069975" indent="-534988">
              <a:buClr>
                <a:srgbClr val="C00000"/>
              </a:buClr>
              <a:buSzPct val="111000"/>
              <a:buFont typeface="+mj-lt"/>
              <a:buAutoNum type="alphaLcPeriod"/>
            </a:pPr>
            <a:r>
              <a:rPr lang="en-US" sz="2760" dirty="0" smtClean="0">
                <a:latin typeface="Arial" panose="020B0604020202020204" pitchFamily="34" charset="0"/>
                <a:cs typeface="Arial" panose="020B0604020202020204" pitchFamily="34" charset="0"/>
              </a:rPr>
              <a:t>a </a:t>
            </a:r>
            <a:r>
              <a:rPr lang="en-US" sz="2760" dirty="0">
                <a:latin typeface="Arial" panose="020B0604020202020204" pitchFamily="34" charset="0"/>
                <a:cs typeface="Arial" panose="020B0604020202020204" pitchFamily="34" charset="0"/>
              </a:rPr>
              <a:t>successful collision?</a:t>
            </a:r>
          </a:p>
          <a:p>
            <a:pPr marL="1069975" indent="-534988">
              <a:buClr>
                <a:srgbClr val="C00000"/>
              </a:buClr>
              <a:buSzPct val="111000"/>
              <a:buFont typeface="+mj-lt"/>
              <a:buAutoNum type="alphaLcPeriod"/>
            </a:pPr>
            <a:r>
              <a:rPr lang="en-US" sz="2760" dirty="0" smtClean="0">
                <a:latin typeface="Arial" panose="020B0604020202020204" pitchFamily="34" charset="0"/>
                <a:cs typeface="Arial" panose="020B0604020202020204" pitchFamily="34" charset="0"/>
              </a:rPr>
              <a:t>an </a:t>
            </a:r>
            <a:r>
              <a:rPr lang="en-US" sz="2760" dirty="0">
                <a:latin typeface="Arial" panose="020B0604020202020204" pitchFamily="34" charset="0"/>
                <a:cs typeface="Arial" panose="020B0604020202020204" pitchFamily="34" charset="0"/>
              </a:rPr>
              <a:t>unsuccessful collision?</a:t>
            </a:r>
          </a:p>
          <a:p>
            <a:pPr marL="534988" indent="-534988">
              <a:buClr>
                <a:srgbClr val="C00000"/>
              </a:buClr>
              <a:buSzPct val="111000"/>
              <a:buFont typeface="+mj-lt"/>
              <a:buAutoNum type="arabicPeriod" startAt="3"/>
            </a:pPr>
            <a:r>
              <a:rPr lang="en-US" sz="2760" dirty="0">
                <a:latin typeface="Arial" panose="020B0604020202020204" pitchFamily="34" charset="0"/>
                <a:cs typeface="Arial" panose="020B0604020202020204" pitchFamily="34" charset="0"/>
              </a:rPr>
              <a:t>Reaction between magnesium and acid speeds up when:</a:t>
            </a:r>
          </a:p>
          <a:p>
            <a:pPr marL="1069975" indent="-534988">
              <a:buClr>
                <a:srgbClr val="C00000"/>
              </a:buClr>
              <a:buSzPct val="111000"/>
              <a:buFont typeface="+mj-lt"/>
              <a:buAutoNum type="alphaLcPeriod"/>
            </a:pPr>
            <a:r>
              <a:rPr lang="en-US" sz="2760" dirty="0" smtClean="0">
                <a:latin typeface="Arial" panose="020B0604020202020204" pitchFamily="34" charset="0"/>
                <a:cs typeface="Arial" panose="020B0604020202020204" pitchFamily="34" charset="0"/>
              </a:rPr>
              <a:t>the </a:t>
            </a:r>
            <a:r>
              <a:rPr lang="en-US" sz="2760" dirty="0">
                <a:latin typeface="Arial" panose="020B0604020202020204" pitchFamily="34" charset="0"/>
                <a:cs typeface="Arial" panose="020B0604020202020204" pitchFamily="34" charset="0"/>
              </a:rPr>
              <a:t>concentration of the acid is doubled. Why?</a:t>
            </a:r>
          </a:p>
          <a:p>
            <a:pPr marL="1069975" indent="-534988">
              <a:buClr>
                <a:srgbClr val="C00000"/>
              </a:buClr>
              <a:buSzPct val="111000"/>
              <a:buFont typeface="+mj-lt"/>
              <a:buAutoNum type="alphaLcPeriod"/>
            </a:pPr>
            <a:r>
              <a:rPr lang="en-US" sz="2760" dirty="0" smtClean="0">
                <a:latin typeface="Arial" panose="020B0604020202020204" pitchFamily="34" charset="0"/>
                <a:cs typeface="Arial" panose="020B0604020202020204" pitchFamily="34" charset="0"/>
              </a:rPr>
              <a:t>the </a:t>
            </a:r>
            <a:r>
              <a:rPr lang="en-US" sz="2760" dirty="0">
                <a:latin typeface="Arial" panose="020B0604020202020204" pitchFamily="34" charset="0"/>
                <a:cs typeface="Arial" panose="020B0604020202020204" pitchFamily="34" charset="0"/>
              </a:rPr>
              <a:t>temperature is raised. Why?</a:t>
            </a:r>
          </a:p>
          <a:p>
            <a:pPr marL="1069975" indent="-534988">
              <a:buClr>
                <a:srgbClr val="C00000"/>
              </a:buClr>
              <a:buSzPct val="111000"/>
              <a:buFont typeface="+mj-lt"/>
              <a:buAutoNum type="alphaLcPeriod"/>
            </a:pPr>
            <a:r>
              <a:rPr lang="en-US" sz="2760" dirty="0" smtClean="0">
                <a:latin typeface="Arial" panose="020B0604020202020204" pitchFamily="34" charset="0"/>
                <a:cs typeface="Arial" panose="020B0604020202020204" pitchFamily="34" charset="0"/>
              </a:rPr>
              <a:t>the </a:t>
            </a:r>
            <a:r>
              <a:rPr lang="en-US" sz="2760" dirty="0">
                <a:latin typeface="Arial" panose="020B0604020202020204" pitchFamily="34" charset="0"/>
                <a:cs typeface="Arial" panose="020B0604020202020204" pitchFamily="34" charset="0"/>
              </a:rPr>
              <a:t>acid is stirred. Why?</a:t>
            </a:r>
          </a:p>
          <a:p>
            <a:pPr marL="1069975" indent="-534988">
              <a:buClr>
                <a:srgbClr val="C00000"/>
              </a:buClr>
              <a:buSzPct val="111000"/>
              <a:buFont typeface="+mj-lt"/>
              <a:buAutoNum type="alphaLcPeriod"/>
            </a:pPr>
            <a:r>
              <a:rPr lang="en-US" sz="2760" dirty="0" smtClean="0">
                <a:latin typeface="Arial" panose="020B0604020202020204" pitchFamily="34" charset="0"/>
                <a:cs typeface="Arial" panose="020B0604020202020204" pitchFamily="34" charset="0"/>
              </a:rPr>
              <a:t>the </a:t>
            </a:r>
            <a:r>
              <a:rPr lang="en-US" sz="2760" dirty="0">
                <a:latin typeface="Arial" panose="020B0604020202020204" pitchFamily="34" charset="0"/>
                <a:cs typeface="Arial" panose="020B0604020202020204" pitchFamily="34" charset="0"/>
              </a:rPr>
              <a:t>metal is ground to a powder. Why?</a:t>
            </a:r>
            <a:endParaRPr lang="en-GB" sz="2760" dirty="0">
              <a:latin typeface="Arial" panose="020B0604020202020204" pitchFamily="34" charset="0"/>
              <a:cs typeface="Arial" panose="020B0604020202020204" pitchFamily="34" charset="0"/>
            </a:endParaRPr>
          </a:p>
        </p:txBody>
      </p:sp>
      <p:sp>
        <p:nvSpPr>
          <p:cNvPr id="6" name="Oval 5">
            <a:hlinkClick r:id="rId3" action="ppaction://hlinkfile"/>
          </p:cNvPr>
          <p:cNvSpPr/>
          <p:nvPr/>
        </p:nvSpPr>
        <p:spPr>
          <a:xfrm rot="1664057">
            <a:off x="8360614" y="953525"/>
            <a:ext cx="666574" cy="666574"/>
          </a:xfrm>
          <a:prstGeom prst="ellipse">
            <a:avLst/>
          </a:prstGeom>
          <a:solidFill>
            <a:srgbClr val="0070C0"/>
          </a:solidFill>
          <a:ln>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latin typeface="Arial" panose="020B0604020202020204" pitchFamily="34" charset="0"/>
                <a:cs typeface="Arial" panose="020B0604020202020204" pitchFamily="34" charset="0"/>
              </a:rPr>
              <a:t>Q</a:t>
            </a:r>
            <a:endParaRPr lang="en-GB" sz="2000"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172400" y="166189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06859877"/>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10.6 – Catalysts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140</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5436083" cy="5209118"/>
          </a:xfrm>
          <a:prstGeom prst="rect">
            <a:avLst/>
          </a:prstGeom>
        </p:spPr>
        <p:txBody>
          <a:bodyPr wrap="square">
            <a:spAutoFit/>
          </a:bodyPr>
          <a:lstStyle/>
          <a:p>
            <a:pPr>
              <a:spcAft>
                <a:spcPts val="300"/>
              </a:spcAft>
              <a:buClr>
                <a:srgbClr val="C00000"/>
              </a:buClr>
            </a:pPr>
            <a:r>
              <a:rPr lang="en-GB" sz="2500" b="1" dirty="0">
                <a:solidFill>
                  <a:srgbClr val="FF0000"/>
                </a:solidFill>
              </a:rPr>
              <a:t>What is a catalyst</a:t>
            </a:r>
            <a:r>
              <a:rPr lang="en-GB" sz="2500" b="1" dirty="0" smtClean="0">
                <a:solidFill>
                  <a:srgbClr val="FF0000"/>
                </a:solidFill>
              </a:rPr>
              <a:t>?</a:t>
            </a:r>
          </a:p>
          <a:p>
            <a:pPr marL="449263" indent="-449263">
              <a:spcAft>
                <a:spcPts val="300"/>
              </a:spcAft>
              <a:buClr>
                <a:srgbClr val="C00000"/>
              </a:buClr>
              <a:buFont typeface="Wingdings 3" panose="05040102010807070707" pitchFamily="18" charset="2"/>
              <a:buChar char=""/>
            </a:pPr>
            <a:r>
              <a:rPr lang="en-US" sz="2500" dirty="0">
                <a:latin typeface="Arial" panose="020B0604020202020204" pitchFamily="34" charset="0"/>
                <a:cs typeface="Arial" panose="020B0604020202020204" pitchFamily="34" charset="0"/>
              </a:rPr>
              <a:t>You saw that a reaction can be speeded up by increasing the </a:t>
            </a:r>
            <a:r>
              <a:rPr lang="en-US" sz="2500" dirty="0" smtClean="0">
                <a:latin typeface="Arial" panose="020B0604020202020204" pitchFamily="34" charset="0"/>
                <a:cs typeface="Arial" panose="020B0604020202020204" pitchFamily="34" charset="0"/>
              </a:rPr>
              <a:t>temperature, or </a:t>
            </a:r>
            <a:r>
              <a:rPr lang="en-US" sz="2500" dirty="0">
                <a:latin typeface="Arial" panose="020B0604020202020204" pitchFamily="34" charset="0"/>
                <a:cs typeface="Arial" panose="020B0604020202020204" pitchFamily="34" charset="0"/>
              </a:rPr>
              <a:t>the concentration of a reactant, or the surface area of a solid reactant.</a:t>
            </a:r>
          </a:p>
          <a:p>
            <a:pPr marL="449263" indent="-449263">
              <a:spcAft>
                <a:spcPts val="300"/>
              </a:spcAft>
              <a:buClr>
                <a:srgbClr val="C00000"/>
              </a:buClr>
              <a:buFont typeface="Wingdings 3" panose="05040102010807070707" pitchFamily="18" charset="2"/>
              <a:buChar char=""/>
            </a:pPr>
            <a:r>
              <a:rPr lang="en-US" sz="2500" dirty="0">
                <a:latin typeface="Arial" panose="020B0604020202020204" pitchFamily="34" charset="0"/>
                <a:cs typeface="Arial" panose="020B0604020202020204" pitchFamily="34" charset="0"/>
              </a:rPr>
              <a:t>There is another way to increase the rate of some reactions: use a catalyst.</a:t>
            </a:r>
          </a:p>
          <a:p>
            <a:pPr marL="449263" indent="-449263">
              <a:spcAft>
                <a:spcPts val="300"/>
              </a:spcAft>
              <a:buClr>
                <a:srgbClr val="C00000"/>
              </a:buClr>
              <a:buFont typeface="Wingdings 3" panose="05040102010807070707" pitchFamily="18" charset="2"/>
              <a:buChar char=""/>
            </a:pPr>
            <a:r>
              <a:rPr lang="en-US" sz="2500" b="1" dirty="0">
                <a:latin typeface="Arial" panose="020B0604020202020204" pitchFamily="34" charset="0"/>
                <a:cs typeface="Arial" panose="020B0604020202020204" pitchFamily="34" charset="0"/>
              </a:rPr>
              <a:t>A catalyst is a substance that speeds up a chemical reaction, </a:t>
            </a:r>
            <a:r>
              <a:rPr lang="en-US" sz="2500" b="1" dirty="0" smtClean="0">
                <a:latin typeface="Arial" panose="020B0604020202020204" pitchFamily="34" charset="0"/>
                <a:cs typeface="Arial" panose="020B0604020202020204" pitchFamily="34" charset="0"/>
              </a:rPr>
              <a:t>but remains </a:t>
            </a:r>
            <a:r>
              <a:rPr lang="en-US" sz="2500" b="1" dirty="0">
                <a:latin typeface="Arial" panose="020B0604020202020204" pitchFamily="34" charset="0"/>
                <a:cs typeface="Arial" panose="020B0604020202020204" pitchFamily="34" charset="0"/>
              </a:rPr>
              <a:t>chemically unchanged itself.</a:t>
            </a:r>
            <a:endParaRPr lang="en-GB" sz="2500" b="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5724128" y="1152729"/>
            <a:ext cx="3082401" cy="3356391"/>
          </a:xfrm>
          <a:prstGeom prst="rect">
            <a:avLst/>
          </a:prstGeom>
        </p:spPr>
      </p:pic>
      <p:sp>
        <p:nvSpPr>
          <p:cNvPr id="6" name="Rectangle 5"/>
          <p:cNvSpPr/>
          <p:nvPr/>
        </p:nvSpPr>
        <p:spPr>
          <a:xfrm>
            <a:off x="5718861" y="4609113"/>
            <a:ext cx="3087667" cy="1938992"/>
          </a:xfrm>
          <a:prstGeom prst="rect">
            <a:avLst/>
          </a:prstGeom>
        </p:spPr>
        <p:txBody>
          <a:bodyPr wrap="square">
            <a:spAutoFit/>
          </a:bodyPr>
          <a:lstStyle/>
          <a:p>
            <a:r>
              <a:rPr lang="en-US" sz="2000" dirty="0">
                <a:latin typeface="FrutigerLTStd-Light"/>
              </a:rPr>
              <a:t>Many different substances can act </a:t>
            </a:r>
            <a:r>
              <a:rPr lang="en-US" sz="2000" dirty="0" smtClean="0">
                <a:latin typeface="FrutigerLTStd-Light"/>
              </a:rPr>
              <a:t>as catalysts</a:t>
            </a:r>
            <a:r>
              <a:rPr lang="en-US" sz="2000" dirty="0">
                <a:latin typeface="FrutigerLTStd-Light"/>
              </a:rPr>
              <a:t>. They are usually made </a:t>
            </a:r>
            <a:r>
              <a:rPr lang="en-US" sz="2000" dirty="0" smtClean="0">
                <a:latin typeface="FrutigerLTStd-Light"/>
              </a:rPr>
              <a:t>into shapes </a:t>
            </a:r>
            <a:r>
              <a:rPr lang="en-US" sz="2000" dirty="0">
                <a:latin typeface="FrutigerLTStd-Light"/>
              </a:rPr>
              <a:t>that offer a very large surface area.</a:t>
            </a:r>
            <a:endParaRPr lang="en-GB" sz="2000" dirty="0"/>
          </a:p>
        </p:txBody>
      </p:sp>
      <p:sp>
        <p:nvSpPr>
          <p:cNvPr id="7" name="TextBox 6">
            <a:hlinkClick r:id="rId4" action="ppaction://hlinksldjump"/>
          </p:cNvPr>
          <p:cNvSpPr txBox="1"/>
          <p:nvPr/>
        </p:nvSpPr>
        <p:spPr>
          <a:xfrm>
            <a:off x="8172400" y="439820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078178994"/>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10.6 – Catalysts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140</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6161430" cy="5532284"/>
          </a:xfrm>
          <a:prstGeom prst="rect">
            <a:avLst/>
          </a:prstGeom>
        </p:spPr>
        <p:txBody>
          <a:bodyPr wrap="square">
            <a:spAutoFit/>
          </a:bodyPr>
          <a:lstStyle/>
          <a:p>
            <a:pPr>
              <a:spcAft>
                <a:spcPts val="300"/>
              </a:spcAft>
              <a:buClr>
                <a:srgbClr val="C00000"/>
              </a:buClr>
            </a:pPr>
            <a:r>
              <a:rPr lang="en-US" sz="2100" b="1" dirty="0" smtClean="0">
                <a:solidFill>
                  <a:srgbClr val="FF0000"/>
                </a:solidFill>
              </a:rPr>
              <a:t>Example</a:t>
            </a:r>
            <a:r>
              <a:rPr lang="en-US" sz="2100" b="1" dirty="0">
                <a:solidFill>
                  <a:srgbClr val="FF0000"/>
                </a:solidFill>
              </a:rPr>
              <a:t>: the decomposition of hydrogen peroxide</a:t>
            </a:r>
          </a:p>
          <a:p>
            <a:pPr marL="449263" indent="-449263">
              <a:spcAft>
                <a:spcPts val="300"/>
              </a:spcAft>
              <a:buClr>
                <a:srgbClr val="C00000"/>
              </a:buClr>
              <a:buFont typeface="Wingdings 3" panose="05040102010807070707" pitchFamily="18" charset="2"/>
              <a:buChar char=""/>
            </a:pPr>
            <a:r>
              <a:rPr lang="en-US" sz="2100" dirty="0">
                <a:latin typeface="Arial" panose="020B0604020202020204" pitchFamily="34" charset="0"/>
                <a:cs typeface="Arial" panose="020B0604020202020204" pitchFamily="34" charset="0"/>
              </a:rPr>
              <a:t>Hydrogen peroxide is a </a:t>
            </a:r>
            <a:r>
              <a:rPr lang="en-US" sz="2100" dirty="0" err="1">
                <a:latin typeface="Arial" panose="020B0604020202020204" pitchFamily="34" charset="0"/>
                <a:cs typeface="Arial" panose="020B0604020202020204" pitchFamily="34" charset="0"/>
              </a:rPr>
              <a:t>colourless</a:t>
            </a:r>
            <a:r>
              <a:rPr lang="en-US" sz="2100" dirty="0">
                <a:latin typeface="Arial" panose="020B0604020202020204" pitchFamily="34" charset="0"/>
                <a:cs typeface="Arial" panose="020B0604020202020204" pitchFamily="34" charset="0"/>
              </a:rPr>
              <a:t> liquid that breaks down very slowly </a:t>
            </a:r>
            <a:r>
              <a:rPr lang="en-US" sz="2100" dirty="0" smtClean="0">
                <a:latin typeface="Arial" panose="020B0604020202020204" pitchFamily="34" charset="0"/>
                <a:cs typeface="Arial" panose="020B0604020202020204" pitchFamily="34" charset="0"/>
              </a:rPr>
              <a:t>to water </a:t>
            </a:r>
            <a:r>
              <a:rPr lang="en-US" sz="2100" dirty="0">
                <a:latin typeface="Arial" panose="020B0604020202020204" pitchFamily="34" charset="0"/>
                <a:cs typeface="Arial" panose="020B0604020202020204" pitchFamily="34" charset="0"/>
              </a:rPr>
              <a:t>and oxygen:</a:t>
            </a:r>
          </a:p>
          <a:p>
            <a:pPr>
              <a:spcAft>
                <a:spcPts val="300"/>
              </a:spcAft>
              <a:buClr>
                <a:srgbClr val="C00000"/>
              </a:buClr>
              <a:tabLst>
                <a:tab pos="449263" algn="l"/>
                <a:tab pos="2967038" algn="l"/>
                <a:tab pos="3416300" algn="l"/>
                <a:tab pos="4486275" algn="l"/>
                <a:tab pos="4848225" algn="l"/>
              </a:tabLst>
            </a:pPr>
            <a:r>
              <a:rPr lang="en-US" sz="2100" dirty="0" smtClean="0">
                <a:latin typeface="Arial" panose="020B0604020202020204" pitchFamily="34" charset="0"/>
                <a:cs typeface="Arial" panose="020B0604020202020204" pitchFamily="34" charset="0"/>
              </a:rPr>
              <a:t>	</a:t>
            </a:r>
            <a:r>
              <a:rPr lang="en-US" sz="2100" b="1" dirty="0" smtClean="0">
                <a:solidFill>
                  <a:srgbClr val="0070C0"/>
                </a:solidFill>
                <a:latin typeface="Arial" panose="020B0604020202020204" pitchFamily="34" charset="0"/>
                <a:cs typeface="Arial" panose="020B0604020202020204" pitchFamily="34" charset="0"/>
              </a:rPr>
              <a:t>hydrogen </a:t>
            </a:r>
            <a:r>
              <a:rPr lang="en-US" sz="2100" b="1" dirty="0">
                <a:solidFill>
                  <a:srgbClr val="0070C0"/>
                </a:solidFill>
                <a:latin typeface="Arial" panose="020B0604020202020204" pitchFamily="34" charset="0"/>
                <a:cs typeface="Arial" panose="020B0604020202020204" pitchFamily="34" charset="0"/>
              </a:rPr>
              <a:t>peroxide </a:t>
            </a:r>
            <a:r>
              <a:rPr lang="en-US" sz="2100" b="1" dirty="0" smtClean="0">
                <a:solidFill>
                  <a:srgbClr val="0070C0"/>
                </a:solidFill>
                <a:latin typeface="Arial" panose="020B0604020202020204" pitchFamily="34" charset="0"/>
                <a:cs typeface="Arial" panose="020B0604020202020204" pitchFamily="34" charset="0"/>
              </a:rPr>
              <a:t>	</a:t>
            </a:r>
            <a:r>
              <a:rPr lang="en-US" sz="2100" b="1" dirty="0" smtClean="0">
                <a:solidFill>
                  <a:srgbClr val="0070C0"/>
                </a:solidFill>
                <a:latin typeface="Arial" panose="020B0604020202020204" pitchFamily="34" charset="0"/>
                <a:cs typeface="Arial" panose="020B0604020202020204" pitchFamily="34" charset="0"/>
                <a:sym typeface="Wingdings 3" panose="05040102010807070707" pitchFamily="18" charset="2"/>
              </a:rPr>
              <a:t>	</a:t>
            </a:r>
            <a:r>
              <a:rPr lang="en-US" sz="2100" b="1" dirty="0" smtClean="0">
                <a:solidFill>
                  <a:srgbClr val="0070C0"/>
                </a:solidFill>
                <a:latin typeface="Arial" panose="020B0604020202020204" pitchFamily="34" charset="0"/>
                <a:cs typeface="Arial" panose="020B0604020202020204" pitchFamily="34" charset="0"/>
              </a:rPr>
              <a:t>water 	+ 	oxygen</a:t>
            </a:r>
          </a:p>
          <a:p>
            <a:pPr>
              <a:spcAft>
                <a:spcPts val="300"/>
              </a:spcAft>
              <a:buClr>
                <a:srgbClr val="C00000"/>
              </a:buClr>
              <a:tabLst>
                <a:tab pos="449263" algn="l"/>
                <a:tab pos="2967038" algn="l"/>
                <a:tab pos="3416300" algn="l"/>
                <a:tab pos="4848225" algn="l"/>
              </a:tabLst>
            </a:pPr>
            <a:r>
              <a:rPr lang="en-US" sz="2100" b="1" dirty="0">
                <a:solidFill>
                  <a:srgbClr val="0070C0"/>
                </a:solidFill>
                <a:latin typeface="Arial" panose="020B0604020202020204" pitchFamily="34" charset="0"/>
                <a:cs typeface="Arial" panose="020B0604020202020204" pitchFamily="34" charset="0"/>
              </a:rPr>
              <a:t>	</a:t>
            </a:r>
            <a:r>
              <a:rPr lang="en-US" sz="2100" b="1" dirty="0" smtClean="0">
                <a:solidFill>
                  <a:srgbClr val="0070C0"/>
                </a:solidFill>
                <a:latin typeface="Arial" panose="020B0604020202020204" pitchFamily="34" charset="0"/>
                <a:cs typeface="Arial" panose="020B0604020202020204" pitchFamily="34" charset="0"/>
              </a:rPr>
              <a:t>           2H</a:t>
            </a:r>
            <a:r>
              <a:rPr lang="en-US" sz="2100" b="1" baseline="-25000" dirty="0" smtClean="0">
                <a:solidFill>
                  <a:srgbClr val="0070C0"/>
                </a:solidFill>
                <a:latin typeface="Arial" panose="020B0604020202020204" pitchFamily="34" charset="0"/>
                <a:cs typeface="Arial" panose="020B0604020202020204" pitchFamily="34" charset="0"/>
              </a:rPr>
              <a:t>2</a:t>
            </a:r>
            <a:r>
              <a:rPr lang="en-US" sz="2100" b="1" dirty="0" smtClean="0">
                <a:solidFill>
                  <a:srgbClr val="0070C0"/>
                </a:solidFill>
                <a:latin typeface="Arial" panose="020B0604020202020204" pitchFamily="34" charset="0"/>
                <a:cs typeface="Arial" panose="020B0604020202020204" pitchFamily="34" charset="0"/>
              </a:rPr>
              <a:t>O</a:t>
            </a:r>
            <a:r>
              <a:rPr lang="en-US" sz="2100" b="1" baseline="-25000" dirty="0" smtClean="0">
                <a:solidFill>
                  <a:srgbClr val="0070C0"/>
                </a:solidFill>
                <a:latin typeface="Arial" panose="020B0604020202020204" pitchFamily="34" charset="0"/>
                <a:cs typeface="Arial" panose="020B0604020202020204" pitchFamily="34" charset="0"/>
              </a:rPr>
              <a:t>2</a:t>
            </a:r>
            <a:r>
              <a:rPr lang="en-US" sz="2100" b="1" dirty="0" smtClean="0">
                <a:solidFill>
                  <a:srgbClr val="0070C0"/>
                </a:solidFill>
                <a:latin typeface="Arial" panose="020B0604020202020204" pitchFamily="34" charset="0"/>
                <a:cs typeface="Arial" panose="020B0604020202020204" pitchFamily="34" charset="0"/>
              </a:rPr>
              <a:t> </a:t>
            </a:r>
            <a:r>
              <a:rPr lang="en-US" sz="2100" b="1" dirty="0">
                <a:solidFill>
                  <a:srgbClr val="0070C0"/>
                </a:solidFill>
                <a:latin typeface="Arial" panose="020B0604020202020204" pitchFamily="34" charset="0"/>
                <a:cs typeface="Arial" panose="020B0604020202020204" pitchFamily="34" charset="0"/>
              </a:rPr>
              <a:t>(</a:t>
            </a:r>
            <a:r>
              <a:rPr lang="en-US" sz="2100" b="1" i="1" dirty="0">
                <a:solidFill>
                  <a:srgbClr val="0070C0"/>
                </a:solidFill>
                <a:latin typeface="Arial" panose="020B0604020202020204" pitchFamily="34" charset="0"/>
                <a:cs typeface="Arial" panose="020B0604020202020204" pitchFamily="34" charset="0"/>
              </a:rPr>
              <a:t>l</a:t>
            </a:r>
            <a:r>
              <a:rPr lang="en-US" sz="2100" b="1" dirty="0">
                <a:solidFill>
                  <a:srgbClr val="0070C0"/>
                </a:solidFill>
                <a:latin typeface="Arial" panose="020B0604020202020204" pitchFamily="34" charset="0"/>
                <a:cs typeface="Arial" panose="020B0604020202020204" pitchFamily="34" charset="0"/>
              </a:rPr>
              <a:t>) </a:t>
            </a:r>
            <a:r>
              <a:rPr lang="en-US" sz="2100" b="1" dirty="0" smtClean="0">
                <a:solidFill>
                  <a:srgbClr val="0070C0"/>
                </a:solidFill>
                <a:latin typeface="Arial" panose="020B0604020202020204" pitchFamily="34" charset="0"/>
                <a:cs typeface="Arial" panose="020B0604020202020204" pitchFamily="34" charset="0"/>
              </a:rPr>
              <a:t>	</a:t>
            </a:r>
            <a:r>
              <a:rPr lang="en-US" sz="2100" b="1" dirty="0">
                <a:solidFill>
                  <a:srgbClr val="0070C0"/>
                </a:solidFill>
                <a:latin typeface="Arial" panose="020B0604020202020204" pitchFamily="34" charset="0"/>
                <a:cs typeface="Arial" panose="020B0604020202020204" pitchFamily="34" charset="0"/>
                <a:sym typeface="Wingdings 3" panose="05040102010807070707" pitchFamily="18" charset="2"/>
              </a:rPr>
              <a:t>	</a:t>
            </a:r>
            <a:r>
              <a:rPr lang="en-US" sz="2100" b="1" dirty="0" smtClean="0">
                <a:solidFill>
                  <a:srgbClr val="0070C0"/>
                </a:solidFill>
                <a:latin typeface="Arial" panose="020B0604020202020204" pitchFamily="34" charset="0"/>
                <a:cs typeface="Arial" panose="020B0604020202020204" pitchFamily="34" charset="0"/>
              </a:rPr>
              <a:t>2H</a:t>
            </a:r>
            <a:r>
              <a:rPr lang="en-US" sz="2100" b="1" baseline="-25000" dirty="0" smtClean="0">
                <a:solidFill>
                  <a:srgbClr val="0070C0"/>
                </a:solidFill>
                <a:latin typeface="Arial" panose="020B0604020202020204" pitchFamily="34" charset="0"/>
                <a:cs typeface="Arial" panose="020B0604020202020204" pitchFamily="34" charset="0"/>
              </a:rPr>
              <a:t>2</a:t>
            </a:r>
            <a:r>
              <a:rPr lang="en-US" sz="2100" b="1" dirty="0" smtClean="0">
                <a:solidFill>
                  <a:srgbClr val="0070C0"/>
                </a:solidFill>
                <a:latin typeface="Arial" panose="020B0604020202020204" pitchFamily="34" charset="0"/>
                <a:cs typeface="Arial" panose="020B0604020202020204" pitchFamily="34" charset="0"/>
              </a:rPr>
              <a:t>O </a:t>
            </a:r>
            <a:r>
              <a:rPr lang="en-US" sz="2100" b="1" dirty="0">
                <a:solidFill>
                  <a:srgbClr val="0070C0"/>
                </a:solidFill>
                <a:latin typeface="Arial" panose="020B0604020202020204" pitchFamily="34" charset="0"/>
                <a:cs typeface="Arial" panose="020B0604020202020204" pitchFamily="34" charset="0"/>
              </a:rPr>
              <a:t>(</a:t>
            </a:r>
            <a:r>
              <a:rPr lang="en-US" sz="2100" b="1" i="1" dirty="0">
                <a:solidFill>
                  <a:srgbClr val="0070C0"/>
                </a:solidFill>
                <a:latin typeface="Arial" panose="020B0604020202020204" pitchFamily="34" charset="0"/>
                <a:cs typeface="Arial" panose="020B0604020202020204" pitchFamily="34" charset="0"/>
              </a:rPr>
              <a:t>l</a:t>
            </a:r>
            <a:r>
              <a:rPr lang="en-US" sz="2100" b="1" dirty="0">
                <a:solidFill>
                  <a:srgbClr val="0070C0"/>
                </a:solidFill>
                <a:latin typeface="Arial" panose="020B0604020202020204" pitchFamily="34" charset="0"/>
                <a:cs typeface="Arial" panose="020B0604020202020204" pitchFamily="34" charset="0"/>
              </a:rPr>
              <a:t>) +</a:t>
            </a:r>
            <a:r>
              <a:rPr lang="en-US" sz="2100" b="1" dirty="0" smtClean="0">
                <a:solidFill>
                  <a:srgbClr val="0070C0"/>
                </a:solidFill>
                <a:latin typeface="Arial" panose="020B0604020202020204" pitchFamily="34" charset="0"/>
                <a:cs typeface="Arial" panose="020B0604020202020204" pitchFamily="34" charset="0"/>
              </a:rPr>
              <a:t> 	O</a:t>
            </a:r>
            <a:r>
              <a:rPr lang="en-US" sz="2100" b="1" baseline="-25000" dirty="0" smtClean="0">
                <a:solidFill>
                  <a:srgbClr val="0070C0"/>
                </a:solidFill>
                <a:latin typeface="Arial" panose="020B0604020202020204" pitchFamily="34" charset="0"/>
                <a:cs typeface="Arial" panose="020B0604020202020204" pitchFamily="34" charset="0"/>
              </a:rPr>
              <a:t>2</a:t>
            </a:r>
            <a:r>
              <a:rPr lang="en-US" sz="2100" b="1" dirty="0" smtClean="0">
                <a:solidFill>
                  <a:srgbClr val="0070C0"/>
                </a:solidFill>
                <a:latin typeface="Arial" panose="020B0604020202020204" pitchFamily="34" charset="0"/>
                <a:cs typeface="Arial" panose="020B0604020202020204" pitchFamily="34" charset="0"/>
              </a:rPr>
              <a:t> </a:t>
            </a:r>
            <a:r>
              <a:rPr lang="en-US" sz="2100" b="1" dirty="0">
                <a:solidFill>
                  <a:srgbClr val="0070C0"/>
                </a:solidFill>
                <a:latin typeface="Arial" panose="020B0604020202020204" pitchFamily="34" charset="0"/>
                <a:cs typeface="Arial" panose="020B0604020202020204" pitchFamily="34" charset="0"/>
              </a:rPr>
              <a:t>(g)</a:t>
            </a:r>
          </a:p>
          <a:p>
            <a:pPr marL="449263" indent="-449263">
              <a:spcAft>
                <a:spcPts val="300"/>
              </a:spcAft>
              <a:buClr>
                <a:srgbClr val="C00000"/>
              </a:buClr>
              <a:buFont typeface="Wingdings 3" panose="05040102010807070707" pitchFamily="18" charset="2"/>
              <a:buChar char=""/>
            </a:pPr>
            <a:r>
              <a:rPr lang="en-US" sz="2100" dirty="0">
                <a:latin typeface="Arial" panose="020B0604020202020204" pitchFamily="34" charset="0"/>
                <a:cs typeface="Arial" panose="020B0604020202020204" pitchFamily="34" charset="0"/>
              </a:rPr>
              <a:t>You can show how a catalyst affects the reaction, like this:</a:t>
            </a:r>
          </a:p>
          <a:p>
            <a:pPr marL="457200" indent="-457200">
              <a:spcAft>
                <a:spcPts val="300"/>
              </a:spcAft>
              <a:buClr>
                <a:srgbClr val="C00000"/>
              </a:buClr>
              <a:buFont typeface="+mj-lt"/>
              <a:buAutoNum type="arabicPeriod"/>
            </a:pPr>
            <a:r>
              <a:rPr lang="en-US" sz="2100" dirty="0" smtClean="0">
                <a:latin typeface="Arial" panose="020B0604020202020204" pitchFamily="34" charset="0"/>
                <a:cs typeface="Arial" panose="020B0604020202020204" pitchFamily="34" charset="0"/>
              </a:rPr>
              <a:t>Pour </a:t>
            </a:r>
            <a:r>
              <a:rPr lang="en-US" sz="2100" dirty="0">
                <a:latin typeface="Arial" panose="020B0604020202020204" pitchFamily="34" charset="0"/>
                <a:cs typeface="Arial" panose="020B0604020202020204" pitchFamily="34" charset="0"/>
              </a:rPr>
              <a:t>some hydrogen peroxide into three measuring </a:t>
            </a:r>
            <a:r>
              <a:rPr lang="en-US" sz="2100" dirty="0" smtClean="0">
                <a:latin typeface="Arial" panose="020B0604020202020204" pitchFamily="34" charset="0"/>
                <a:cs typeface="Arial" panose="020B0604020202020204" pitchFamily="34" charset="0"/>
              </a:rPr>
              <a:t>cylinders. The </a:t>
            </a:r>
            <a:r>
              <a:rPr lang="en-US" sz="2100" dirty="0">
                <a:latin typeface="Arial" panose="020B0604020202020204" pitchFamily="34" charset="0"/>
                <a:cs typeface="Arial" panose="020B0604020202020204" pitchFamily="34" charset="0"/>
              </a:rPr>
              <a:t>first one is the control.</a:t>
            </a:r>
          </a:p>
          <a:p>
            <a:pPr marL="457200" indent="-457200">
              <a:spcAft>
                <a:spcPts val="300"/>
              </a:spcAft>
              <a:buClr>
                <a:srgbClr val="C00000"/>
              </a:buClr>
              <a:buFont typeface="+mj-lt"/>
              <a:buAutoNum type="arabicPeriod"/>
            </a:pPr>
            <a:r>
              <a:rPr lang="en-US" sz="2100" dirty="0" smtClean="0">
                <a:latin typeface="Arial" panose="020B0604020202020204" pitchFamily="34" charset="0"/>
                <a:cs typeface="Arial" panose="020B0604020202020204" pitchFamily="34" charset="0"/>
              </a:rPr>
              <a:t>Add </a:t>
            </a:r>
            <a:r>
              <a:rPr lang="en-US" sz="2100" dirty="0">
                <a:latin typeface="Arial" panose="020B0604020202020204" pitchFamily="34" charset="0"/>
                <a:cs typeface="Arial" panose="020B0604020202020204" pitchFamily="34" charset="0"/>
              </a:rPr>
              <a:t>manganese(IV) oxide to the second, and raw liver to the third.</a:t>
            </a:r>
          </a:p>
          <a:p>
            <a:pPr marL="457200" indent="-457200">
              <a:spcAft>
                <a:spcPts val="300"/>
              </a:spcAft>
              <a:buClr>
                <a:srgbClr val="C00000"/>
              </a:buClr>
              <a:buFont typeface="+mj-lt"/>
              <a:buAutoNum type="arabicPeriod"/>
            </a:pPr>
            <a:r>
              <a:rPr lang="en-US" sz="2100" dirty="0" smtClean="0">
                <a:latin typeface="Arial" panose="020B0604020202020204" pitchFamily="34" charset="0"/>
                <a:cs typeface="Arial" panose="020B0604020202020204" pitchFamily="34" charset="0"/>
              </a:rPr>
              <a:t>Now </a:t>
            </a:r>
            <a:r>
              <a:rPr lang="en-US" sz="2100" dirty="0">
                <a:latin typeface="Arial" panose="020B0604020202020204" pitchFamily="34" charset="0"/>
                <a:cs typeface="Arial" panose="020B0604020202020204" pitchFamily="34" charset="0"/>
              </a:rPr>
              <a:t>use a glowing wooden splint to test the cylinders for </a:t>
            </a:r>
            <a:r>
              <a:rPr lang="en-US" sz="2100" dirty="0" smtClean="0">
                <a:latin typeface="Arial" panose="020B0604020202020204" pitchFamily="34" charset="0"/>
                <a:cs typeface="Arial" panose="020B0604020202020204" pitchFamily="34" charset="0"/>
              </a:rPr>
              <a:t>oxygen. The </a:t>
            </a:r>
            <a:r>
              <a:rPr lang="en-US" sz="2100" dirty="0">
                <a:latin typeface="Arial" panose="020B0604020202020204" pitchFamily="34" charset="0"/>
                <a:cs typeface="Arial" panose="020B0604020202020204" pitchFamily="34" charset="0"/>
              </a:rPr>
              <a:t>splint will burst into flame if there is enough oxygen present.</a:t>
            </a:r>
            <a:endParaRPr lang="en-GB" sz="2100" b="1"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stretch>
            <a:fillRect/>
          </a:stretch>
        </p:blipFill>
        <p:spPr>
          <a:xfrm>
            <a:off x="6444208" y="1152730"/>
            <a:ext cx="2362321" cy="2572304"/>
          </a:xfrm>
          <a:prstGeom prst="rect">
            <a:avLst/>
          </a:prstGeom>
        </p:spPr>
      </p:pic>
      <p:sp>
        <p:nvSpPr>
          <p:cNvPr id="6" name="Rectangle 5"/>
          <p:cNvSpPr/>
          <p:nvPr/>
        </p:nvSpPr>
        <p:spPr>
          <a:xfrm>
            <a:off x="6444208" y="3846527"/>
            <a:ext cx="2362320" cy="2246769"/>
          </a:xfrm>
          <a:prstGeom prst="rect">
            <a:avLst/>
          </a:prstGeom>
        </p:spPr>
        <p:txBody>
          <a:bodyPr wrap="square">
            <a:spAutoFit/>
          </a:bodyPr>
          <a:lstStyle/>
          <a:p>
            <a:r>
              <a:rPr lang="en-US" sz="2000" dirty="0">
                <a:latin typeface="FrutigerLTStd-Light"/>
              </a:rPr>
              <a:t>Many different substances can act </a:t>
            </a:r>
            <a:r>
              <a:rPr lang="en-US" sz="2000" dirty="0" smtClean="0">
                <a:latin typeface="FrutigerLTStd-Light"/>
              </a:rPr>
              <a:t>as catalysts</a:t>
            </a:r>
            <a:r>
              <a:rPr lang="en-US" sz="2000" dirty="0">
                <a:latin typeface="FrutigerLTStd-Light"/>
              </a:rPr>
              <a:t>. They are usually made </a:t>
            </a:r>
            <a:r>
              <a:rPr lang="en-US" sz="2000" dirty="0" smtClean="0">
                <a:latin typeface="FrutigerLTStd-Light"/>
              </a:rPr>
              <a:t>into shapes </a:t>
            </a:r>
            <a:r>
              <a:rPr lang="en-US" sz="2000" dirty="0">
                <a:latin typeface="FrutigerLTStd-Light"/>
              </a:rPr>
              <a:t>that offer a very large surface area.</a:t>
            </a:r>
            <a:endParaRPr lang="en-GB" sz="2000" dirty="0"/>
          </a:p>
        </p:txBody>
      </p:sp>
      <p:sp>
        <p:nvSpPr>
          <p:cNvPr id="7" name="TextBox 6">
            <a:hlinkClick r:id="rId4" action="ppaction://hlinksldjump"/>
          </p:cNvPr>
          <p:cNvSpPr txBox="1"/>
          <p:nvPr/>
        </p:nvSpPr>
        <p:spPr>
          <a:xfrm>
            <a:off x="8172400" y="5838363"/>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2450042"/>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10.6 – Catalysts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140</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5401479"/>
          </a:xfrm>
          <a:prstGeom prst="rect">
            <a:avLst/>
          </a:prstGeom>
        </p:spPr>
        <p:txBody>
          <a:bodyPr wrap="square">
            <a:spAutoFit/>
          </a:bodyPr>
          <a:lstStyle/>
          <a:p>
            <a:pPr>
              <a:spcAft>
                <a:spcPts val="300"/>
              </a:spcAft>
              <a:buClr>
                <a:srgbClr val="C00000"/>
              </a:buClr>
            </a:pPr>
            <a:r>
              <a:rPr lang="en-US" sz="2100" b="1" dirty="0" smtClean="0">
                <a:solidFill>
                  <a:srgbClr val="FF0000"/>
                </a:solidFill>
              </a:rPr>
              <a:t>The Results</a:t>
            </a:r>
            <a:endParaRPr lang="en-US" sz="2100" b="1" dirty="0">
              <a:solidFill>
                <a:srgbClr val="FF0000"/>
              </a:solidFill>
            </a:endParaRPr>
          </a:p>
          <a:p>
            <a:pPr marL="449263" indent="-449263">
              <a:spcAft>
                <a:spcPts val="300"/>
              </a:spcAft>
              <a:buClr>
                <a:srgbClr val="C00000"/>
              </a:buClr>
              <a:buFont typeface="Wingdings 3" panose="05040102010807070707" pitchFamily="18" charset="2"/>
              <a:buChar char=""/>
            </a:pPr>
            <a:endParaRPr lang="en-US" sz="2100" dirty="0" smtClean="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2100" dirty="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2100" dirty="0" smtClean="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2100" dirty="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2100" dirty="0" smtClean="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2100" dirty="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2100" dirty="0" smtClean="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2100" dirty="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2100" dirty="0" smtClean="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2100" dirty="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r>
              <a:rPr lang="en-US" sz="2100" dirty="0">
                <a:latin typeface="Arial" panose="020B0604020202020204" pitchFamily="34" charset="0"/>
                <a:cs typeface="Arial" panose="020B0604020202020204" pitchFamily="34" charset="0"/>
              </a:rPr>
              <a:t>So manganese(IV) oxide acts as a catalyst for the reaction. If you </a:t>
            </a:r>
            <a:r>
              <a:rPr lang="en-US" sz="2100" dirty="0" smtClean="0">
                <a:latin typeface="Arial" panose="020B0604020202020204" pitchFamily="34" charset="0"/>
                <a:cs typeface="Arial" panose="020B0604020202020204" pitchFamily="34" charset="0"/>
              </a:rPr>
              <a:t>add more </a:t>
            </a:r>
            <a:r>
              <a:rPr lang="en-US" sz="2100" dirty="0">
                <a:latin typeface="Arial" panose="020B0604020202020204" pitchFamily="34" charset="0"/>
                <a:cs typeface="Arial" panose="020B0604020202020204" pitchFamily="34" charset="0"/>
              </a:rPr>
              <a:t>manganese(IV) oxide, the reaction will go even faster.</a:t>
            </a:r>
          </a:p>
          <a:p>
            <a:pPr marL="449263" indent="-449263">
              <a:spcAft>
                <a:spcPts val="300"/>
              </a:spcAft>
              <a:buClr>
                <a:srgbClr val="C00000"/>
              </a:buClr>
              <a:buFont typeface="Wingdings 3" panose="05040102010807070707" pitchFamily="18" charset="2"/>
              <a:buChar char=""/>
            </a:pPr>
            <a:r>
              <a:rPr lang="en-US" sz="2100" dirty="0">
                <a:latin typeface="Arial" panose="020B0604020202020204" pitchFamily="34" charset="0"/>
                <a:cs typeface="Arial" panose="020B0604020202020204" pitchFamily="34" charset="0"/>
              </a:rPr>
              <a:t>Something in the raw liver acts as a catalyst too. That ‘something’ is </a:t>
            </a:r>
            <a:r>
              <a:rPr lang="en-US" sz="2100" dirty="0" smtClean="0">
                <a:latin typeface="Arial" panose="020B0604020202020204" pitchFamily="34" charset="0"/>
                <a:cs typeface="Arial" panose="020B0604020202020204" pitchFamily="34" charset="0"/>
              </a:rPr>
              <a:t>an enzyme </a:t>
            </a:r>
            <a:r>
              <a:rPr lang="en-US" sz="2100" dirty="0">
                <a:latin typeface="Arial" panose="020B0604020202020204" pitchFamily="34" charset="0"/>
                <a:cs typeface="Arial" panose="020B0604020202020204" pitchFamily="34" charset="0"/>
              </a:rPr>
              <a:t>called catalase.</a:t>
            </a:r>
            <a:endParaRPr lang="en-GB" sz="2100" b="1" dirty="0">
              <a:latin typeface="Arial" panose="020B0604020202020204" pitchFamily="34" charset="0"/>
              <a:cs typeface="Arial" panose="020B0604020202020204" pitchFamily="34" charset="0"/>
            </a:endParaRPr>
          </a:p>
        </p:txBody>
      </p:sp>
      <p:sp>
        <p:nvSpPr>
          <p:cNvPr id="7" name="Rectangle 6"/>
          <p:cNvSpPr/>
          <p:nvPr/>
        </p:nvSpPr>
        <p:spPr>
          <a:xfrm>
            <a:off x="282778" y="3386896"/>
            <a:ext cx="2561029" cy="1554272"/>
          </a:xfrm>
          <a:prstGeom prst="rect">
            <a:avLst/>
          </a:prstGeom>
        </p:spPr>
        <p:txBody>
          <a:bodyPr wrap="square">
            <a:spAutoFit/>
          </a:bodyPr>
          <a:lstStyle/>
          <a:p>
            <a:r>
              <a:rPr lang="en-US" sz="1900" dirty="0">
                <a:latin typeface="Arial" panose="020B0604020202020204" pitchFamily="34" charset="0"/>
                <a:cs typeface="Arial" panose="020B0604020202020204" pitchFamily="34" charset="0"/>
              </a:rPr>
              <a:t>Since hydrogen peroxide </a:t>
            </a:r>
            <a:r>
              <a:rPr lang="en-US" sz="1900" dirty="0" smtClean="0">
                <a:latin typeface="Arial" panose="020B0604020202020204" pitchFamily="34" charset="0"/>
                <a:cs typeface="Arial" panose="020B0604020202020204" pitchFamily="34" charset="0"/>
              </a:rPr>
              <a:t>breaks down </a:t>
            </a:r>
            <a:r>
              <a:rPr lang="en-US" sz="1900" dirty="0">
                <a:latin typeface="Arial" panose="020B0604020202020204" pitchFamily="34" charset="0"/>
                <a:cs typeface="Arial" panose="020B0604020202020204" pitchFamily="34" charset="0"/>
              </a:rPr>
              <a:t>very slowly, there is </a:t>
            </a:r>
            <a:r>
              <a:rPr lang="en-US" sz="1900" dirty="0" smtClean="0">
                <a:latin typeface="Arial" panose="020B0604020202020204" pitchFamily="34" charset="0"/>
                <a:cs typeface="Arial" panose="020B0604020202020204" pitchFamily="34" charset="0"/>
              </a:rPr>
              <a:t>not enough </a:t>
            </a:r>
            <a:r>
              <a:rPr lang="en-US" sz="1900" dirty="0">
                <a:latin typeface="Arial" panose="020B0604020202020204" pitchFamily="34" charset="0"/>
                <a:cs typeface="Arial" panose="020B0604020202020204" pitchFamily="34" charset="0"/>
              </a:rPr>
              <a:t>oxygen to relight the splint.</a:t>
            </a:r>
            <a:endParaRPr lang="en-GB" sz="1900" dirty="0">
              <a:latin typeface="Arial" panose="020B0604020202020204" pitchFamily="34" charset="0"/>
              <a:cs typeface="Arial" panose="020B0604020202020204" pitchFamily="34" charset="0"/>
            </a:endParaRPr>
          </a:p>
        </p:txBody>
      </p:sp>
      <p:sp>
        <p:nvSpPr>
          <p:cNvPr id="8" name="Rectangle 7"/>
          <p:cNvSpPr/>
          <p:nvPr/>
        </p:nvSpPr>
        <p:spPr>
          <a:xfrm>
            <a:off x="3132805" y="3386896"/>
            <a:ext cx="2663331" cy="1554272"/>
          </a:xfrm>
          <a:prstGeom prst="rect">
            <a:avLst/>
          </a:prstGeom>
        </p:spPr>
        <p:txBody>
          <a:bodyPr wrap="square">
            <a:spAutoFit/>
          </a:bodyPr>
          <a:lstStyle/>
          <a:p>
            <a:r>
              <a:rPr lang="en-US" sz="1900" dirty="0">
                <a:latin typeface="Arial" panose="020B0604020202020204" pitchFamily="34" charset="0"/>
                <a:cs typeface="Arial" panose="020B0604020202020204" pitchFamily="34" charset="0"/>
              </a:rPr>
              <a:t>Manganese(IV) oxide makes </a:t>
            </a:r>
            <a:r>
              <a:rPr lang="en-US" sz="1900" dirty="0" smtClean="0">
                <a:latin typeface="Arial" panose="020B0604020202020204" pitchFamily="34" charset="0"/>
                <a:cs typeface="Arial" panose="020B0604020202020204" pitchFamily="34" charset="0"/>
              </a:rPr>
              <a:t>the reaction </a:t>
            </a:r>
            <a:r>
              <a:rPr lang="en-US" sz="1900" dirty="0">
                <a:latin typeface="Arial" panose="020B0604020202020204" pitchFamily="34" charset="0"/>
                <a:cs typeface="Arial" panose="020B0604020202020204" pitchFamily="34" charset="0"/>
              </a:rPr>
              <a:t>go thousands of </a:t>
            </a:r>
            <a:r>
              <a:rPr lang="en-US" sz="1900" dirty="0" smtClean="0">
                <a:latin typeface="Arial" panose="020B0604020202020204" pitchFamily="34" charset="0"/>
                <a:cs typeface="Arial" panose="020B0604020202020204" pitchFamily="34" charset="0"/>
              </a:rPr>
              <a:t>times faster</a:t>
            </a:r>
            <a:r>
              <a:rPr lang="en-US" sz="1900" dirty="0">
                <a:latin typeface="Arial" panose="020B0604020202020204" pitchFamily="34" charset="0"/>
                <a:cs typeface="Arial" panose="020B0604020202020204" pitchFamily="34" charset="0"/>
              </a:rPr>
              <a:t>. The splint bursts into flame</a:t>
            </a:r>
            <a:endParaRPr lang="en-GB" sz="1900" dirty="0">
              <a:latin typeface="Arial" panose="020B0604020202020204" pitchFamily="34" charset="0"/>
              <a:cs typeface="Arial" panose="020B0604020202020204" pitchFamily="34" charset="0"/>
            </a:endParaRPr>
          </a:p>
        </p:txBody>
      </p:sp>
      <p:sp>
        <p:nvSpPr>
          <p:cNvPr id="10" name="Rectangle 9"/>
          <p:cNvSpPr/>
          <p:nvPr/>
        </p:nvSpPr>
        <p:spPr>
          <a:xfrm>
            <a:off x="6074739" y="3386896"/>
            <a:ext cx="2745733" cy="1261884"/>
          </a:xfrm>
          <a:prstGeom prst="rect">
            <a:avLst/>
          </a:prstGeom>
        </p:spPr>
        <p:txBody>
          <a:bodyPr wrap="square">
            <a:spAutoFit/>
          </a:bodyPr>
          <a:lstStyle/>
          <a:p>
            <a:r>
              <a:rPr lang="en-US" sz="1900" dirty="0">
                <a:latin typeface="Arial" panose="020B0604020202020204" pitchFamily="34" charset="0"/>
                <a:cs typeface="Arial" panose="020B0604020202020204" pitchFamily="34" charset="0"/>
              </a:rPr>
              <a:t>Raw liver also speeds it up. </a:t>
            </a:r>
            <a:r>
              <a:rPr lang="en-US" sz="1900" dirty="0" smtClean="0">
                <a:latin typeface="Arial" panose="020B0604020202020204" pitchFamily="34" charset="0"/>
                <a:cs typeface="Arial" panose="020B0604020202020204" pitchFamily="34" charset="0"/>
              </a:rPr>
              <a:t>The liquid </a:t>
            </a:r>
            <a:r>
              <a:rPr lang="en-US" sz="1900" dirty="0">
                <a:latin typeface="Arial" panose="020B0604020202020204" pitchFamily="34" charset="0"/>
                <a:cs typeface="Arial" panose="020B0604020202020204" pitchFamily="34" charset="0"/>
              </a:rPr>
              <a:t>froths as the oxygen </a:t>
            </a:r>
            <a:r>
              <a:rPr lang="en-US" sz="1900" dirty="0" smtClean="0">
                <a:latin typeface="Arial" panose="020B0604020202020204" pitchFamily="34" charset="0"/>
                <a:cs typeface="Arial" panose="020B0604020202020204" pitchFamily="34" charset="0"/>
              </a:rPr>
              <a:t>bubbles off </a:t>
            </a:r>
            <a:r>
              <a:rPr lang="en-US" sz="1900" dirty="0">
                <a:latin typeface="Arial" panose="020B0604020202020204" pitchFamily="34" charset="0"/>
                <a:cs typeface="Arial" panose="020B0604020202020204" pitchFamily="34" charset="0"/>
              </a:rPr>
              <a:t>– and the splint relights.</a:t>
            </a:r>
            <a:endParaRPr lang="en-GB" sz="19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67544" y="1556792"/>
            <a:ext cx="8064896" cy="1712191"/>
          </a:xfrm>
          <a:prstGeom prst="rect">
            <a:avLst/>
          </a:prstGeom>
        </p:spPr>
      </p:pic>
      <p:sp>
        <p:nvSpPr>
          <p:cNvPr id="12" name="TextBox 11">
            <a:hlinkClick r:id="rId4" action="ppaction://hlinksldjump"/>
          </p:cNvPr>
          <p:cNvSpPr txBox="1"/>
          <p:nvPr/>
        </p:nvSpPr>
        <p:spPr>
          <a:xfrm>
            <a:off x="8172400" y="105273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91182861"/>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10.6 – Catalysts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140</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5491829" cy="5401479"/>
          </a:xfrm>
          <a:prstGeom prst="rect">
            <a:avLst/>
          </a:prstGeom>
        </p:spPr>
        <p:txBody>
          <a:bodyPr wrap="square">
            <a:spAutoFit/>
          </a:bodyPr>
          <a:lstStyle/>
          <a:p>
            <a:pPr>
              <a:spcAft>
                <a:spcPts val="300"/>
              </a:spcAft>
              <a:buClr>
                <a:srgbClr val="C00000"/>
              </a:buClr>
            </a:pPr>
            <a:r>
              <a:rPr lang="en-US" sz="2250" b="1" dirty="0">
                <a:solidFill>
                  <a:srgbClr val="FF0000"/>
                </a:solidFill>
              </a:rPr>
              <a:t>What are enzymes?</a:t>
            </a:r>
          </a:p>
          <a:p>
            <a:pPr marL="449263" indent="-449263">
              <a:spcAft>
                <a:spcPts val="300"/>
              </a:spcAft>
              <a:buClr>
                <a:srgbClr val="C00000"/>
              </a:buClr>
              <a:buFont typeface="Wingdings 3" panose="05040102010807070707" pitchFamily="18" charset="2"/>
              <a:buChar char=""/>
            </a:pPr>
            <a:r>
              <a:rPr lang="en-US" sz="2250" b="1" dirty="0">
                <a:latin typeface="Arial" panose="020B0604020202020204" pitchFamily="34" charset="0"/>
                <a:cs typeface="Arial" panose="020B0604020202020204" pitchFamily="34" charset="0"/>
              </a:rPr>
              <a:t>Enzymes are proteins made by cells, to act as biological catalysts.</a:t>
            </a:r>
          </a:p>
          <a:p>
            <a:pPr marL="449263" indent="-449263">
              <a:spcAft>
                <a:spcPts val="300"/>
              </a:spcAft>
              <a:buClr>
                <a:srgbClr val="C00000"/>
              </a:buClr>
              <a:buFont typeface="Wingdings 3" panose="05040102010807070707" pitchFamily="18" charset="2"/>
              <a:buChar char=""/>
            </a:pPr>
            <a:r>
              <a:rPr lang="en-US" sz="2250" dirty="0">
                <a:latin typeface="Arial" panose="020B0604020202020204" pitchFamily="34" charset="0"/>
                <a:cs typeface="Arial" panose="020B0604020202020204" pitchFamily="34" charset="0"/>
              </a:rPr>
              <a:t>Enzymes are found in every living thing. You have thousands of </a:t>
            </a:r>
            <a:r>
              <a:rPr lang="en-US" sz="2250" dirty="0" smtClean="0">
                <a:latin typeface="Arial" panose="020B0604020202020204" pitchFamily="34" charset="0"/>
                <a:cs typeface="Arial" panose="020B0604020202020204" pitchFamily="34" charset="0"/>
              </a:rPr>
              <a:t>different enzymes </a:t>
            </a:r>
            <a:r>
              <a:rPr lang="en-US" sz="2250" dirty="0">
                <a:latin typeface="Arial" panose="020B0604020202020204" pitchFamily="34" charset="0"/>
                <a:cs typeface="Arial" panose="020B0604020202020204" pitchFamily="34" charset="0"/>
              </a:rPr>
              <a:t>inside you. </a:t>
            </a:r>
            <a:r>
              <a:rPr lang="en-US" sz="2250" dirty="0" smtClean="0">
                <a:latin typeface="Arial" panose="020B0604020202020204" pitchFamily="34" charset="0"/>
                <a:cs typeface="Arial" panose="020B0604020202020204" pitchFamily="34" charset="0"/>
              </a:rPr>
              <a:t>E.g. </a:t>
            </a:r>
            <a:r>
              <a:rPr lang="en-US" sz="2250" dirty="0">
                <a:latin typeface="Arial" panose="020B0604020202020204" pitchFamily="34" charset="0"/>
                <a:cs typeface="Arial" panose="020B0604020202020204" pitchFamily="34" charset="0"/>
              </a:rPr>
              <a:t>catalase speeds up the decomposition </a:t>
            </a:r>
            <a:r>
              <a:rPr lang="en-US" sz="2250" dirty="0" smtClean="0">
                <a:latin typeface="Arial" panose="020B0604020202020204" pitchFamily="34" charset="0"/>
                <a:cs typeface="Arial" panose="020B0604020202020204" pitchFamily="34" charset="0"/>
              </a:rPr>
              <a:t>of hydrogen </a:t>
            </a:r>
            <a:r>
              <a:rPr lang="en-US" sz="2250" dirty="0">
                <a:latin typeface="Arial" panose="020B0604020202020204" pitchFamily="34" charset="0"/>
                <a:cs typeface="Arial" panose="020B0604020202020204" pitchFamily="34" charset="0"/>
              </a:rPr>
              <a:t>peroxide in your cells, before it can harm you. Amylase in </a:t>
            </a:r>
            <a:r>
              <a:rPr lang="en-US" sz="2250" dirty="0" smtClean="0">
                <a:latin typeface="Arial" panose="020B0604020202020204" pitchFamily="34" charset="0"/>
                <a:cs typeface="Arial" panose="020B0604020202020204" pitchFamily="34" charset="0"/>
              </a:rPr>
              <a:t>your saliva </a:t>
            </a:r>
            <a:r>
              <a:rPr lang="en-US" sz="2250" dirty="0">
                <a:latin typeface="Arial" panose="020B0604020202020204" pitchFamily="34" charset="0"/>
                <a:cs typeface="Arial" panose="020B0604020202020204" pitchFamily="34" charset="0"/>
              </a:rPr>
              <a:t>speeds up the breakdown of the starch in your food.</a:t>
            </a:r>
          </a:p>
          <a:p>
            <a:pPr marL="449263" indent="-449263">
              <a:spcAft>
                <a:spcPts val="300"/>
              </a:spcAft>
              <a:buClr>
                <a:srgbClr val="C00000"/>
              </a:buClr>
              <a:buFont typeface="Wingdings 3" panose="05040102010807070707" pitchFamily="18" charset="2"/>
              <a:buChar char=""/>
            </a:pPr>
            <a:r>
              <a:rPr lang="en-US" sz="2250" dirty="0">
                <a:latin typeface="Arial" panose="020B0604020202020204" pitchFamily="34" charset="0"/>
                <a:cs typeface="Arial" panose="020B0604020202020204" pitchFamily="34" charset="0"/>
              </a:rPr>
              <a:t>Without enzymes, most of the reactions that take place in your </a:t>
            </a:r>
            <a:r>
              <a:rPr lang="en-US" sz="2250" dirty="0" smtClean="0">
                <a:latin typeface="Arial" panose="020B0604020202020204" pitchFamily="34" charset="0"/>
                <a:cs typeface="Arial" panose="020B0604020202020204" pitchFamily="34" charset="0"/>
              </a:rPr>
              <a:t>body would </a:t>
            </a:r>
            <a:r>
              <a:rPr lang="en-US" sz="2250" dirty="0">
                <a:latin typeface="Arial" panose="020B0604020202020204" pitchFamily="34" charset="0"/>
                <a:cs typeface="Arial" panose="020B0604020202020204" pitchFamily="34" charset="0"/>
              </a:rPr>
              <a:t>be far too slow at body temperature. You would die.</a:t>
            </a:r>
            <a:endParaRPr lang="en-GB" sz="2250" b="1" dirty="0">
              <a:latin typeface="Arial" panose="020B0604020202020204" pitchFamily="34" charset="0"/>
              <a:cs typeface="Arial" panose="020B0604020202020204" pitchFamily="34" charset="0"/>
            </a:endParaRPr>
          </a:p>
        </p:txBody>
      </p:sp>
      <p:sp>
        <p:nvSpPr>
          <p:cNvPr id="3" name="Rectangle 2"/>
          <p:cNvSpPr/>
          <p:nvPr/>
        </p:nvSpPr>
        <p:spPr>
          <a:xfrm>
            <a:off x="5774607" y="5517232"/>
            <a:ext cx="2958673" cy="1015663"/>
          </a:xfrm>
          <a:prstGeom prst="rect">
            <a:avLst/>
          </a:prstGeom>
        </p:spPr>
        <p:txBody>
          <a:bodyPr wrap="square">
            <a:spAutoFit/>
          </a:bodyPr>
          <a:lstStyle/>
          <a:p>
            <a:r>
              <a:rPr lang="en-US" sz="2000" dirty="0">
                <a:latin typeface="FrutigerLTStd-Light"/>
              </a:rPr>
              <a:t>Enzyme molecules are large </a:t>
            </a:r>
            <a:r>
              <a:rPr lang="en-US" sz="2000" dirty="0" smtClean="0">
                <a:latin typeface="FrutigerLTStd-Light"/>
              </a:rPr>
              <a:t>and complex</a:t>
            </a:r>
            <a:r>
              <a:rPr lang="en-US" sz="2000" dirty="0">
                <a:latin typeface="FrutigerLTStd-Light"/>
              </a:rPr>
              <a:t>, as this model shows.</a:t>
            </a:r>
            <a:endParaRPr lang="en-GB" sz="2000"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839329" y="2348880"/>
            <a:ext cx="2893951" cy="3046264"/>
          </a:xfrm>
          <a:prstGeom prst="rect">
            <a:avLst/>
          </a:prstGeom>
        </p:spPr>
      </p:pic>
      <p:sp>
        <p:nvSpPr>
          <p:cNvPr id="7" name="TextBox 6">
            <a:hlinkClick r:id="rId4" action="ppaction://hlinksldjump"/>
          </p:cNvPr>
          <p:cNvSpPr txBox="1"/>
          <p:nvPr/>
        </p:nvSpPr>
        <p:spPr>
          <a:xfrm>
            <a:off x="8172400" y="105273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59736531"/>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10.6 – Catalysts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141</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5888582" cy="5555367"/>
          </a:xfrm>
          <a:prstGeom prst="rect">
            <a:avLst/>
          </a:prstGeom>
        </p:spPr>
        <p:txBody>
          <a:bodyPr wrap="square">
            <a:spAutoFit/>
          </a:bodyPr>
          <a:lstStyle/>
          <a:p>
            <a:pPr>
              <a:spcAft>
                <a:spcPts val="300"/>
              </a:spcAft>
              <a:buClr>
                <a:srgbClr val="C00000"/>
              </a:buClr>
            </a:pPr>
            <a:r>
              <a:rPr lang="en-US" sz="2300" b="1" dirty="0" smtClean="0">
                <a:solidFill>
                  <a:srgbClr val="FF0000"/>
                </a:solidFill>
                <a:latin typeface="Arial" panose="020B0604020202020204" pitchFamily="34" charset="0"/>
                <a:cs typeface="Arial" panose="020B0604020202020204" pitchFamily="34" charset="0"/>
              </a:rPr>
              <a:t>How </a:t>
            </a:r>
            <a:r>
              <a:rPr lang="en-US" sz="2300" b="1" dirty="0">
                <a:solidFill>
                  <a:srgbClr val="FF0000"/>
                </a:solidFill>
                <a:latin typeface="Arial" panose="020B0604020202020204" pitchFamily="34" charset="0"/>
                <a:cs typeface="Arial" panose="020B0604020202020204" pitchFamily="34" charset="0"/>
              </a:rPr>
              <a:t>do catalysts work?</a:t>
            </a:r>
          </a:p>
          <a:p>
            <a:pPr marL="449263" indent="-449263">
              <a:spcAft>
                <a:spcPts val="300"/>
              </a:spcAft>
              <a:buClr>
                <a:srgbClr val="C00000"/>
              </a:buClr>
              <a:buFont typeface="Wingdings 3" panose="05040102010807070707" pitchFamily="18" charset="2"/>
              <a:buChar char=""/>
            </a:pPr>
            <a:r>
              <a:rPr lang="en-US" sz="2300" dirty="0">
                <a:latin typeface="Arial" panose="020B0604020202020204" pitchFamily="34" charset="0"/>
                <a:cs typeface="Arial" panose="020B0604020202020204" pitchFamily="34" charset="0"/>
              </a:rPr>
              <a:t>For a reaction to take place, the reacting particles must collide </a:t>
            </a:r>
            <a:r>
              <a:rPr lang="en-US" sz="2300" dirty="0" smtClean="0">
                <a:latin typeface="Arial" panose="020B0604020202020204" pitchFamily="34" charset="0"/>
                <a:cs typeface="Arial" panose="020B0604020202020204" pitchFamily="34" charset="0"/>
              </a:rPr>
              <a:t>with enough </a:t>
            </a:r>
            <a:r>
              <a:rPr lang="en-US" sz="2300" dirty="0">
                <a:latin typeface="Arial" panose="020B0604020202020204" pitchFamily="34" charset="0"/>
                <a:cs typeface="Arial" panose="020B0604020202020204" pitchFamily="34" charset="0"/>
              </a:rPr>
              <a:t>energy for bonds to break and reaction to occur.</a:t>
            </a:r>
          </a:p>
          <a:p>
            <a:pPr marL="449263" indent="-449263">
              <a:spcAft>
                <a:spcPts val="300"/>
              </a:spcAft>
              <a:buClr>
                <a:srgbClr val="C00000"/>
              </a:buClr>
              <a:buFont typeface="Wingdings 3" panose="05040102010807070707" pitchFamily="18" charset="2"/>
              <a:buChar char=""/>
            </a:pPr>
            <a:r>
              <a:rPr lang="en-US" sz="2300" dirty="0">
                <a:latin typeface="Arial" panose="020B0604020202020204" pitchFamily="34" charset="0"/>
                <a:cs typeface="Arial" panose="020B0604020202020204" pitchFamily="34" charset="0"/>
              </a:rPr>
              <a:t>When a catalyst is present, the reactants are able to react in a way </a:t>
            </a:r>
            <a:r>
              <a:rPr lang="en-US" sz="2300" dirty="0" smtClean="0">
                <a:latin typeface="Arial" panose="020B0604020202020204" pitchFamily="34" charset="0"/>
                <a:cs typeface="Arial" panose="020B0604020202020204" pitchFamily="34" charset="0"/>
              </a:rPr>
              <a:t>that requires </a:t>
            </a:r>
            <a:r>
              <a:rPr lang="en-US" sz="2300" dirty="0">
                <a:latin typeface="Arial" panose="020B0604020202020204" pitchFamily="34" charset="0"/>
                <a:cs typeface="Arial" panose="020B0604020202020204" pitchFamily="34" charset="0"/>
              </a:rPr>
              <a:t>less energy.</a:t>
            </a:r>
          </a:p>
          <a:p>
            <a:pPr marL="449263" indent="-449263">
              <a:spcAft>
                <a:spcPts val="300"/>
              </a:spcAft>
              <a:buClr>
                <a:srgbClr val="C00000"/>
              </a:buClr>
              <a:buFont typeface="Wingdings 3" panose="05040102010807070707" pitchFamily="18" charset="2"/>
              <a:buChar char=""/>
            </a:pPr>
            <a:r>
              <a:rPr lang="en-US" sz="2300" dirty="0">
                <a:latin typeface="Arial" panose="020B0604020202020204" pitchFamily="34" charset="0"/>
                <a:cs typeface="Arial" panose="020B0604020202020204" pitchFamily="34" charset="0"/>
              </a:rPr>
              <a:t>This means that more collisions now have enough energy to be </a:t>
            </a:r>
            <a:r>
              <a:rPr lang="en-US" sz="2300" dirty="0" smtClean="0">
                <a:latin typeface="Arial" panose="020B0604020202020204" pitchFamily="34" charset="0"/>
                <a:cs typeface="Arial" panose="020B0604020202020204" pitchFamily="34" charset="0"/>
              </a:rPr>
              <a:t>successful. So </a:t>
            </a:r>
            <a:r>
              <a:rPr lang="en-US" sz="2300" dirty="0">
                <a:latin typeface="Arial" panose="020B0604020202020204" pitchFamily="34" charset="0"/>
                <a:cs typeface="Arial" panose="020B0604020202020204" pitchFamily="34" charset="0"/>
              </a:rPr>
              <a:t>the reaction speeds up. But the catalyst itself is unchanged.</a:t>
            </a:r>
          </a:p>
          <a:p>
            <a:pPr marL="449263" indent="-449263">
              <a:spcAft>
                <a:spcPts val="300"/>
              </a:spcAft>
              <a:buClr>
                <a:srgbClr val="C00000"/>
              </a:buClr>
              <a:buFont typeface="Wingdings 3" panose="05040102010807070707" pitchFamily="18" charset="2"/>
              <a:buChar char=""/>
            </a:pPr>
            <a:r>
              <a:rPr lang="en-US" sz="2300" dirty="0">
                <a:latin typeface="Arial" panose="020B0604020202020204" pitchFamily="34" charset="0"/>
                <a:cs typeface="Arial" panose="020B0604020202020204" pitchFamily="34" charset="0"/>
              </a:rPr>
              <a:t>Note that a catalyst must be chosen to suit the particular </a:t>
            </a:r>
            <a:r>
              <a:rPr lang="en-US" sz="2300" dirty="0" smtClean="0">
                <a:latin typeface="Arial" panose="020B0604020202020204" pitchFamily="34" charset="0"/>
                <a:cs typeface="Arial" panose="020B0604020202020204" pitchFamily="34" charset="0"/>
              </a:rPr>
              <a:t>reaction. It </a:t>
            </a:r>
            <a:r>
              <a:rPr lang="en-US" sz="2300" dirty="0">
                <a:latin typeface="Arial" panose="020B0604020202020204" pitchFamily="34" charset="0"/>
                <a:cs typeface="Arial" panose="020B0604020202020204" pitchFamily="34" charset="0"/>
              </a:rPr>
              <a:t>may not work for other reactions.</a:t>
            </a:r>
            <a:endParaRPr lang="en-GB" sz="2300" dirty="0">
              <a:latin typeface="Arial" panose="020B0604020202020204" pitchFamily="34" charset="0"/>
              <a:cs typeface="Arial" panose="020B0604020202020204" pitchFamily="34" charset="0"/>
            </a:endParaRPr>
          </a:p>
        </p:txBody>
      </p:sp>
      <p:sp>
        <p:nvSpPr>
          <p:cNvPr id="3" name="Rectangle 2"/>
          <p:cNvSpPr/>
          <p:nvPr/>
        </p:nvSpPr>
        <p:spPr>
          <a:xfrm>
            <a:off x="6171360" y="4653136"/>
            <a:ext cx="2649112" cy="1923604"/>
          </a:xfrm>
          <a:prstGeom prst="rect">
            <a:avLst/>
          </a:prstGeom>
        </p:spPr>
        <p:txBody>
          <a:bodyPr wrap="square">
            <a:spAutoFit/>
          </a:bodyPr>
          <a:lstStyle/>
          <a:p>
            <a:r>
              <a:rPr lang="en-US" sz="1700" dirty="0">
                <a:latin typeface="Arial" panose="020B0604020202020204" pitchFamily="34" charset="0"/>
                <a:cs typeface="Arial" panose="020B0604020202020204" pitchFamily="34" charset="0"/>
              </a:rPr>
              <a:t>A catalyst of platinum and </a:t>
            </a:r>
            <a:r>
              <a:rPr lang="en-US" sz="1700" dirty="0" smtClean="0">
                <a:latin typeface="Arial" panose="020B0604020202020204" pitchFamily="34" charset="0"/>
                <a:cs typeface="Arial" panose="020B0604020202020204" pitchFamily="34" charset="0"/>
              </a:rPr>
              <a:t>rhodium, in </a:t>
            </a:r>
            <a:r>
              <a:rPr lang="en-US" sz="1700" dirty="0">
                <a:latin typeface="Arial" panose="020B0604020202020204" pitchFamily="34" charset="0"/>
                <a:cs typeface="Arial" panose="020B0604020202020204" pitchFamily="34" charset="0"/>
              </a:rPr>
              <a:t>the </a:t>
            </a:r>
            <a:r>
              <a:rPr lang="en-US" sz="1700" dirty="0" smtClean="0">
                <a:latin typeface="Arial" panose="020B0604020202020204" pitchFamily="34" charset="0"/>
                <a:cs typeface="Arial" panose="020B0604020202020204" pitchFamily="34" charset="0"/>
              </a:rPr>
              <a:t>form </a:t>
            </a:r>
            <a:r>
              <a:rPr lang="en-US" sz="1700" dirty="0">
                <a:latin typeface="Arial" panose="020B0604020202020204" pitchFamily="34" charset="0"/>
                <a:cs typeface="Arial" panose="020B0604020202020204" pitchFamily="34" charset="0"/>
              </a:rPr>
              <a:t>of a gauze, is </a:t>
            </a:r>
            <a:r>
              <a:rPr lang="en-US" sz="1700" dirty="0" smtClean="0">
                <a:latin typeface="Arial" panose="020B0604020202020204" pitchFamily="34" charset="0"/>
                <a:cs typeface="Arial" panose="020B0604020202020204" pitchFamily="34" charset="0"/>
              </a:rPr>
              <a:t>being </a:t>
            </a:r>
            <a:r>
              <a:rPr lang="en-US" sz="1700" dirty="0">
                <a:latin typeface="Arial" panose="020B0604020202020204" pitchFamily="34" charset="0"/>
                <a:cs typeface="Arial" panose="020B0604020202020204" pitchFamily="34" charset="0"/>
              </a:rPr>
              <a:t>fitted </a:t>
            </a:r>
            <a:r>
              <a:rPr lang="en-US" sz="1700" dirty="0" smtClean="0">
                <a:latin typeface="Arial" panose="020B0604020202020204" pitchFamily="34" charset="0"/>
                <a:cs typeface="Arial" panose="020B0604020202020204" pitchFamily="34" charset="0"/>
              </a:rPr>
              <a:t>into a </a:t>
            </a:r>
            <a:r>
              <a:rPr lang="en-US" sz="1700" dirty="0">
                <a:latin typeface="Arial" panose="020B0604020202020204" pitchFamily="34" charset="0"/>
                <a:cs typeface="Arial" panose="020B0604020202020204" pitchFamily="34" charset="0"/>
              </a:rPr>
              <a:t>tank. It will catalyse the production </a:t>
            </a:r>
            <a:r>
              <a:rPr lang="en-US" sz="1700" dirty="0" smtClean="0">
                <a:latin typeface="Arial" panose="020B0604020202020204" pitchFamily="34" charset="0"/>
                <a:cs typeface="Arial" panose="020B0604020202020204" pitchFamily="34" charset="0"/>
              </a:rPr>
              <a:t>of nitric </a:t>
            </a:r>
            <a:r>
              <a:rPr lang="en-US" sz="1700" dirty="0">
                <a:latin typeface="Arial" panose="020B0604020202020204" pitchFamily="34" charset="0"/>
                <a:cs typeface="Arial" panose="020B0604020202020204" pitchFamily="34" charset="0"/>
              </a:rPr>
              <a:t>acid </a:t>
            </a:r>
            <a:r>
              <a:rPr lang="en-US" sz="1700" dirty="0" smtClean="0">
                <a:latin typeface="Arial" panose="020B0604020202020204" pitchFamily="34" charset="0"/>
                <a:cs typeface="Arial" panose="020B0604020202020204" pitchFamily="34" charset="0"/>
              </a:rPr>
              <a:t>from ammonia and oxygen</a:t>
            </a:r>
            <a:r>
              <a:rPr lang="en-US" sz="1700" dirty="0">
                <a:latin typeface="Arial" panose="020B0604020202020204" pitchFamily="34" charset="0"/>
                <a:cs typeface="Arial" panose="020B0604020202020204" pitchFamily="34" charset="0"/>
              </a:rPr>
              <a:t>.</a:t>
            </a:r>
            <a:endParaRPr lang="en-GB" sz="17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6228184" y="1173562"/>
            <a:ext cx="2592288" cy="3421562"/>
          </a:xfrm>
          <a:prstGeom prst="rect">
            <a:avLst/>
          </a:prstGeom>
        </p:spPr>
      </p:pic>
      <p:sp>
        <p:nvSpPr>
          <p:cNvPr id="7" name="TextBox 6">
            <a:hlinkClick r:id="rId4" action="ppaction://hlinksldjump"/>
          </p:cNvPr>
          <p:cNvSpPr txBox="1"/>
          <p:nvPr/>
        </p:nvSpPr>
        <p:spPr>
          <a:xfrm>
            <a:off x="8172400" y="105273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583518356"/>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10.6 – Catalysts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141</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5888582" cy="5701561"/>
          </a:xfrm>
          <a:prstGeom prst="rect">
            <a:avLst/>
          </a:prstGeom>
        </p:spPr>
        <p:txBody>
          <a:bodyPr wrap="square">
            <a:spAutoFit/>
          </a:bodyPr>
          <a:lstStyle/>
          <a:p>
            <a:pPr>
              <a:spcAft>
                <a:spcPts val="300"/>
              </a:spcAft>
              <a:buClr>
                <a:srgbClr val="C00000"/>
              </a:buClr>
            </a:pPr>
            <a:r>
              <a:rPr lang="en-US" sz="2150" b="1" dirty="0" smtClean="0">
                <a:solidFill>
                  <a:srgbClr val="FF0000"/>
                </a:solidFill>
                <a:latin typeface="Arial" panose="020B0604020202020204" pitchFamily="34" charset="0"/>
                <a:cs typeface="Arial" panose="020B0604020202020204" pitchFamily="34" charset="0"/>
              </a:rPr>
              <a:t>Catalysts </a:t>
            </a:r>
            <a:r>
              <a:rPr lang="en-US" sz="2150" b="1" dirty="0">
                <a:solidFill>
                  <a:srgbClr val="FF0000"/>
                </a:solidFill>
                <a:latin typeface="Arial" panose="020B0604020202020204" pitchFamily="34" charset="0"/>
                <a:cs typeface="Arial" panose="020B0604020202020204" pitchFamily="34" charset="0"/>
              </a:rPr>
              <a:t>in the chemical industry</a:t>
            </a:r>
          </a:p>
          <a:p>
            <a:pPr marL="449263" indent="-449263">
              <a:spcAft>
                <a:spcPts val="300"/>
              </a:spcAft>
              <a:buClr>
                <a:srgbClr val="C00000"/>
              </a:buClr>
              <a:buFont typeface="Wingdings 3" panose="05040102010807070707" pitchFamily="18" charset="2"/>
              <a:buChar char=""/>
            </a:pPr>
            <a:r>
              <a:rPr lang="en-US" sz="2150" dirty="0">
                <a:latin typeface="Arial" panose="020B0604020202020204" pitchFamily="34" charset="0"/>
                <a:cs typeface="Arial" panose="020B0604020202020204" pitchFamily="34" charset="0"/>
              </a:rPr>
              <a:t>In industry, many reactions need heat. Fuel can be a very big expense.</a:t>
            </a:r>
          </a:p>
          <a:p>
            <a:pPr marL="449263" indent="-449263">
              <a:spcAft>
                <a:spcPts val="300"/>
              </a:spcAft>
              <a:buClr>
                <a:srgbClr val="C00000"/>
              </a:buClr>
              <a:buFont typeface="Wingdings 3" panose="05040102010807070707" pitchFamily="18" charset="2"/>
              <a:buChar char=""/>
            </a:pPr>
            <a:r>
              <a:rPr lang="en-US" sz="2150" dirty="0">
                <a:latin typeface="Arial" panose="020B0604020202020204" pitchFamily="34" charset="0"/>
                <a:cs typeface="Arial" panose="020B0604020202020204" pitchFamily="34" charset="0"/>
              </a:rPr>
              <a:t>With a catalyst, a reaction goes faster at a given temperature. So you </a:t>
            </a:r>
            <a:r>
              <a:rPr lang="en-US" sz="2150" dirty="0" smtClean="0">
                <a:latin typeface="Arial" panose="020B0604020202020204" pitchFamily="34" charset="0"/>
                <a:cs typeface="Arial" panose="020B0604020202020204" pitchFamily="34" charset="0"/>
              </a:rPr>
              <a:t>get the </a:t>
            </a:r>
            <a:r>
              <a:rPr lang="en-US" sz="2150" dirty="0">
                <a:latin typeface="Arial" panose="020B0604020202020204" pitchFamily="34" charset="0"/>
                <a:cs typeface="Arial" panose="020B0604020202020204" pitchFamily="34" charset="0"/>
              </a:rPr>
              <a:t>product faster, saving time. Even better, it may go fast enough at </a:t>
            </a:r>
            <a:r>
              <a:rPr lang="en-US" sz="2150" dirty="0" smtClean="0">
                <a:latin typeface="Arial" panose="020B0604020202020204" pitchFamily="34" charset="0"/>
                <a:cs typeface="Arial" panose="020B0604020202020204" pitchFamily="34" charset="0"/>
              </a:rPr>
              <a:t>a lower </a:t>
            </a:r>
            <a:r>
              <a:rPr lang="en-US" sz="2150" dirty="0">
                <a:latin typeface="Arial" panose="020B0604020202020204" pitchFamily="34" charset="0"/>
                <a:cs typeface="Arial" panose="020B0604020202020204" pitchFamily="34" charset="0"/>
              </a:rPr>
              <a:t>temperature – which means a lower fuel bill.</a:t>
            </a:r>
          </a:p>
          <a:p>
            <a:pPr marL="449263" indent="-449263">
              <a:spcAft>
                <a:spcPts val="300"/>
              </a:spcAft>
              <a:buClr>
                <a:srgbClr val="C00000"/>
              </a:buClr>
              <a:buFont typeface="Wingdings 3" panose="05040102010807070707" pitchFamily="18" charset="2"/>
              <a:buChar char=""/>
            </a:pPr>
            <a:r>
              <a:rPr lang="en-US" sz="2150" dirty="0">
                <a:latin typeface="Arial" panose="020B0604020202020204" pitchFamily="34" charset="0"/>
                <a:cs typeface="Arial" panose="020B0604020202020204" pitchFamily="34" charset="0"/>
              </a:rPr>
              <a:t>So catalysts are very important in the chemical industry. They are </a:t>
            </a:r>
            <a:r>
              <a:rPr lang="en-US" sz="2150" dirty="0" smtClean="0">
                <a:latin typeface="Arial" panose="020B0604020202020204" pitchFamily="34" charset="0"/>
                <a:cs typeface="Arial" panose="020B0604020202020204" pitchFamily="34" charset="0"/>
              </a:rPr>
              <a:t>often </a:t>
            </a:r>
            <a:r>
              <a:rPr lang="en-US" sz="2150" b="1" dirty="0" smtClean="0">
                <a:latin typeface="Arial" panose="020B0604020202020204" pitchFamily="34" charset="0"/>
                <a:cs typeface="Arial" panose="020B0604020202020204" pitchFamily="34" charset="0"/>
              </a:rPr>
              <a:t>transition </a:t>
            </a:r>
            <a:r>
              <a:rPr lang="en-US" sz="2150" b="1" dirty="0">
                <a:latin typeface="Arial" panose="020B0604020202020204" pitchFamily="34" charset="0"/>
                <a:cs typeface="Arial" panose="020B0604020202020204" pitchFamily="34" charset="0"/>
              </a:rPr>
              <a:t>elements </a:t>
            </a:r>
            <a:r>
              <a:rPr lang="en-US" sz="2150" dirty="0">
                <a:latin typeface="Arial" panose="020B0604020202020204" pitchFamily="34" charset="0"/>
                <a:cs typeface="Arial" panose="020B0604020202020204" pitchFamily="34" charset="0"/>
              </a:rPr>
              <a:t>or their </a:t>
            </a:r>
            <a:r>
              <a:rPr lang="en-US" sz="2150" b="1" dirty="0">
                <a:latin typeface="Arial" panose="020B0604020202020204" pitchFamily="34" charset="0"/>
                <a:cs typeface="Arial" panose="020B0604020202020204" pitchFamily="34" charset="0"/>
              </a:rPr>
              <a:t>oxides</a:t>
            </a:r>
            <a:r>
              <a:rPr lang="en-US" sz="2150" dirty="0">
                <a:latin typeface="Arial" panose="020B0604020202020204" pitchFamily="34" charset="0"/>
                <a:cs typeface="Arial" panose="020B0604020202020204" pitchFamily="34" charset="0"/>
              </a:rPr>
              <a:t>. Two examples are:</a:t>
            </a:r>
          </a:p>
          <a:p>
            <a:pPr marL="811213" indent="-449263">
              <a:spcAft>
                <a:spcPts val="300"/>
              </a:spcAft>
              <a:buClr>
                <a:srgbClr val="C00000"/>
              </a:buClr>
              <a:buFont typeface="Wingdings" panose="05000000000000000000" pitchFamily="2" charset="2"/>
              <a:buChar char="§"/>
            </a:pPr>
            <a:r>
              <a:rPr lang="en-US" sz="2150" dirty="0" smtClean="0">
                <a:latin typeface="Arial" panose="020B0604020202020204" pitchFamily="34" charset="0"/>
                <a:cs typeface="Arial" panose="020B0604020202020204" pitchFamily="34" charset="0"/>
              </a:rPr>
              <a:t>iron </a:t>
            </a:r>
            <a:r>
              <a:rPr lang="en-US" sz="2150" dirty="0">
                <a:latin typeface="Arial" panose="020B0604020202020204" pitchFamily="34" charset="0"/>
                <a:cs typeface="Arial" panose="020B0604020202020204" pitchFamily="34" charset="0"/>
              </a:rPr>
              <a:t>used in the manufacture of ammonia</a:t>
            </a:r>
          </a:p>
          <a:p>
            <a:pPr marL="811213" indent="-449263">
              <a:spcAft>
                <a:spcPts val="300"/>
              </a:spcAft>
              <a:buClr>
                <a:srgbClr val="C00000"/>
              </a:buClr>
              <a:buFont typeface="Wingdings" panose="05000000000000000000" pitchFamily="2" charset="2"/>
              <a:buChar char="§"/>
            </a:pPr>
            <a:r>
              <a:rPr lang="en-US" sz="2150" b="1" dirty="0" smtClean="0">
                <a:latin typeface="Arial" panose="020B0604020202020204" pitchFamily="34" charset="0"/>
                <a:cs typeface="Arial" panose="020B0604020202020204" pitchFamily="34" charset="0"/>
              </a:rPr>
              <a:t>vanadium(IV</a:t>
            </a:r>
            <a:r>
              <a:rPr lang="en-US" sz="2150" b="1" dirty="0">
                <a:latin typeface="Arial" panose="020B0604020202020204" pitchFamily="34" charset="0"/>
                <a:cs typeface="Arial" panose="020B0604020202020204" pitchFamily="34" charset="0"/>
              </a:rPr>
              <a:t>) oxide </a:t>
            </a:r>
            <a:r>
              <a:rPr lang="en-US" sz="2150" dirty="0">
                <a:latin typeface="Arial" panose="020B0604020202020204" pitchFamily="34" charset="0"/>
                <a:cs typeface="Arial" panose="020B0604020202020204" pitchFamily="34" charset="0"/>
              </a:rPr>
              <a:t>used in the manufacture of sulfuric acid.</a:t>
            </a:r>
            <a:endParaRPr lang="en-GB" sz="2150" dirty="0">
              <a:latin typeface="Arial" panose="020B0604020202020204" pitchFamily="34" charset="0"/>
              <a:cs typeface="Arial" panose="020B0604020202020204" pitchFamily="34" charset="0"/>
            </a:endParaRPr>
          </a:p>
        </p:txBody>
      </p:sp>
      <p:sp>
        <p:nvSpPr>
          <p:cNvPr id="3" name="Rectangle 2"/>
          <p:cNvSpPr/>
          <p:nvPr/>
        </p:nvSpPr>
        <p:spPr>
          <a:xfrm>
            <a:off x="6171360" y="4653136"/>
            <a:ext cx="2649112" cy="1923604"/>
          </a:xfrm>
          <a:prstGeom prst="rect">
            <a:avLst/>
          </a:prstGeom>
        </p:spPr>
        <p:txBody>
          <a:bodyPr wrap="square">
            <a:spAutoFit/>
          </a:bodyPr>
          <a:lstStyle/>
          <a:p>
            <a:r>
              <a:rPr lang="en-US" sz="1700" dirty="0">
                <a:latin typeface="Arial" panose="020B0604020202020204" pitchFamily="34" charset="0"/>
                <a:cs typeface="Arial" panose="020B0604020202020204" pitchFamily="34" charset="0"/>
              </a:rPr>
              <a:t>A catalyst of platinum and </a:t>
            </a:r>
            <a:r>
              <a:rPr lang="en-US" sz="1700" dirty="0" smtClean="0">
                <a:latin typeface="Arial" panose="020B0604020202020204" pitchFamily="34" charset="0"/>
                <a:cs typeface="Arial" panose="020B0604020202020204" pitchFamily="34" charset="0"/>
              </a:rPr>
              <a:t>rhodium, in </a:t>
            </a:r>
            <a:r>
              <a:rPr lang="en-US" sz="1700" dirty="0">
                <a:latin typeface="Arial" panose="020B0604020202020204" pitchFamily="34" charset="0"/>
                <a:cs typeface="Arial" panose="020B0604020202020204" pitchFamily="34" charset="0"/>
              </a:rPr>
              <a:t>the </a:t>
            </a:r>
            <a:r>
              <a:rPr lang="en-US" sz="1700" dirty="0" smtClean="0">
                <a:latin typeface="Arial" panose="020B0604020202020204" pitchFamily="34" charset="0"/>
                <a:cs typeface="Arial" panose="020B0604020202020204" pitchFamily="34" charset="0"/>
              </a:rPr>
              <a:t>form </a:t>
            </a:r>
            <a:r>
              <a:rPr lang="en-US" sz="1700" dirty="0">
                <a:latin typeface="Arial" panose="020B0604020202020204" pitchFamily="34" charset="0"/>
                <a:cs typeface="Arial" panose="020B0604020202020204" pitchFamily="34" charset="0"/>
              </a:rPr>
              <a:t>of a gauze, is </a:t>
            </a:r>
            <a:r>
              <a:rPr lang="en-US" sz="1700" dirty="0" smtClean="0">
                <a:latin typeface="Arial" panose="020B0604020202020204" pitchFamily="34" charset="0"/>
                <a:cs typeface="Arial" panose="020B0604020202020204" pitchFamily="34" charset="0"/>
              </a:rPr>
              <a:t>being </a:t>
            </a:r>
            <a:r>
              <a:rPr lang="en-US" sz="1700" dirty="0">
                <a:latin typeface="Arial" panose="020B0604020202020204" pitchFamily="34" charset="0"/>
                <a:cs typeface="Arial" panose="020B0604020202020204" pitchFamily="34" charset="0"/>
              </a:rPr>
              <a:t>fitted </a:t>
            </a:r>
            <a:r>
              <a:rPr lang="en-US" sz="1700" dirty="0" smtClean="0">
                <a:latin typeface="Arial" panose="020B0604020202020204" pitchFamily="34" charset="0"/>
                <a:cs typeface="Arial" panose="020B0604020202020204" pitchFamily="34" charset="0"/>
              </a:rPr>
              <a:t>into a </a:t>
            </a:r>
            <a:r>
              <a:rPr lang="en-US" sz="1700" dirty="0">
                <a:latin typeface="Arial" panose="020B0604020202020204" pitchFamily="34" charset="0"/>
                <a:cs typeface="Arial" panose="020B0604020202020204" pitchFamily="34" charset="0"/>
              </a:rPr>
              <a:t>tank. It will catalyse the production </a:t>
            </a:r>
            <a:r>
              <a:rPr lang="en-US" sz="1700" dirty="0" smtClean="0">
                <a:latin typeface="Arial" panose="020B0604020202020204" pitchFamily="34" charset="0"/>
                <a:cs typeface="Arial" panose="020B0604020202020204" pitchFamily="34" charset="0"/>
              </a:rPr>
              <a:t>of nitric </a:t>
            </a:r>
            <a:r>
              <a:rPr lang="en-US" sz="1700" dirty="0">
                <a:latin typeface="Arial" panose="020B0604020202020204" pitchFamily="34" charset="0"/>
                <a:cs typeface="Arial" panose="020B0604020202020204" pitchFamily="34" charset="0"/>
              </a:rPr>
              <a:t>acid </a:t>
            </a:r>
            <a:r>
              <a:rPr lang="en-US" sz="1700" dirty="0" smtClean="0">
                <a:latin typeface="Arial" panose="020B0604020202020204" pitchFamily="34" charset="0"/>
                <a:cs typeface="Arial" panose="020B0604020202020204" pitchFamily="34" charset="0"/>
              </a:rPr>
              <a:t>from ammonia and oxygen</a:t>
            </a:r>
            <a:r>
              <a:rPr lang="en-US" sz="1700" dirty="0">
                <a:latin typeface="Arial" panose="020B0604020202020204" pitchFamily="34" charset="0"/>
                <a:cs typeface="Arial" panose="020B0604020202020204" pitchFamily="34" charset="0"/>
              </a:rPr>
              <a:t>.</a:t>
            </a:r>
            <a:endParaRPr lang="en-GB" sz="17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6228184" y="1173562"/>
            <a:ext cx="2592288" cy="3421562"/>
          </a:xfrm>
          <a:prstGeom prst="rect">
            <a:avLst/>
          </a:prstGeom>
        </p:spPr>
      </p:pic>
      <p:sp>
        <p:nvSpPr>
          <p:cNvPr id="7" name="TextBox 6">
            <a:hlinkClick r:id="rId4" action="ppaction://hlinksldjump"/>
          </p:cNvPr>
          <p:cNvSpPr txBox="1"/>
          <p:nvPr/>
        </p:nvSpPr>
        <p:spPr>
          <a:xfrm>
            <a:off x="8172400" y="105273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80900363"/>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10.6 – Catalysts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141</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5888582" cy="5547673"/>
          </a:xfrm>
          <a:prstGeom prst="rect">
            <a:avLst/>
          </a:prstGeom>
        </p:spPr>
        <p:txBody>
          <a:bodyPr wrap="square">
            <a:spAutoFit/>
          </a:bodyPr>
          <a:lstStyle/>
          <a:p>
            <a:pPr>
              <a:spcAft>
                <a:spcPts val="300"/>
              </a:spcAft>
              <a:buClr>
                <a:srgbClr val="C00000"/>
              </a:buClr>
            </a:pPr>
            <a:r>
              <a:rPr lang="en-US" sz="1900" b="1" dirty="0" smtClean="0">
                <a:solidFill>
                  <a:srgbClr val="FF0000"/>
                </a:solidFill>
                <a:latin typeface="Arial" panose="020B0604020202020204" pitchFamily="34" charset="0"/>
                <a:cs typeface="Arial" panose="020B0604020202020204" pitchFamily="34" charset="0"/>
              </a:rPr>
              <a:t>Making </a:t>
            </a:r>
            <a:r>
              <a:rPr lang="en-US" sz="1900" b="1" dirty="0">
                <a:solidFill>
                  <a:srgbClr val="FF0000"/>
                </a:solidFill>
                <a:latin typeface="Arial" panose="020B0604020202020204" pitchFamily="34" charset="0"/>
                <a:cs typeface="Arial" panose="020B0604020202020204" pitchFamily="34" charset="0"/>
              </a:rPr>
              <a:t>use of enzymes</a:t>
            </a:r>
          </a:p>
          <a:p>
            <a:pPr marL="449263" indent="-449263">
              <a:spcAft>
                <a:spcPts val="300"/>
              </a:spcAft>
              <a:buClr>
                <a:srgbClr val="C00000"/>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There are thousands of different enzymes, made </a:t>
            </a:r>
            <a:r>
              <a:rPr lang="en-US" sz="1900" dirty="0" smtClean="0">
                <a:latin typeface="Arial" panose="020B0604020202020204" pitchFamily="34" charset="0"/>
                <a:cs typeface="Arial" panose="020B0604020202020204" pitchFamily="34" charset="0"/>
              </a:rPr>
              <a:t>by living </a:t>
            </a:r>
            <a:r>
              <a:rPr lang="en-US" sz="1900" dirty="0">
                <a:latin typeface="Arial" panose="020B0604020202020204" pitchFamily="34" charset="0"/>
                <a:cs typeface="Arial" panose="020B0604020202020204" pitchFamily="34" charset="0"/>
              </a:rPr>
              <a:t>things. We are finding many uses for them.</a:t>
            </a:r>
          </a:p>
          <a:p>
            <a:pPr marL="449263" indent="-449263">
              <a:spcAft>
                <a:spcPts val="300"/>
              </a:spcAft>
              <a:buClr>
                <a:srgbClr val="C00000"/>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For example some bacteria make enzymes </a:t>
            </a:r>
            <a:r>
              <a:rPr lang="en-US" sz="1900" dirty="0" smtClean="0">
                <a:latin typeface="Arial" panose="020B0604020202020204" pitchFamily="34" charset="0"/>
                <a:cs typeface="Arial" panose="020B0604020202020204" pitchFamily="34" charset="0"/>
              </a:rPr>
              <a:t>that catalyse </a:t>
            </a:r>
            <a:r>
              <a:rPr lang="en-US" sz="1900" dirty="0">
                <a:latin typeface="Arial" panose="020B0604020202020204" pitchFamily="34" charset="0"/>
                <a:cs typeface="Arial" panose="020B0604020202020204" pitchFamily="34" charset="0"/>
              </a:rPr>
              <a:t>the breakdown of fat, starch, and </a:t>
            </a:r>
            <a:r>
              <a:rPr lang="en-US" sz="1900" dirty="0" smtClean="0">
                <a:latin typeface="Arial" panose="020B0604020202020204" pitchFamily="34" charset="0"/>
                <a:cs typeface="Arial" panose="020B0604020202020204" pitchFamily="34" charset="0"/>
              </a:rPr>
              <a:t>proteins. The </a:t>
            </a:r>
            <a:r>
              <a:rPr lang="en-US" sz="1900" dirty="0">
                <a:latin typeface="Arial" panose="020B0604020202020204" pitchFamily="34" charset="0"/>
                <a:cs typeface="Arial" panose="020B0604020202020204" pitchFamily="34" charset="0"/>
              </a:rPr>
              <a:t>bacteria can be grown in tanks, in </a:t>
            </a:r>
            <a:r>
              <a:rPr lang="en-US" sz="1900" dirty="0" smtClean="0">
                <a:latin typeface="Arial" panose="020B0604020202020204" pitchFamily="34" charset="0"/>
                <a:cs typeface="Arial" panose="020B0604020202020204" pitchFamily="34" charset="0"/>
              </a:rPr>
              <a:t>factories. The </a:t>
            </a:r>
            <a:r>
              <a:rPr lang="en-US" sz="1900" dirty="0">
                <a:latin typeface="Arial" panose="020B0604020202020204" pitchFamily="34" charset="0"/>
                <a:cs typeface="Arial" panose="020B0604020202020204" pitchFamily="34" charset="0"/>
              </a:rPr>
              <a:t>enzymes are removed, and used in </a:t>
            </a:r>
            <a:r>
              <a:rPr lang="en-US" sz="1900" b="1" dirty="0" smtClean="0">
                <a:latin typeface="Arial" panose="020B0604020202020204" pitchFamily="34" charset="0"/>
                <a:cs typeface="Arial" panose="020B0604020202020204" pitchFamily="34" charset="0"/>
              </a:rPr>
              <a:t>biological detergents</a:t>
            </a:r>
            <a:r>
              <a:rPr lang="en-US" sz="1900" dirty="0">
                <a:latin typeface="Arial" panose="020B0604020202020204" pitchFamily="34" charset="0"/>
                <a:cs typeface="Arial" panose="020B0604020202020204" pitchFamily="34" charset="0"/>
              </a:rPr>
              <a:t>. In the wash, they help to break </a:t>
            </a:r>
            <a:r>
              <a:rPr lang="en-US" sz="1900" dirty="0" smtClean="0">
                <a:latin typeface="Arial" panose="020B0604020202020204" pitchFamily="34" charset="0"/>
                <a:cs typeface="Arial" panose="020B0604020202020204" pitchFamily="34" charset="0"/>
              </a:rPr>
              <a:t>down grease</a:t>
            </a:r>
            <a:r>
              <a:rPr lang="en-US" sz="1900" dirty="0">
                <a:latin typeface="Arial" panose="020B0604020202020204" pitchFamily="34" charset="0"/>
                <a:cs typeface="Arial" panose="020B0604020202020204" pitchFamily="34" charset="0"/>
              </a:rPr>
              <a:t>, food stains, and blood stains on clothing.</a:t>
            </a:r>
          </a:p>
          <a:p>
            <a:pPr marL="449263" indent="-449263">
              <a:spcAft>
                <a:spcPts val="300"/>
              </a:spcAft>
              <a:buClr>
                <a:srgbClr val="C00000"/>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Enzymes work best in conditions like those in </a:t>
            </a:r>
            <a:r>
              <a:rPr lang="en-US" sz="1900" dirty="0" smtClean="0">
                <a:latin typeface="Arial" panose="020B0604020202020204" pitchFamily="34" charset="0"/>
                <a:cs typeface="Arial" panose="020B0604020202020204" pitchFamily="34" charset="0"/>
              </a:rPr>
              <a:t>the living </a:t>
            </a:r>
            <a:r>
              <a:rPr lang="en-US" sz="1900" dirty="0">
                <a:latin typeface="Arial" panose="020B0604020202020204" pitchFamily="34" charset="0"/>
                <a:cs typeface="Arial" panose="020B0604020202020204" pitchFamily="34" charset="0"/>
              </a:rPr>
              <a:t>cells that made them.</a:t>
            </a:r>
          </a:p>
          <a:p>
            <a:pPr marL="811213" indent="-363538">
              <a:spcAft>
                <a:spcPts val="300"/>
              </a:spcAft>
              <a:buClr>
                <a:srgbClr val="C00000"/>
              </a:buClr>
              <a:buFont typeface="Wingdings" panose="05000000000000000000" pitchFamily="2" charset="2"/>
              <a:buChar char="§"/>
            </a:pPr>
            <a:r>
              <a:rPr lang="en-US" sz="1900" dirty="0" smtClean="0">
                <a:latin typeface="Arial" panose="020B0604020202020204" pitchFamily="34" charset="0"/>
                <a:cs typeface="Arial" panose="020B0604020202020204" pitchFamily="34" charset="0"/>
              </a:rPr>
              <a:t>If </a:t>
            </a:r>
            <a:r>
              <a:rPr lang="en-US" sz="1900" dirty="0">
                <a:latin typeface="Arial" panose="020B0604020202020204" pitchFamily="34" charset="0"/>
                <a:cs typeface="Arial" panose="020B0604020202020204" pitchFamily="34" charset="0"/>
              </a:rPr>
              <a:t>the temperature gets too high, the enzyme </a:t>
            </a:r>
            <a:r>
              <a:rPr lang="en-US" sz="1900" dirty="0" smtClean="0">
                <a:latin typeface="Arial" panose="020B0604020202020204" pitchFamily="34" charset="0"/>
                <a:cs typeface="Arial" panose="020B0604020202020204" pitchFamily="34" charset="0"/>
              </a:rPr>
              <a:t>is destroyed </a:t>
            </a:r>
            <a:r>
              <a:rPr lang="en-US" sz="1900" dirty="0">
                <a:latin typeface="Arial" panose="020B0604020202020204" pitchFamily="34" charset="0"/>
                <a:cs typeface="Arial" panose="020B0604020202020204" pitchFamily="34" charset="0"/>
              </a:rPr>
              <a:t>or </a:t>
            </a:r>
            <a:r>
              <a:rPr lang="en-US" sz="1900" b="1" dirty="0">
                <a:latin typeface="Arial" panose="020B0604020202020204" pitchFamily="34" charset="0"/>
                <a:cs typeface="Arial" panose="020B0604020202020204" pitchFamily="34" charset="0"/>
              </a:rPr>
              <a:t>denatured</a:t>
            </a:r>
            <a:r>
              <a:rPr lang="en-US" sz="1900" dirty="0">
                <a:latin typeface="Arial" panose="020B0604020202020204" pitchFamily="34" charset="0"/>
                <a:cs typeface="Arial" panose="020B0604020202020204" pitchFamily="34" charset="0"/>
              </a:rPr>
              <a:t>. It loses its shape.</a:t>
            </a:r>
          </a:p>
          <a:p>
            <a:pPr marL="811213" indent="-363538">
              <a:spcAft>
                <a:spcPts val="300"/>
              </a:spcAft>
              <a:buClr>
                <a:srgbClr val="C00000"/>
              </a:buClr>
              <a:buFont typeface="Wingdings" panose="05000000000000000000" pitchFamily="2" charset="2"/>
              <a:buChar char="§"/>
            </a:pPr>
            <a:r>
              <a:rPr lang="en-US" sz="1900" dirty="0" smtClean="0">
                <a:latin typeface="Arial" panose="020B0604020202020204" pitchFamily="34" charset="0"/>
                <a:cs typeface="Arial" panose="020B0604020202020204" pitchFamily="34" charset="0"/>
              </a:rPr>
              <a:t>An </a:t>
            </a:r>
            <a:r>
              <a:rPr lang="en-US" sz="1900" dirty="0">
                <a:latin typeface="Arial" panose="020B0604020202020204" pitchFamily="34" charset="0"/>
                <a:cs typeface="Arial" panose="020B0604020202020204" pitchFamily="34" charset="0"/>
              </a:rPr>
              <a:t>enzyme also works best in a specific pH </a:t>
            </a:r>
            <a:r>
              <a:rPr lang="en-US" sz="1900" dirty="0" smtClean="0">
                <a:latin typeface="Arial" panose="020B0604020202020204" pitchFamily="34" charset="0"/>
                <a:cs typeface="Arial" panose="020B0604020202020204" pitchFamily="34" charset="0"/>
              </a:rPr>
              <a:t>range. You </a:t>
            </a:r>
            <a:r>
              <a:rPr lang="en-US" sz="1900" dirty="0">
                <a:latin typeface="Arial" panose="020B0604020202020204" pitchFamily="34" charset="0"/>
                <a:cs typeface="Arial" panose="020B0604020202020204" pitchFamily="34" charset="0"/>
              </a:rPr>
              <a:t>can denature it by adding acid or alkali.</a:t>
            </a:r>
            <a:endParaRPr lang="en-GB" sz="1900" dirty="0">
              <a:latin typeface="Arial" panose="020B0604020202020204" pitchFamily="34" charset="0"/>
              <a:cs typeface="Arial" panose="020B0604020202020204" pitchFamily="34" charset="0"/>
            </a:endParaRPr>
          </a:p>
        </p:txBody>
      </p:sp>
      <p:sp>
        <p:nvSpPr>
          <p:cNvPr id="3" name="Rectangle 2"/>
          <p:cNvSpPr/>
          <p:nvPr/>
        </p:nvSpPr>
        <p:spPr>
          <a:xfrm>
            <a:off x="6444208" y="3645024"/>
            <a:ext cx="2376264" cy="1661993"/>
          </a:xfrm>
          <a:prstGeom prst="rect">
            <a:avLst/>
          </a:prstGeom>
        </p:spPr>
        <p:txBody>
          <a:bodyPr wrap="square">
            <a:spAutoFit/>
          </a:bodyPr>
          <a:lstStyle/>
          <a:p>
            <a:r>
              <a:rPr lang="en-US" sz="1700" dirty="0">
                <a:latin typeface="Arial" panose="020B0604020202020204" pitchFamily="34" charset="0"/>
                <a:cs typeface="Arial" panose="020B0604020202020204" pitchFamily="34" charset="0"/>
              </a:rPr>
              <a:t>Now add a biological detergent? But do </a:t>
            </a:r>
            <a:r>
              <a:rPr lang="en-US" sz="1700" dirty="0" smtClean="0">
                <a:latin typeface="Arial" panose="020B0604020202020204" pitchFamily="34" charset="0"/>
                <a:cs typeface="Arial" panose="020B0604020202020204" pitchFamily="34" charset="0"/>
              </a:rPr>
              <a:t>not use </a:t>
            </a:r>
            <a:r>
              <a:rPr lang="en-US" sz="1700" dirty="0">
                <a:latin typeface="Arial" panose="020B0604020202020204" pitchFamily="34" charset="0"/>
                <a:cs typeface="Arial" panose="020B0604020202020204" pitchFamily="34" charset="0"/>
              </a:rPr>
              <a:t>them </a:t>
            </a:r>
            <a:r>
              <a:rPr lang="en-US" sz="1700" dirty="0" smtClean="0">
                <a:latin typeface="Arial" panose="020B0604020202020204" pitchFamily="34" charset="0"/>
                <a:cs typeface="Arial" panose="020B0604020202020204" pitchFamily="34" charset="0"/>
              </a:rPr>
              <a:t>for wool </a:t>
            </a:r>
            <a:r>
              <a:rPr lang="en-US" sz="1700" dirty="0">
                <a:latin typeface="Arial" panose="020B0604020202020204" pitchFamily="34" charset="0"/>
                <a:cs typeface="Arial" panose="020B0604020202020204" pitchFamily="34" charset="0"/>
              </a:rPr>
              <a:t>or silk, as they cause </a:t>
            </a:r>
            <a:r>
              <a:rPr lang="en-US" sz="1700" dirty="0" smtClean="0">
                <a:latin typeface="Arial" panose="020B0604020202020204" pitchFamily="34" charset="0"/>
                <a:cs typeface="Arial" panose="020B0604020202020204" pitchFamily="34" charset="0"/>
              </a:rPr>
              <a:t>the proteins </a:t>
            </a:r>
            <a:r>
              <a:rPr lang="en-US" sz="1700" dirty="0">
                <a:latin typeface="Arial" panose="020B0604020202020204" pitchFamily="34" charset="0"/>
                <a:cs typeface="Arial" panose="020B0604020202020204" pitchFamily="34" charset="0"/>
              </a:rPr>
              <a:t>in these to break down.</a:t>
            </a:r>
            <a:endParaRPr lang="en-GB" sz="17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l="6563" r="9666"/>
          <a:stretch/>
        </p:blipFill>
        <p:spPr>
          <a:xfrm>
            <a:off x="6444208" y="1127966"/>
            <a:ext cx="2362008" cy="2412514"/>
          </a:xfrm>
          <a:prstGeom prst="rect">
            <a:avLst/>
          </a:prstGeom>
        </p:spPr>
      </p:pic>
      <p:sp>
        <p:nvSpPr>
          <p:cNvPr id="8" name="Rectangle 7"/>
          <p:cNvSpPr/>
          <p:nvPr/>
        </p:nvSpPr>
        <p:spPr>
          <a:xfrm>
            <a:off x="6165605" y="5325015"/>
            <a:ext cx="2582858" cy="1200329"/>
          </a:xfrm>
          <a:prstGeom prst="rect">
            <a:avLst/>
          </a:prstGeom>
          <a:solidFill>
            <a:schemeClr val="accent6">
              <a:lumMod val="20000"/>
              <a:lumOff val="80000"/>
            </a:schemeClr>
          </a:solidFill>
          <a:ln w="57150">
            <a:solidFill>
              <a:srgbClr val="002060"/>
            </a:solidFill>
          </a:ln>
        </p:spPr>
        <p:txBody>
          <a:bodyPr wrap="square">
            <a:spAutoFit/>
          </a:bodyPr>
          <a:lstStyle/>
          <a:p>
            <a:pPr>
              <a:buClr>
                <a:srgbClr val="C00000"/>
              </a:buClr>
            </a:pPr>
            <a:r>
              <a:rPr lang="en-US" b="1" dirty="0">
                <a:solidFill>
                  <a:srgbClr val="0070C0"/>
                </a:solidFill>
                <a:latin typeface="Arial" panose="020B0604020202020204" pitchFamily="34" charset="0"/>
                <a:cs typeface="Arial" panose="020B0604020202020204" pitchFamily="34" charset="0"/>
              </a:rPr>
              <a:t>More means faster</a:t>
            </a:r>
          </a:p>
          <a:p>
            <a:pPr marL="276225" indent="-276225">
              <a:buClr>
                <a:srgbClr val="C00000"/>
              </a:buClr>
              <a:buFont typeface="Wingdings" panose="05000000000000000000" pitchFamily="2" charset="2"/>
              <a:buChar char="§"/>
            </a:pPr>
            <a:r>
              <a:rPr lang="en-US" dirty="0">
                <a:solidFill>
                  <a:srgbClr val="000000"/>
                </a:solidFill>
                <a:latin typeface="Arial" panose="020B0604020202020204" pitchFamily="34" charset="0"/>
                <a:cs typeface="Arial" panose="020B0604020202020204" pitchFamily="34" charset="0"/>
              </a:rPr>
              <a:t>The more catalyst you add, the faster the reaction goes.</a:t>
            </a:r>
            <a:endParaRPr lang="en-GB" dirty="0">
              <a:latin typeface="Arial" panose="020B0604020202020204" pitchFamily="34" charset="0"/>
              <a:cs typeface="Arial" panose="020B0604020202020204" pitchFamily="34" charset="0"/>
            </a:endParaRPr>
          </a:p>
        </p:txBody>
      </p:sp>
      <p:sp>
        <p:nvSpPr>
          <p:cNvPr id="10" name="Oval 9">
            <a:hlinkClick r:id="rId4" action="ppaction://hlinkfile"/>
          </p:cNvPr>
          <p:cNvSpPr/>
          <p:nvPr/>
        </p:nvSpPr>
        <p:spPr>
          <a:xfrm rot="1664057">
            <a:off x="8325117" y="5129989"/>
            <a:ext cx="666574" cy="666574"/>
          </a:xfrm>
          <a:prstGeom prst="ellipse">
            <a:avLst/>
          </a:prstGeom>
          <a:solidFill>
            <a:srgbClr val="0070C0"/>
          </a:solidFill>
          <a:ln>
            <a:solidFill>
              <a:srgbClr val="FDEAD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200" b="1" dirty="0">
                <a:latin typeface="Arial" panose="020B0604020202020204" pitchFamily="34" charset="0"/>
                <a:cs typeface="Arial" panose="020B0604020202020204" pitchFamily="34" charset="0"/>
              </a:rPr>
              <a:t>!</a:t>
            </a:r>
            <a:endParaRPr lang="en-GB" sz="2000" b="1" dirty="0">
              <a:latin typeface="Arial" panose="020B0604020202020204" pitchFamily="34" charset="0"/>
              <a:cs typeface="Arial" panose="020B0604020202020204" pitchFamily="34" charset="0"/>
            </a:endParaRPr>
          </a:p>
        </p:txBody>
      </p:sp>
      <p:sp>
        <p:nvSpPr>
          <p:cNvPr id="12" name="TextBox 11">
            <a:hlinkClick r:id="rId5" action="ppaction://hlinksldjump"/>
          </p:cNvPr>
          <p:cNvSpPr txBox="1"/>
          <p:nvPr/>
        </p:nvSpPr>
        <p:spPr>
          <a:xfrm>
            <a:off x="251520" y="580526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521787485"/>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A</a:t>
            </a:r>
            <a:endParaRPr lang="en-GB" b="1" dirty="0" smtClean="0"/>
          </a:p>
        </p:txBody>
      </p:sp>
      <p:sp>
        <p:nvSpPr>
          <p:cNvPr id="34" name="Rectangle 33"/>
          <p:cNvSpPr/>
          <p:nvPr/>
        </p:nvSpPr>
        <p:spPr>
          <a:xfrm>
            <a:off x="323527" y="1124744"/>
            <a:ext cx="8424935" cy="5632311"/>
          </a:xfrm>
          <a:prstGeom prst="rect">
            <a:avLst/>
          </a:prstGeom>
        </p:spPr>
        <p:txBody>
          <a:bodyPr wrap="square">
            <a:spAutoFit/>
          </a:bodyPr>
          <a:lstStyle/>
          <a:p>
            <a:pPr>
              <a:buClr>
                <a:srgbClr val="0070C0"/>
              </a:buClr>
            </a:pPr>
            <a:r>
              <a:rPr lang="en-US" dirty="0" smtClean="0"/>
              <a:t>To </a:t>
            </a:r>
            <a:r>
              <a:rPr lang="en-US" dirty="0"/>
              <a:t>achieve a </a:t>
            </a:r>
            <a:r>
              <a:rPr lang="en-US" b="1" dirty="0"/>
              <a:t>Grade A</a:t>
            </a:r>
            <a:r>
              <a:rPr lang="en-US" dirty="0"/>
              <a:t>, a candidate will be able to:</a:t>
            </a:r>
          </a:p>
          <a:p>
            <a:pPr marL="342900" indent="-342900">
              <a:buClr>
                <a:srgbClr val="0070C0"/>
              </a:buClr>
              <a:buFont typeface="Arial" panose="020B0604020202020204" pitchFamily="34" charset="0"/>
              <a:buChar char="•"/>
            </a:pPr>
            <a:r>
              <a:rPr lang="en-US" dirty="0" smtClean="0"/>
              <a:t>recall </a:t>
            </a:r>
            <a:r>
              <a:rPr lang="en-US" dirty="0"/>
              <a:t>and communicate precise knowledge and display comprehensive understanding of </a:t>
            </a:r>
            <a:r>
              <a:rPr lang="en-US" dirty="0" smtClean="0"/>
              <a:t>scientific phenomena</a:t>
            </a:r>
            <a:r>
              <a:rPr lang="en-US" dirty="0"/>
              <a:t>, facts, laws, definitions, concepts and theories</a:t>
            </a:r>
          </a:p>
          <a:p>
            <a:pPr marL="342900" indent="-342900">
              <a:buClr>
                <a:srgbClr val="0070C0"/>
              </a:buClr>
              <a:buFont typeface="Arial" panose="020B0604020202020204" pitchFamily="34" charset="0"/>
              <a:buChar char="•"/>
            </a:pPr>
            <a:r>
              <a:rPr lang="en-US" dirty="0" smtClean="0"/>
              <a:t>apply </a:t>
            </a:r>
            <a:r>
              <a:rPr lang="en-US" dirty="0"/>
              <a:t>scientific concepts and theories to present reasoned explanations of familiar and </a:t>
            </a:r>
            <a:r>
              <a:rPr lang="en-US" dirty="0" smtClean="0"/>
              <a:t>unfamiliar phenomena</a:t>
            </a:r>
            <a:r>
              <a:rPr lang="en-US" dirty="0"/>
              <a:t>, to solve complex problems involving several stages, and to make reasoned predictions </a:t>
            </a:r>
            <a:r>
              <a:rPr lang="en-US" dirty="0" smtClean="0"/>
              <a:t>and hypotheses</a:t>
            </a:r>
            <a:endParaRPr lang="en-US" dirty="0"/>
          </a:p>
          <a:p>
            <a:pPr marL="342900" indent="-342900">
              <a:buClr>
                <a:srgbClr val="0070C0"/>
              </a:buClr>
              <a:buFont typeface="Arial" panose="020B0604020202020204" pitchFamily="34" charset="0"/>
              <a:buChar char="•"/>
            </a:pPr>
            <a:r>
              <a:rPr lang="en-US" dirty="0" smtClean="0"/>
              <a:t>communicate </a:t>
            </a:r>
            <a:r>
              <a:rPr lang="en-US" dirty="0"/>
              <a:t>and present complex scientific ideas, observations and data clearly and </a:t>
            </a:r>
            <a:r>
              <a:rPr lang="en-US" dirty="0" smtClean="0"/>
              <a:t>logically, independently </a:t>
            </a:r>
            <a:r>
              <a:rPr lang="en-US" dirty="0"/>
              <a:t>using scientific terminology and conventions consistently and correctly</a:t>
            </a:r>
          </a:p>
          <a:p>
            <a:pPr marL="342900" indent="-342900">
              <a:buClr>
                <a:srgbClr val="0070C0"/>
              </a:buClr>
              <a:buFont typeface="Arial" panose="020B0604020202020204" pitchFamily="34" charset="0"/>
              <a:buChar char="•"/>
            </a:pPr>
            <a:r>
              <a:rPr lang="en-US" dirty="0" smtClean="0"/>
              <a:t>independently </a:t>
            </a:r>
            <a:r>
              <a:rPr lang="en-US" dirty="0"/>
              <a:t>select, process and </a:t>
            </a:r>
            <a:r>
              <a:rPr lang="en-US" dirty="0" err="1"/>
              <a:t>synthesise</a:t>
            </a:r>
            <a:r>
              <a:rPr lang="en-US" dirty="0"/>
              <a:t> information presented in a variety of ways, and use it </a:t>
            </a:r>
            <a:r>
              <a:rPr lang="en-US" dirty="0" smtClean="0"/>
              <a:t>to draw </a:t>
            </a:r>
            <a:r>
              <a:rPr lang="en-US" dirty="0"/>
              <a:t>valid conclusions and discuss the scientific, technological, social, economic and </a:t>
            </a:r>
            <a:r>
              <a:rPr lang="en-US" dirty="0" smtClean="0"/>
              <a:t>environmental implications</a:t>
            </a:r>
            <a:endParaRPr lang="en-US" dirty="0"/>
          </a:p>
          <a:p>
            <a:pPr marL="342900" indent="-342900">
              <a:buClr>
                <a:srgbClr val="0070C0"/>
              </a:buClr>
              <a:buFont typeface="Arial" panose="020B0604020202020204" pitchFamily="34" charset="0"/>
              <a:buChar char="•"/>
            </a:pPr>
            <a:r>
              <a:rPr lang="en-US" dirty="0" smtClean="0"/>
              <a:t>devise </a:t>
            </a:r>
            <a:r>
              <a:rPr lang="en-US" dirty="0"/>
              <a:t>strategies to solve problems in complex situations which may involve many variables or </a:t>
            </a:r>
            <a:r>
              <a:rPr lang="en-US" dirty="0" smtClean="0"/>
              <a:t>complex manipulation </a:t>
            </a:r>
            <a:r>
              <a:rPr lang="en-US" dirty="0"/>
              <a:t>of data or ideas through multiple steps</a:t>
            </a:r>
          </a:p>
          <a:p>
            <a:pPr marL="342900" indent="-342900">
              <a:buClr>
                <a:srgbClr val="0070C0"/>
              </a:buClr>
              <a:buFont typeface="Arial" panose="020B0604020202020204" pitchFamily="34" charset="0"/>
              <a:buChar char="•"/>
            </a:pPr>
            <a:r>
              <a:rPr lang="en-US" dirty="0" smtClean="0"/>
              <a:t>analyse </a:t>
            </a:r>
            <a:r>
              <a:rPr lang="en-US" dirty="0"/>
              <a:t>data to identify any patterns or trends, taking account of limitations in the quality of the data </a:t>
            </a:r>
            <a:r>
              <a:rPr lang="en-US" dirty="0" smtClean="0"/>
              <a:t>and justifying </a:t>
            </a:r>
            <a:r>
              <a:rPr lang="en-US" dirty="0"/>
              <a:t>the conclusions reached select, describe, justify and evaluate techniques for a large range </a:t>
            </a:r>
            <a:r>
              <a:rPr lang="en-US" dirty="0" smtClean="0"/>
              <a:t>of scientific </a:t>
            </a:r>
            <a:r>
              <a:rPr lang="en-US" dirty="0"/>
              <a:t>operations and laboratory procedures.</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a:t>10.6 – Catalysts</a:t>
            </a:r>
            <a:endParaRPr lang="en-GB" sz="36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135</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299596" y="1124741"/>
            <a:ext cx="8480032" cy="5293757"/>
          </a:xfrm>
          <a:prstGeom prst="rect">
            <a:avLst/>
          </a:prstGeom>
          <a:solidFill>
            <a:srgbClr val="F5FC9A"/>
          </a:solidFill>
          <a:ln w="57150">
            <a:solidFill>
              <a:srgbClr val="002060"/>
            </a:solidFill>
          </a:ln>
        </p:spPr>
        <p:txBody>
          <a:bodyPr wrap="square" numCol="1" spcCol="144000">
            <a:spAutoFit/>
          </a:bodyPr>
          <a:lstStyle/>
          <a:p>
            <a:pPr marL="534988" indent="-534988">
              <a:buClr>
                <a:srgbClr val="C00000"/>
              </a:buClr>
              <a:buSzPct val="111000"/>
              <a:buFont typeface="+mj-lt"/>
              <a:buAutoNum type="arabicPeriod"/>
            </a:pPr>
            <a:r>
              <a:rPr lang="en-US" sz="2600" dirty="0">
                <a:latin typeface="Arial" panose="020B0604020202020204" pitchFamily="34" charset="0"/>
                <a:cs typeface="Arial" panose="020B0604020202020204" pitchFamily="34" charset="0"/>
              </a:rPr>
              <a:t>What is a catalyst?</a:t>
            </a:r>
          </a:p>
          <a:p>
            <a:pPr marL="534988" indent="-534988">
              <a:buClr>
                <a:srgbClr val="C00000"/>
              </a:buClr>
              <a:buSzPct val="111000"/>
              <a:buFont typeface="+mj-lt"/>
              <a:buAutoNum type="arabicPeriod"/>
            </a:pPr>
            <a:r>
              <a:rPr lang="en-US" sz="2600" dirty="0" smtClean="0">
                <a:latin typeface="Arial" panose="020B0604020202020204" pitchFamily="34" charset="0"/>
                <a:cs typeface="Arial" panose="020B0604020202020204" pitchFamily="34" charset="0"/>
              </a:rPr>
              <a:t>Which </a:t>
            </a:r>
            <a:r>
              <a:rPr lang="en-US" sz="2600" dirty="0">
                <a:latin typeface="Arial" panose="020B0604020202020204" pitchFamily="34" charset="0"/>
                <a:cs typeface="Arial" panose="020B0604020202020204" pitchFamily="34" charset="0"/>
              </a:rPr>
              <a:t>of these does a catalyst not change?</a:t>
            </a:r>
          </a:p>
          <a:p>
            <a:pPr marL="982663" indent="-447675">
              <a:buClr>
                <a:srgbClr val="C00000"/>
              </a:buClr>
              <a:buSzPct val="111000"/>
              <a:buFont typeface="+mj-lt"/>
              <a:buAutoNum type="alphaLcPeriod"/>
            </a:pPr>
            <a:r>
              <a:rPr lang="en-US" sz="2600" dirty="0" smtClean="0">
                <a:latin typeface="Arial" panose="020B0604020202020204" pitchFamily="34" charset="0"/>
                <a:cs typeface="Arial" panose="020B0604020202020204" pitchFamily="34" charset="0"/>
              </a:rPr>
              <a:t>the </a:t>
            </a:r>
            <a:r>
              <a:rPr lang="en-US" sz="2600" dirty="0">
                <a:latin typeface="Arial" panose="020B0604020202020204" pitchFamily="34" charset="0"/>
                <a:cs typeface="Arial" panose="020B0604020202020204" pitchFamily="34" charset="0"/>
              </a:rPr>
              <a:t>speed of a reaction</a:t>
            </a:r>
          </a:p>
          <a:p>
            <a:pPr marL="982663" indent="-447675">
              <a:buClr>
                <a:srgbClr val="C00000"/>
              </a:buClr>
              <a:buSzPct val="111000"/>
              <a:buFont typeface="+mj-lt"/>
              <a:buAutoNum type="alphaLcPeriod"/>
            </a:pPr>
            <a:r>
              <a:rPr lang="en-US" sz="2600" dirty="0" smtClean="0">
                <a:latin typeface="Arial" panose="020B0604020202020204" pitchFamily="34" charset="0"/>
                <a:cs typeface="Arial" panose="020B0604020202020204" pitchFamily="34" charset="0"/>
              </a:rPr>
              <a:t>the </a:t>
            </a:r>
            <a:r>
              <a:rPr lang="en-US" sz="2600" dirty="0">
                <a:latin typeface="Arial" panose="020B0604020202020204" pitchFamily="34" charset="0"/>
                <a:cs typeface="Arial" panose="020B0604020202020204" pitchFamily="34" charset="0"/>
              </a:rPr>
              <a:t>products that form</a:t>
            </a:r>
          </a:p>
          <a:p>
            <a:pPr marL="982663" indent="-447675">
              <a:buClr>
                <a:srgbClr val="C00000"/>
              </a:buClr>
              <a:buSzPct val="111000"/>
              <a:buFont typeface="+mj-lt"/>
              <a:buAutoNum type="alphaLcPeriod"/>
            </a:pPr>
            <a:r>
              <a:rPr lang="en-US" sz="2600" dirty="0" smtClean="0">
                <a:latin typeface="Arial" panose="020B0604020202020204" pitchFamily="34" charset="0"/>
                <a:cs typeface="Arial" panose="020B0604020202020204" pitchFamily="34" charset="0"/>
              </a:rPr>
              <a:t>the </a:t>
            </a:r>
            <a:r>
              <a:rPr lang="en-US" sz="2600" dirty="0">
                <a:latin typeface="Arial" panose="020B0604020202020204" pitchFamily="34" charset="0"/>
                <a:cs typeface="Arial" panose="020B0604020202020204" pitchFamily="34" charset="0"/>
              </a:rPr>
              <a:t>total amount of each product formed</a:t>
            </a:r>
          </a:p>
          <a:p>
            <a:pPr marL="534988" indent="-534988">
              <a:buClr>
                <a:srgbClr val="C00000"/>
              </a:buClr>
              <a:buSzPct val="111000"/>
              <a:buFont typeface="+mj-lt"/>
              <a:buAutoNum type="arabicPeriod" startAt="3"/>
            </a:pPr>
            <a:r>
              <a:rPr lang="en-US" sz="2600" dirty="0" smtClean="0">
                <a:latin typeface="Arial" panose="020B0604020202020204" pitchFamily="34" charset="0"/>
                <a:cs typeface="Arial" panose="020B0604020202020204" pitchFamily="34" charset="0"/>
              </a:rPr>
              <a:t>Explain </a:t>
            </a:r>
            <a:r>
              <a:rPr lang="en-US" sz="2600" dirty="0">
                <a:latin typeface="Arial" panose="020B0604020202020204" pitchFamily="34" charset="0"/>
                <a:cs typeface="Arial" panose="020B0604020202020204" pitchFamily="34" charset="0"/>
              </a:rPr>
              <a:t>what an enzyme is, and give an example.</a:t>
            </a:r>
          </a:p>
          <a:p>
            <a:pPr marL="534988" indent="-534988">
              <a:buClr>
                <a:srgbClr val="C00000"/>
              </a:buClr>
              <a:buSzPct val="111000"/>
              <a:buFont typeface="+mj-lt"/>
              <a:buAutoNum type="arabicPeriod" startAt="3"/>
            </a:pPr>
            <a:r>
              <a:rPr lang="en-US" sz="2600" dirty="0" smtClean="0">
                <a:latin typeface="Arial" panose="020B0604020202020204" pitchFamily="34" charset="0"/>
                <a:cs typeface="Arial" panose="020B0604020202020204" pitchFamily="34" charset="0"/>
              </a:rPr>
              <a:t>Why </a:t>
            </a:r>
            <a:r>
              <a:rPr lang="en-US" sz="2600" dirty="0">
                <a:latin typeface="Arial" panose="020B0604020202020204" pitchFamily="34" charset="0"/>
                <a:cs typeface="Arial" panose="020B0604020202020204" pitchFamily="34" charset="0"/>
              </a:rPr>
              <a:t>do our bodies need enzymes?</a:t>
            </a:r>
          </a:p>
          <a:p>
            <a:pPr marL="534988" indent="-534988">
              <a:buClr>
                <a:srgbClr val="C00000"/>
              </a:buClr>
              <a:buSzPct val="111000"/>
              <a:buFont typeface="+mj-lt"/>
              <a:buAutoNum type="arabicPeriod" startAt="3"/>
            </a:pPr>
            <a:r>
              <a:rPr lang="en-US" sz="2600" dirty="0" smtClean="0">
                <a:latin typeface="Arial" panose="020B0604020202020204" pitchFamily="34" charset="0"/>
                <a:cs typeface="Arial" panose="020B0604020202020204" pitchFamily="34" charset="0"/>
              </a:rPr>
              <a:t>Catalysts </a:t>
            </a:r>
            <a:r>
              <a:rPr lang="en-US" sz="2600" dirty="0">
                <a:latin typeface="Arial" panose="020B0604020202020204" pitchFamily="34" charset="0"/>
                <a:cs typeface="Arial" panose="020B0604020202020204" pitchFamily="34" charset="0"/>
              </a:rPr>
              <a:t>are very important in industry. Explain why.</a:t>
            </a:r>
          </a:p>
          <a:p>
            <a:pPr marL="534988" indent="-534988">
              <a:buClr>
                <a:srgbClr val="C00000"/>
              </a:buClr>
              <a:buSzPct val="111000"/>
              <a:buFont typeface="+mj-lt"/>
              <a:buAutoNum type="arabicPeriod" startAt="3"/>
            </a:pPr>
            <a:r>
              <a:rPr lang="en-US" sz="2600" dirty="0" smtClean="0">
                <a:latin typeface="Arial" panose="020B0604020202020204" pitchFamily="34" charset="0"/>
                <a:cs typeface="Arial" panose="020B0604020202020204" pitchFamily="34" charset="0"/>
              </a:rPr>
              <a:t>Give </a:t>
            </a:r>
            <a:r>
              <a:rPr lang="en-US" sz="2600" dirty="0">
                <a:latin typeface="Arial" panose="020B0604020202020204" pitchFamily="34" charset="0"/>
                <a:cs typeface="Arial" panose="020B0604020202020204" pitchFamily="34" charset="0"/>
              </a:rPr>
              <a:t>two examples of catalysts used in the </a:t>
            </a:r>
            <a:r>
              <a:rPr lang="en-US" sz="2600" dirty="0" smtClean="0">
                <a:latin typeface="Arial" panose="020B0604020202020204" pitchFamily="34" charset="0"/>
                <a:cs typeface="Arial" panose="020B0604020202020204" pitchFamily="34" charset="0"/>
              </a:rPr>
              <a:t>chemical industry</a:t>
            </a:r>
            <a:r>
              <a:rPr lang="en-US" sz="2600" dirty="0">
                <a:latin typeface="Arial" panose="020B0604020202020204" pitchFamily="34" charset="0"/>
                <a:cs typeface="Arial" panose="020B0604020202020204" pitchFamily="34" charset="0"/>
              </a:rPr>
              <a:t>.</a:t>
            </a:r>
          </a:p>
          <a:p>
            <a:pPr marL="534988" indent="-534988">
              <a:buClr>
                <a:srgbClr val="C00000"/>
              </a:buClr>
              <a:buSzPct val="111000"/>
              <a:buFont typeface="+mj-lt"/>
              <a:buAutoNum type="arabicPeriod" startAt="3"/>
            </a:pPr>
            <a:r>
              <a:rPr lang="en-US" sz="2600" dirty="0" smtClean="0">
                <a:latin typeface="Arial" panose="020B0604020202020204" pitchFamily="34" charset="0"/>
                <a:cs typeface="Arial" panose="020B0604020202020204" pitchFamily="34" charset="0"/>
              </a:rPr>
              <a:t>A </a:t>
            </a:r>
            <a:r>
              <a:rPr lang="en-US" sz="2600" dirty="0">
                <a:latin typeface="Arial" panose="020B0604020202020204" pitchFamily="34" charset="0"/>
                <a:cs typeface="Arial" panose="020B0604020202020204" pitchFamily="34" charset="0"/>
              </a:rPr>
              <a:t>box of biological detergent had this instruction on </a:t>
            </a:r>
            <a:r>
              <a:rPr lang="en-US" sz="2600" dirty="0" smtClean="0">
                <a:latin typeface="Arial" panose="020B0604020202020204" pitchFamily="34" charset="0"/>
                <a:cs typeface="Arial" panose="020B0604020202020204" pitchFamily="34" charset="0"/>
              </a:rPr>
              <a:t>the back</a:t>
            </a:r>
            <a:r>
              <a:rPr lang="en-US" sz="2600" dirty="0">
                <a:latin typeface="Arial" panose="020B0604020202020204" pitchFamily="34" charset="0"/>
                <a:cs typeface="Arial" panose="020B0604020202020204" pitchFamily="34" charset="0"/>
              </a:rPr>
              <a:t>: Do not use in a wash above 60 ° C. Suggest a reason.</a:t>
            </a:r>
            <a:endParaRPr lang="en-GB" sz="2600" dirty="0">
              <a:latin typeface="Arial" panose="020B0604020202020204" pitchFamily="34" charset="0"/>
              <a:cs typeface="Arial" panose="020B0604020202020204" pitchFamily="34" charset="0"/>
            </a:endParaRPr>
          </a:p>
        </p:txBody>
      </p:sp>
      <p:sp>
        <p:nvSpPr>
          <p:cNvPr id="6" name="Oval 5">
            <a:hlinkClick r:id="rId3" action="ppaction://hlinkfile"/>
          </p:cNvPr>
          <p:cNvSpPr/>
          <p:nvPr/>
        </p:nvSpPr>
        <p:spPr>
          <a:xfrm rot="1664057">
            <a:off x="8360614" y="953525"/>
            <a:ext cx="666574" cy="666574"/>
          </a:xfrm>
          <a:prstGeom prst="ellipse">
            <a:avLst/>
          </a:prstGeom>
          <a:solidFill>
            <a:srgbClr val="0070C0"/>
          </a:solidFill>
          <a:ln>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latin typeface="Arial" panose="020B0604020202020204" pitchFamily="34" charset="0"/>
                <a:cs typeface="Arial" panose="020B0604020202020204" pitchFamily="34" charset="0"/>
              </a:rPr>
              <a:t>Q</a:t>
            </a:r>
            <a:endParaRPr lang="en-GB" sz="2000"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172400" y="166189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424234725"/>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500" dirty="0" smtClean="0"/>
              <a:t>10.6 – Catalysts – More about Enzymes</a:t>
            </a:r>
            <a:endParaRPr lang="en-GB" sz="35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142</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5663089"/>
          </a:xfrm>
          <a:prstGeom prst="rect">
            <a:avLst/>
          </a:prstGeom>
        </p:spPr>
        <p:txBody>
          <a:bodyPr wrap="square">
            <a:spAutoFit/>
          </a:bodyPr>
          <a:lstStyle/>
          <a:p>
            <a:pPr>
              <a:spcAft>
                <a:spcPts val="300"/>
              </a:spcAft>
              <a:buClr>
                <a:srgbClr val="C00000"/>
              </a:buClr>
            </a:pPr>
            <a:r>
              <a:rPr lang="en-US" sz="1780" b="1" dirty="0" smtClean="0">
                <a:solidFill>
                  <a:srgbClr val="FF0000"/>
                </a:solidFill>
                <a:latin typeface="Arial" panose="020B0604020202020204" pitchFamily="34" charset="0"/>
                <a:cs typeface="Arial" panose="020B0604020202020204" pitchFamily="34" charset="0"/>
              </a:rPr>
              <a:t>Mainly </a:t>
            </a:r>
            <a:r>
              <a:rPr lang="en-US" sz="1780" b="1" dirty="0">
                <a:solidFill>
                  <a:srgbClr val="FF0000"/>
                </a:solidFill>
                <a:latin typeface="Arial" panose="020B0604020202020204" pitchFamily="34" charset="0"/>
                <a:cs typeface="Arial" panose="020B0604020202020204" pitchFamily="34" charset="0"/>
              </a:rPr>
              <a:t>from microbes</a:t>
            </a:r>
          </a:p>
          <a:p>
            <a:pPr marL="449263" indent="-449263">
              <a:spcAft>
                <a:spcPts val="300"/>
              </a:spcAft>
              <a:buClr>
                <a:srgbClr val="C00000"/>
              </a:buClr>
              <a:buFont typeface="Wingdings 3" panose="05040102010807070707" pitchFamily="18" charset="2"/>
              <a:buChar char=""/>
            </a:pPr>
            <a:r>
              <a:rPr lang="en-US" sz="1780" dirty="0">
                <a:latin typeface="Arial" panose="020B0604020202020204" pitchFamily="34" charset="0"/>
                <a:cs typeface="Arial" panose="020B0604020202020204" pitchFamily="34" charset="0"/>
              </a:rPr>
              <a:t>Enzymes are proteins made by living things, to act as catalysts for </a:t>
            </a:r>
            <a:r>
              <a:rPr lang="en-US" sz="1780" dirty="0" smtClean="0">
                <a:latin typeface="Arial" panose="020B0604020202020204" pitchFamily="34" charset="0"/>
                <a:cs typeface="Arial" panose="020B0604020202020204" pitchFamily="34" charset="0"/>
              </a:rPr>
              <a:t>their own </a:t>
            </a:r>
            <a:r>
              <a:rPr lang="en-US" sz="1780" dirty="0">
                <a:latin typeface="Arial" panose="020B0604020202020204" pitchFamily="34" charset="0"/>
                <a:cs typeface="Arial" panose="020B0604020202020204" pitchFamily="34" charset="0"/>
              </a:rPr>
              <a:t>reactions. So we can obtain enzymes from plants, and animals, </a:t>
            </a:r>
            <a:r>
              <a:rPr lang="en-US" sz="1780" dirty="0" smtClean="0">
                <a:latin typeface="Arial" panose="020B0604020202020204" pitchFamily="34" charset="0"/>
                <a:cs typeface="Arial" panose="020B0604020202020204" pitchFamily="34" charset="0"/>
              </a:rPr>
              <a:t>and microbes </a:t>
            </a:r>
            <a:r>
              <a:rPr lang="en-US" sz="1780" dirty="0">
                <a:latin typeface="Arial" panose="020B0604020202020204" pitchFamily="34" charset="0"/>
                <a:cs typeface="Arial" panose="020B0604020202020204" pitchFamily="34" charset="0"/>
              </a:rPr>
              <a:t>such as bacteria and fungi. In fact we get most from microbes.</a:t>
            </a:r>
          </a:p>
          <a:p>
            <a:pPr>
              <a:spcAft>
                <a:spcPts val="300"/>
              </a:spcAft>
              <a:buClr>
                <a:srgbClr val="C00000"/>
              </a:buClr>
            </a:pPr>
            <a:r>
              <a:rPr lang="en-US" sz="1780" b="1" dirty="0">
                <a:solidFill>
                  <a:srgbClr val="FF0000"/>
                </a:solidFill>
                <a:latin typeface="Arial" panose="020B0604020202020204" pitchFamily="34" charset="0"/>
                <a:cs typeface="Arial" panose="020B0604020202020204" pitchFamily="34" charset="0"/>
              </a:rPr>
              <a:t>Traditional uses for enzymes</a:t>
            </a:r>
          </a:p>
          <a:p>
            <a:pPr marL="449263" indent="-449263">
              <a:spcAft>
                <a:spcPts val="300"/>
              </a:spcAft>
              <a:buClr>
                <a:srgbClr val="C00000"/>
              </a:buClr>
              <a:buFont typeface="Wingdings 3" panose="05040102010807070707" pitchFamily="18" charset="2"/>
              <a:buChar char=""/>
            </a:pPr>
            <a:r>
              <a:rPr lang="en-US" sz="1780" dirty="0">
                <a:latin typeface="Arial" panose="020B0604020202020204" pitchFamily="34" charset="0"/>
                <a:cs typeface="Arial" panose="020B0604020202020204" pitchFamily="34" charset="0"/>
              </a:rPr>
              <a:t>We humans have used enzymes for thousands of years. For example …</a:t>
            </a:r>
          </a:p>
          <a:p>
            <a:pPr marL="811213" indent="-361950">
              <a:spcAft>
                <a:spcPts val="300"/>
              </a:spcAft>
              <a:buClr>
                <a:srgbClr val="C00000"/>
              </a:buClr>
              <a:buFont typeface="Wingdings" panose="05000000000000000000" pitchFamily="2" charset="2"/>
              <a:buChar char="§"/>
            </a:pPr>
            <a:r>
              <a:rPr lang="en-US" sz="1780" b="1" dirty="0" smtClean="0">
                <a:latin typeface="Arial" panose="020B0604020202020204" pitchFamily="34" charset="0"/>
                <a:cs typeface="Arial" panose="020B0604020202020204" pitchFamily="34" charset="0"/>
              </a:rPr>
              <a:t>In </a:t>
            </a:r>
            <a:r>
              <a:rPr lang="en-US" sz="1780" b="1" dirty="0">
                <a:latin typeface="Arial" panose="020B0604020202020204" pitchFamily="34" charset="0"/>
                <a:cs typeface="Arial" panose="020B0604020202020204" pitchFamily="34" charset="0"/>
              </a:rPr>
              <a:t>making bread </a:t>
            </a:r>
            <a:r>
              <a:rPr lang="en-US" sz="1780" b="1" dirty="0" smtClean="0">
                <a:latin typeface="Arial" panose="020B0604020202020204" pitchFamily="34" charset="0"/>
                <a:cs typeface="Arial" panose="020B0604020202020204" pitchFamily="34" charset="0"/>
              </a:rPr>
              <a:t>- </a:t>
            </a:r>
            <a:r>
              <a:rPr lang="en-US" sz="1780" dirty="0" smtClean="0">
                <a:latin typeface="Arial" panose="020B0604020202020204" pitchFamily="34" charset="0"/>
                <a:cs typeface="Arial" panose="020B0604020202020204" pitchFamily="34" charset="0"/>
              </a:rPr>
              <a:t>Bread </a:t>
            </a:r>
            <a:r>
              <a:rPr lang="en-US" sz="1780" dirty="0">
                <a:latin typeface="Arial" panose="020B0604020202020204" pitchFamily="34" charset="0"/>
                <a:cs typeface="Arial" panose="020B0604020202020204" pitchFamily="34" charset="0"/>
              </a:rPr>
              <a:t>dough contains yeast (a fungus), and </a:t>
            </a:r>
            <a:r>
              <a:rPr lang="en-US" sz="1780" dirty="0" smtClean="0">
                <a:latin typeface="Arial" panose="020B0604020202020204" pitchFamily="34" charset="0"/>
                <a:cs typeface="Arial" panose="020B0604020202020204" pitchFamily="34" charset="0"/>
              </a:rPr>
              <a:t>sugar. When </a:t>
            </a:r>
            <a:r>
              <a:rPr lang="en-US" sz="1780" dirty="0">
                <a:latin typeface="Arial" panose="020B0604020202020204" pitchFamily="34" charset="0"/>
                <a:cs typeface="Arial" panose="020B0604020202020204" pitchFamily="34" charset="0"/>
              </a:rPr>
              <a:t>the dough is left in a warm place, the yeast cells feed on </a:t>
            </a:r>
            <a:r>
              <a:rPr lang="en-US" sz="1780" dirty="0" smtClean="0">
                <a:latin typeface="Arial" panose="020B0604020202020204" pitchFamily="34" charset="0"/>
                <a:cs typeface="Arial" panose="020B0604020202020204" pitchFamily="34" charset="0"/>
              </a:rPr>
              <a:t>the sugar </a:t>
            </a:r>
            <a:r>
              <a:rPr lang="en-US" sz="1780" dirty="0">
                <a:latin typeface="Arial" panose="020B0604020202020204" pitchFamily="34" charset="0"/>
                <a:cs typeface="Arial" panose="020B0604020202020204" pitchFamily="34" charset="0"/>
              </a:rPr>
              <a:t>to obtain energy. Enzymes in the yeast catalyse the </a:t>
            </a:r>
            <a:r>
              <a:rPr lang="en-US" sz="1780" dirty="0" smtClean="0">
                <a:latin typeface="Arial" panose="020B0604020202020204" pitchFamily="34" charset="0"/>
                <a:cs typeface="Arial" panose="020B0604020202020204" pitchFamily="34" charset="0"/>
              </a:rPr>
              <a:t>reaction, which </a:t>
            </a:r>
            <a:r>
              <a:rPr lang="en-US" sz="1780" dirty="0">
                <a:latin typeface="Arial" panose="020B0604020202020204" pitchFamily="34" charset="0"/>
                <a:cs typeface="Arial" panose="020B0604020202020204" pitchFamily="34" charset="0"/>
              </a:rPr>
              <a:t>is called fermentation:</a:t>
            </a:r>
          </a:p>
          <a:p>
            <a:pPr marL="449263">
              <a:spcAft>
                <a:spcPts val="300"/>
              </a:spcAft>
              <a:buClr>
                <a:srgbClr val="C00000"/>
              </a:buClr>
              <a:tabLst>
                <a:tab pos="811213" algn="l"/>
                <a:tab pos="3313113" algn="l"/>
                <a:tab pos="5021263" algn="l"/>
                <a:tab pos="5641975" algn="l"/>
                <a:tab pos="6900863" algn="l"/>
                <a:tab pos="7262813" algn="l"/>
              </a:tabLst>
            </a:pPr>
            <a:r>
              <a:rPr lang="en-US" sz="1780" b="1" dirty="0" smtClean="0">
                <a:solidFill>
                  <a:srgbClr val="0070C0"/>
                </a:solidFill>
                <a:latin typeface="Arial" panose="020B0604020202020204" pitchFamily="34" charset="0"/>
                <a:cs typeface="Arial" panose="020B0604020202020204" pitchFamily="34" charset="0"/>
              </a:rPr>
              <a:t>C</a:t>
            </a:r>
            <a:r>
              <a:rPr lang="en-US" sz="1780" b="1" baseline="-25000" dirty="0" smtClean="0">
                <a:solidFill>
                  <a:srgbClr val="0070C0"/>
                </a:solidFill>
                <a:latin typeface="Arial" panose="020B0604020202020204" pitchFamily="34" charset="0"/>
                <a:cs typeface="Arial" panose="020B0604020202020204" pitchFamily="34" charset="0"/>
              </a:rPr>
              <a:t>6</a:t>
            </a:r>
            <a:r>
              <a:rPr lang="en-US" sz="1780" b="1" dirty="0" smtClean="0">
                <a:solidFill>
                  <a:srgbClr val="0070C0"/>
                </a:solidFill>
                <a:latin typeface="Arial" panose="020B0604020202020204" pitchFamily="34" charset="0"/>
                <a:cs typeface="Arial" panose="020B0604020202020204" pitchFamily="34" charset="0"/>
              </a:rPr>
              <a:t>H</a:t>
            </a:r>
            <a:r>
              <a:rPr lang="en-US" sz="1780" b="1" baseline="-25000" dirty="0" smtClean="0">
                <a:solidFill>
                  <a:srgbClr val="0070C0"/>
                </a:solidFill>
                <a:latin typeface="Arial" panose="020B0604020202020204" pitchFamily="34" charset="0"/>
                <a:cs typeface="Arial" panose="020B0604020202020204" pitchFamily="34" charset="0"/>
              </a:rPr>
              <a:t>12</a:t>
            </a:r>
            <a:r>
              <a:rPr lang="en-US" sz="1780" b="1" dirty="0" smtClean="0">
                <a:solidFill>
                  <a:srgbClr val="0070C0"/>
                </a:solidFill>
                <a:latin typeface="Arial" panose="020B0604020202020204" pitchFamily="34" charset="0"/>
                <a:cs typeface="Arial" panose="020B0604020202020204" pitchFamily="34" charset="0"/>
              </a:rPr>
              <a:t>O</a:t>
            </a:r>
            <a:r>
              <a:rPr lang="en-US" sz="1780" b="1" baseline="-25000" dirty="0" smtClean="0">
                <a:solidFill>
                  <a:srgbClr val="0070C0"/>
                </a:solidFill>
                <a:latin typeface="Arial" panose="020B0604020202020204" pitchFamily="34" charset="0"/>
                <a:cs typeface="Arial" panose="020B0604020202020204" pitchFamily="34" charset="0"/>
              </a:rPr>
              <a:t>6</a:t>
            </a:r>
            <a:r>
              <a:rPr lang="en-US" sz="1780" b="1" dirty="0" smtClean="0">
                <a:solidFill>
                  <a:srgbClr val="0070C0"/>
                </a:solidFill>
                <a:latin typeface="Arial" panose="020B0604020202020204" pitchFamily="34" charset="0"/>
                <a:cs typeface="Arial" panose="020B0604020202020204" pitchFamily="34" charset="0"/>
              </a:rPr>
              <a:t> </a:t>
            </a:r>
            <a:r>
              <a:rPr lang="en-US" sz="1780" b="1" dirty="0">
                <a:solidFill>
                  <a:srgbClr val="0070C0"/>
                </a:solidFill>
                <a:latin typeface="Arial" panose="020B0604020202020204" pitchFamily="34" charset="0"/>
                <a:cs typeface="Arial" panose="020B0604020202020204" pitchFamily="34" charset="0"/>
              </a:rPr>
              <a:t>(</a:t>
            </a:r>
            <a:r>
              <a:rPr lang="en-US" sz="1780" b="1" dirty="0" err="1">
                <a:solidFill>
                  <a:srgbClr val="0070C0"/>
                </a:solidFill>
                <a:latin typeface="Arial" panose="020B0604020202020204" pitchFamily="34" charset="0"/>
                <a:cs typeface="Arial" panose="020B0604020202020204" pitchFamily="34" charset="0"/>
              </a:rPr>
              <a:t>aq</a:t>
            </a:r>
            <a:r>
              <a:rPr lang="en-US" sz="1780" b="1" dirty="0">
                <a:solidFill>
                  <a:srgbClr val="0070C0"/>
                </a:solidFill>
                <a:latin typeface="Arial" panose="020B0604020202020204" pitchFamily="34" charset="0"/>
                <a:cs typeface="Arial" panose="020B0604020202020204" pitchFamily="34" charset="0"/>
              </a:rPr>
              <a:t>) 	</a:t>
            </a:r>
            <a:r>
              <a:rPr lang="en-US" sz="1780" b="1" dirty="0" smtClean="0">
                <a:solidFill>
                  <a:srgbClr val="0070C0"/>
                </a:solidFill>
                <a:latin typeface="Arial" panose="020B0604020202020204" pitchFamily="34" charset="0"/>
                <a:cs typeface="Arial" panose="020B0604020202020204" pitchFamily="34" charset="0"/>
              </a:rPr>
              <a:t>2C</a:t>
            </a:r>
            <a:r>
              <a:rPr lang="en-US" sz="1780" b="1" baseline="-25000" dirty="0" smtClean="0">
                <a:solidFill>
                  <a:srgbClr val="0070C0"/>
                </a:solidFill>
                <a:latin typeface="Arial" panose="020B0604020202020204" pitchFamily="34" charset="0"/>
                <a:cs typeface="Arial" panose="020B0604020202020204" pitchFamily="34" charset="0"/>
              </a:rPr>
              <a:t>2</a:t>
            </a:r>
            <a:r>
              <a:rPr lang="en-US" sz="1780" b="1" dirty="0" smtClean="0">
                <a:solidFill>
                  <a:srgbClr val="0070C0"/>
                </a:solidFill>
                <a:latin typeface="Arial" panose="020B0604020202020204" pitchFamily="34" charset="0"/>
                <a:cs typeface="Arial" panose="020B0604020202020204" pitchFamily="34" charset="0"/>
              </a:rPr>
              <a:t>H</a:t>
            </a:r>
            <a:r>
              <a:rPr lang="en-US" sz="1780" b="1" baseline="-25000" dirty="0" smtClean="0">
                <a:solidFill>
                  <a:srgbClr val="0070C0"/>
                </a:solidFill>
                <a:latin typeface="Arial" panose="020B0604020202020204" pitchFamily="34" charset="0"/>
                <a:cs typeface="Arial" panose="020B0604020202020204" pitchFamily="34" charset="0"/>
              </a:rPr>
              <a:t>5</a:t>
            </a:r>
            <a:r>
              <a:rPr lang="en-US" sz="1780" b="1" dirty="0" smtClean="0">
                <a:solidFill>
                  <a:srgbClr val="0070C0"/>
                </a:solidFill>
                <a:latin typeface="Arial" panose="020B0604020202020204" pitchFamily="34" charset="0"/>
                <a:cs typeface="Arial" panose="020B0604020202020204" pitchFamily="34" charset="0"/>
              </a:rPr>
              <a:t>OH </a:t>
            </a:r>
            <a:r>
              <a:rPr lang="en-US" sz="1780" b="1" dirty="0">
                <a:solidFill>
                  <a:srgbClr val="0070C0"/>
                </a:solidFill>
                <a:latin typeface="Arial" panose="020B0604020202020204" pitchFamily="34" charset="0"/>
                <a:cs typeface="Arial" panose="020B0604020202020204" pitchFamily="34" charset="0"/>
              </a:rPr>
              <a:t>(</a:t>
            </a:r>
            <a:r>
              <a:rPr lang="en-US" sz="1780" b="1" dirty="0" err="1">
                <a:solidFill>
                  <a:srgbClr val="0070C0"/>
                </a:solidFill>
                <a:latin typeface="Arial" panose="020B0604020202020204" pitchFamily="34" charset="0"/>
                <a:cs typeface="Arial" panose="020B0604020202020204" pitchFamily="34" charset="0"/>
              </a:rPr>
              <a:t>aq</a:t>
            </a:r>
            <a:r>
              <a:rPr lang="en-US" sz="1780" b="1" dirty="0" smtClean="0">
                <a:solidFill>
                  <a:srgbClr val="0070C0"/>
                </a:solidFill>
                <a:latin typeface="Arial" panose="020B0604020202020204" pitchFamily="34" charset="0"/>
                <a:cs typeface="Arial" panose="020B0604020202020204" pitchFamily="34" charset="0"/>
              </a:rPr>
              <a:t>)	+	2CO</a:t>
            </a:r>
            <a:r>
              <a:rPr lang="en-US" sz="1780" b="1" baseline="-25000" dirty="0" smtClean="0">
                <a:solidFill>
                  <a:srgbClr val="0070C0"/>
                </a:solidFill>
                <a:latin typeface="Arial" panose="020B0604020202020204" pitchFamily="34" charset="0"/>
                <a:cs typeface="Arial" panose="020B0604020202020204" pitchFamily="34" charset="0"/>
              </a:rPr>
              <a:t>2</a:t>
            </a:r>
            <a:r>
              <a:rPr lang="en-US" sz="1780" b="1" dirty="0" smtClean="0">
                <a:solidFill>
                  <a:srgbClr val="0070C0"/>
                </a:solidFill>
                <a:latin typeface="Arial" panose="020B0604020202020204" pitchFamily="34" charset="0"/>
                <a:cs typeface="Arial" panose="020B0604020202020204" pitchFamily="34" charset="0"/>
              </a:rPr>
              <a:t> </a:t>
            </a:r>
            <a:r>
              <a:rPr lang="en-US" sz="1780" b="1" dirty="0">
                <a:solidFill>
                  <a:srgbClr val="0070C0"/>
                </a:solidFill>
                <a:latin typeface="Arial" panose="020B0604020202020204" pitchFamily="34" charset="0"/>
                <a:cs typeface="Arial" panose="020B0604020202020204" pitchFamily="34" charset="0"/>
              </a:rPr>
              <a:t>(g</a:t>
            </a:r>
            <a:r>
              <a:rPr lang="en-US" sz="1780" b="1" dirty="0" smtClean="0">
                <a:solidFill>
                  <a:srgbClr val="0070C0"/>
                </a:solidFill>
                <a:latin typeface="Arial" panose="020B0604020202020204" pitchFamily="34" charset="0"/>
                <a:cs typeface="Arial" panose="020B0604020202020204" pitchFamily="34" charset="0"/>
              </a:rPr>
              <a:t>)	+	energy</a:t>
            </a:r>
            <a:endParaRPr lang="en-US" sz="1780" b="1" dirty="0">
              <a:solidFill>
                <a:srgbClr val="0070C0"/>
              </a:solidFill>
              <a:latin typeface="Arial" panose="020B0604020202020204" pitchFamily="34" charset="0"/>
              <a:cs typeface="Arial" panose="020B0604020202020204" pitchFamily="34" charset="0"/>
            </a:endParaRPr>
          </a:p>
          <a:p>
            <a:pPr marL="449263">
              <a:spcAft>
                <a:spcPts val="300"/>
              </a:spcAft>
              <a:buClr>
                <a:srgbClr val="C00000"/>
              </a:buClr>
              <a:tabLst>
                <a:tab pos="811213" algn="l"/>
                <a:tab pos="3313113" algn="l"/>
                <a:tab pos="5021263" algn="l"/>
                <a:tab pos="5383213" algn="l"/>
                <a:tab pos="6900863" algn="l"/>
                <a:tab pos="7262813" algn="l"/>
              </a:tabLst>
            </a:pPr>
            <a:r>
              <a:rPr lang="en-US" sz="1780" b="1" dirty="0" smtClean="0">
                <a:solidFill>
                  <a:srgbClr val="0070C0"/>
                </a:solidFill>
                <a:latin typeface="Arial" panose="020B0604020202020204" pitchFamily="34" charset="0"/>
                <a:cs typeface="Arial" panose="020B0604020202020204" pitchFamily="34" charset="0"/>
              </a:rPr>
              <a:t>      glucose	      ethanol 		carbon </a:t>
            </a:r>
            <a:r>
              <a:rPr lang="en-US" sz="1780" b="1" dirty="0">
                <a:solidFill>
                  <a:srgbClr val="0070C0"/>
                </a:solidFill>
                <a:latin typeface="Arial" panose="020B0604020202020204" pitchFamily="34" charset="0"/>
                <a:cs typeface="Arial" panose="020B0604020202020204" pitchFamily="34" charset="0"/>
              </a:rPr>
              <a:t>dioxide</a:t>
            </a:r>
          </a:p>
          <a:p>
            <a:pPr marL="449263">
              <a:spcAft>
                <a:spcPts val="300"/>
              </a:spcAft>
              <a:buClr>
                <a:srgbClr val="C00000"/>
              </a:buClr>
            </a:pPr>
            <a:r>
              <a:rPr lang="en-US" sz="1780" dirty="0" smtClean="0">
                <a:latin typeface="Arial" panose="020B0604020202020204" pitchFamily="34" charset="0"/>
                <a:cs typeface="Arial" panose="020B0604020202020204" pitchFamily="34" charset="0"/>
              </a:rPr>
              <a:t>The </a:t>
            </a:r>
            <a:r>
              <a:rPr lang="en-US" sz="1780" dirty="0">
                <a:latin typeface="Arial" panose="020B0604020202020204" pitchFamily="34" charset="0"/>
                <a:cs typeface="Arial" panose="020B0604020202020204" pitchFamily="34" charset="0"/>
              </a:rPr>
              <a:t>carbon dioxide gas makes the dough rise. Later, in the hot </a:t>
            </a:r>
            <a:r>
              <a:rPr lang="en-US" sz="1780" dirty="0" smtClean="0">
                <a:latin typeface="Arial" panose="020B0604020202020204" pitchFamily="34" charset="0"/>
                <a:cs typeface="Arial" panose="020B0604020202020204" pitchFamily="34" charset="0"/>
              </a:rPr>
              <a:t>oven, the </a:t>
            </a:r>
            <a:r>
              <a:rPr lang="en-US" sz="1780" dirty="0">
                <a:latin typeface="Arial" panose="020B0604020202020204" pitchFamily="34" charset="0"/>
                <a:cs typeface="Arial" panose="020B0604020202020204" pitchFamily="34" charset="0"/>
              </a:rPr>
              <a:t>gas expands even more, while the bread sets. So you end up </a:t>
            </a:r>
            <a:r>
              <a:rPr lang="en-US" sz="1780" dirty="0" smtClean="0">
                <a:latin typeface="Arial" panose="020B0604020202020204" pitchFamily="34" charset="0"/>
                <a:cs typeface="Arial" panose="020B0604020202020204" pitchFamily="34" charset="0"/>
              </a:rPr>
              <a:t>with spongy </a:t>
            </a:r>
            <a:r>
              <a:rPr lang="en-US" sz="1780" dirty="0">
                <a:latin typeface="Arial" panose="020B0604020202020204" pitchFamily="34" charset="0"/>
                <a:cs typeface="Arial" panose="020B0604020202020204" pitchFamily="34" charset="0"/>
              </a:rPr>
              <a:t>bread. The heat kills the yeast off.</a:t>
            </a:r>
          </a:p>
          <a:p>
            <a:pPr marL="811213" indent="-361950">
              <a:spcAft>
                <a:spcPts val="300"/>
              </a:spcAft>
              <a:buClr>
                <a:srgbClr val="C00000"/>
              </a:buClr>
              <a:buFont typeface="Wingdings" panose="05000000000000000000" pitchFamily="2" charset="2"/>
              <a:buChar char="§"/>
            </a:pPr>
            <a:r>
              <a:rPr lang="en-US" sz="1780" b="1" dirty="0" smtClean="0">
                <a:latin typeface="Arial" panose="020B0604020202020204" pitchFamily="34" charset="0"/>
                <a:cs typeface="Arial" panose="020B0604020202020204" pitchFamily="34" charset="0"/>
              </a:rPr>
              <a:t>In </a:t>
            </a:r>
            <a:r>
              <a:rPr lang="en-US" sz="1780" b="1" dirty="0">
                <a:latin typeface="Arial" panose="020B0604020202020204" pitchFamily="34" charset="0"/>
                <a:cs typeface="Arial" panose="020B0604020202020204" pitchFamily="34" charset="0"/>
              </a:rPr>
              <a:t>making yoghurt </a:t>
            </a:r>
            <a:r>
              <a:rPr lang="en-US" sz="1780" b="1" dirty="0" smtClean="0">
                <a:latin typeface="Arial" panose="020B0604020202020204" pitchFamily="34" charset="0"/>
                <a:cs typeface="Arial" panose="020B0604020202020204" pitchFamily="34" charset="0"/>
              </a:rPr>
              <a:t>- </a:t>
            </a:r>
            <a:r>
              <a:rPr lang="en-US" sz="1780" dirty="0" smtClean="0">
                <a:latin typeface="Arial" panose="020B0604020202020204" pitchFamily="34" charset="0"/>
                <a:cs typeface="Arial" panose="020B0604020202020204" pitchFamily="34" charset="0"/>
              </a:rPr>
              <a:t>To </a:t>
            </a:r>
            <a:r>
              <a:rPr lang="en-US" sz="1780" dirty="0">
                <a:latin typeface="Arial" panose="020B0604020202020204" pitchFamily="34" charset="0"/>
                <a:cs typeface="Arial" panose="020B0604020202020204" pitchFamily="34" charset="0"/>
              </a:rPr>
              <a:t>make yoghurt, special bacteria are added </a:t>
            </a:r>
            <a:r>
              <a:rPr lang="en-US" sz="1780" dirty="0" smtClean="0">
                <a:latin typeface="Arial" panose="020B0604020202020204" pitchFamily="34" charset="0"/>
                <a:cs typeface="Arial" panose="020B0604020202020204" pitchFamily="34" charset="0"/>
              </a:rPr>
              <a:t>to milk</a:t>
            </a:r>
            <a:r>
              <a:rPr lang="en-US" sz="1780" dirty="0">
                <a:latin typeface="Arial" panose="020B0604020202020204" pitchFamily="34" charset="0"/>
                <a:cs typeface="Arial" panose="020B0604020202020204" pitchFamily="34" charset="0"/>
              </a:rPr>
              <a:t>. They feed on the lactose (sugar) in it, to obtain energy. </a:t>
            </a:r>
            <a:r>
              <a:rPr lang="en-US" sz="1780" dirty="0" smtClean="0">
                <a:latin typeface="Arial" panose="020B0604020202020204" pitchFamily="34" charset="0"/>
                <a:cs typeface="Arial" panose="020B0604020202020204" pitchFamily="34" charset="0"/>
              </a:rPr>
              <a:t>Their enzymes </a:t>
            </a:r>
            <a:r>
              <a:rPr lang="en-US" sz="1780" dirty="0">
                <a:latin typeface="Arial" panose="020B0604020202020204" pitchFamily="34" charset="0"/>
                <a:cs typeface="Arial" panose="020B0604020202020204" pitchFamily="34" charset="0"/>
              </a:rPr>
              <a:t>catalyse its conversion to lactic acid and other </a:t>
            </a:r>
            <a:r>
              <a:rPr lang="en-US" sz="1780" dirty="0" smtClean="0">
                <a:latin typeface="Arial" panose="020B0604020202020204" pitchFamily="34" charset="0"/>
                <a:cs typeface="Arial" panose="020B0604020202020204" pitchFamily="34" charset="0"/>
              </a:rPr>
              <a:t>substances, which </a:t>
            </a:r>
            <a:r>
              <a:rPr lang="en-US" sz="1780" dirty="0">
                <a:latin typeface="Arial" panose="020B0604020202020204" pitchFamily="34" charset="0"/>
                <a:cs typeface="Arial" panose="020B0604020202020204" pitchFamily="34" charset="0"/>
              </a:rPr>
              <a:t>turn the milk into yoghurt.</a:t>
            </a:r>
            <a:endParaRPr lang="en-GB" sz="1780" dirty="0">
              <a:latin typeface="Arial" panose="020B0604020202020204" pitchFamily="34" charset="0"/>
              <a:cs typeface="Arial" panose="020B0604020202020204" pitchFamily="34" charset="0"/>
            </a:endParaRPr>
          </a:p>
        </p:txBody>
      </p:sp>
      <p:sp>
        <p:nvSpPr>
          <p:cNvPr id="2" name="TextBox 1"/>
          <p:cNvSpPr txBox="1"/>
          <p:nvPr/>
        </p:nvSpPr>
        <p:spPr>
          <a:xfrm>
            <a:off x="2354735" y="4077072"/>
            <a:ext cx="1140056" cy="523220"/>
          </a:xfrm>
          <a:prstGeom prst="rect">
            <a:avLst/>
          </a:prstGeom>
          <a:noFill/>
        </p:spPr>
        <p:txBody>
          <a:bodyPr wrap="none" rtlCol="0">
            <a:spAutoFit/>
          </a:bodyPr>
          <a:lstStyle/>
          <a:p>
            <a:pPr algn="ctr"/>
            <a:r>
              <a:rPr lang="en-IE" sz="1400" dirty="0" smtClean="0"/>
              <a:t>Catalysed</a:t>
            </a:r>
          </a:p>
          <a:p>
            <a:pPr algn="ctr"/>
            <a:r>
              <a:rPr lang="en-IE" sz="1400" dirty="0"/>
              <a:t>b</a:t>
            </a:r>
            <a:r>
              <a:rPr lang="en-IE" sz="1400" dirty="0" smtClean="0"/>
              <a:t>y enzymes</a:t>
            </a:r>
            <a:endParaRPr lang="en-GB" sz="1400" dirty="0"/>
          </a:p>
        </p:txBody>
      </p:sp>
      <p:sp>
        <p:nvSpPr>
          <p:cNvPr id="5" name="TextBox 4"/>
          <p:cNvSpPr txBox="1"/>
          <p:nvPr/>
        </p:nvSpPr>
        <p:spPr>
          <a:xfrm>
            <a:off x="3054241" y="4015516"/>
            <a:ext cx="596638" cy="646331"/>
          </a:xfrm>
          <a:prstGeom prst="rect">
            <a:avLst/>
          </a:prstGeom>
          <a:noFill/>
        </p:spPr>
        <p:txBody>
          <a:bodyPr wrap="none" rtlCol="0">
            <a:spAutoFit/>
          </a:bodyPr>
          <a:lstStyle/>
          <a:p>
            <a:r>
              <a:rPr lang="en-GB" sz="3600" dirty="0" smtClean="0">
                <a:sym typeface="Wingdings 3" panose="05040102010807070707" pitchFamily="18" charset="2"/>
              </a:rPr>
              <a:t></a:t>
            </a:r>
            <a:endParaRPr lang="en-GB" dirty="0"/>
          </a:p>
        </p:txBody>
      </p:sp>
      <p:sp>
        <p:nvSpPr>
          <p:cNvPr id="12" name="TextBox 11"/>
          <p:cNvSpPr txBox="1"/>
          <p:nvPr/>
        </p:nvSpPr>
        <p:spPr>
          <a:xfrm>
            <a:off x="2339752" y="3791746"/>
            <a:ext cx="954107" cy="646331"/>
          </a:xfrm>
          <a:prstGeom prst="rect">
            <a:avLst/>
          </a:prstGeom>
          <a:noFill/>
        </p:spPr>
        <p:txBody>
          <a:bodyPr wrap="none" rtlCol="0">
            <a:spAutoFit/>
          </a:bodyPr>
          <a:lstStyle/>
          <a:p>
            <a:r>
              <a:rPr lang="en-GB" sz="3600" dirty="0" smtClean="0">
                <a:sym typeface="Wingdings 3" panose="05040102010807070707" pitchFamily="18" charset="2"/>
              </a:rPr>
              <a:t>___</a:t>
            </a:r>
            <a:endParaRPr lang="en-GB" dirty="0"/>
          </a:p>
        </p:txBody>
      </p:sp>
      <p:sp>
        <p:nvSpPr>
          <p:cNvPr id="8" name="TextBox 7">
            <a:hlinkClick r:id="rId3" action="ppaction://hlinksldjump"/>
          </p:cNvPr>
          <p:cNvSpPr txBox="1"/>
          <p:nvPr/>
        </p:nvSpPr>
        <p:spPr>
          <a:xfrm>
            <a:off x="8172400" y="2021939"/>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60010754"/>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500" dirty="0" smtClean="0"/>
              <a:t>10.6 – Catalysts – More about Enzymes</a:t>
            </a:r>
            <a:endParaRPr lang="en-GB" sz="35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142</a:t>
            </a:r>
            <a:endParaRPr lang="en-GB" sz="96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5" cstate="print">
            <a:extLst>
              <a:ext uri="{28A0092B-C50C-407E-A947-70E740481C1C}">
                <a14:useLocalDpi xmlns:a14="http://schemas.microsoft.com/office/drawing/2010/main"/>
              </a:ext>
            </a:extLst>
          </a:blip>
          <a:srcRect t="16456"/>
          <a:stretch/>
        </p:blipFill>
        <p:spPr>
          <a:xfrm>
            <a:off x="6156176" y="1196752"/>
            <a:ext cx="2614609" cy="1755209"/>
          </a:xfrm>
          <a:prstGeom prst="rect">
            <a:avLst/>
          </a:prstGeom>
        </p:spPr>
      </p:pic>
      <p:sp>
        <p:nvSpPr>
          <p:cNvPr id="4" name="Rectangle 3"/>
          <p:cNvSpPr/>
          <p:nvPr/>
        </p:nvSpPr>
        <p:spPr>
          <a:xfrm>
            <a:off x="6012160" y="3036729"/>
            <a:ext cx="2786322" cy="1400383"/>
          </a:xfrm>
          <a:prstGeom prst="rect">
            <a:avLst/>
          </a:prstGeom>
        </p:spPr>
        <p:txBody>
          <a:bodyPr wrap="square">
            <a:spAutoFit/>
          </a:bodyPr>
          <a:lstStyle/>
          <a:p>
            <a:r>
              <a:rPr lang="en-US" sz="1700" dirty="0">
                <a:latin typeface="Arial" panose="020B0604020202020204" pitchFamily="34" charset="0"/>
                <a:cs typeface="Arial" panose="020B0604020202020204" pitchFamily="34" charset="0"/>
              </a:rPr>
              <a:t>Yeast cells. Cells are </a:t>
            </a:r>
            <a:r>
              <a:rPr lang="en-US" sz="1700" dirty="0" smtClean="0">
                <a:latin typeface="Arial" panose="020B0604020202020204" pitchFamily="34" charset="0"/>
                <a:cs typeface="Arial" panose="020B0604020202020204" pitchFamily="34" charset="0"/>
              </a:rPr>
              <a:t>living things</a:t>
            </a:r>
            <a:r>
              <a:rPr lang="en-US" sz="1700" dirty="0">
                <a:latin typeface="Arial" panose="020B0604020202020204" pitchFamily="34" charset="0"/>
                <a:cs typeface="Arial" panose="020B0604020202020204" pitchFamily="34" charset="0"/>
              </a:rPr>
              <a:t>, </a:t>
            </a:r>
            <a:r>
              <a:rPr lang="en-US" sz="1700" dirty="0" smtClean="0">
                <a:latin typeface="Arial" panose="020B0604020202020204" pitchFamily="34" charset="0"/>
                <a:cs typeface="Arial" panose="020B0604020202020204" pitchFamily="34" charset="0"/>
              </a:rPr>
              <a:t>but the </a:t>
            </a:r>
            <a:r>
              <a:rPr lang="en-US" sz="1700" dirty="0">
                <a:latin typeface="Arial" panose="020B0604020202020204" pitchFamily="34" charset="0"/>
                <a:cs typeface="Arial" panose="020B0604020202020204" pitchFamily="34" charset="0"/>
              </a:rPr>
              <a:t>enzymes </a:t>
            </a:r>
            <a:r>
              <a:rPr lang="en-US" sz="1700" dirty="0" smtClean="0">
                <a:latin typeface="Arial" panose="020B0604020202020204" pitchFamily="34" charset="0"/>
                <a:cs typeface="Arial" panose="020B0604020202020204" pitchFamily="34" charset="0"/>
              </a:rPr>
              <a:t>they make </a:t>
            </a:r>
            <a:r>
              <a:rPr lang="en-US" sz="1700" dirty="0">
                <a:latin typeface="Arial" panose="020B0604020202020204" pitchFamily="34" charset="0"/>
                <a:cs typeface="Arial" panose="020B0604020202020204" pitchFamily="34" charset="0"/>
              </a:rPr>
              <a:t>are not. </a:t>
            </a:r>
            <a:r>
              <a:rPr lang="en-US" sz="1700" dirty="0" smtClean="0">
                <a:latin typeface="Arial" panose="020B0604020202020204" pitchFamily="34" charset="0"/>
                <a:cs typeface="Arial" panose="020B0604020202020204" pitchFamily="34" charset="0"/>
              </a:rPr>
              <a:t>Enzymes </a:t>
            </a:r>
            <a:r>
              <a:rPr lang="en-GB" sz="1700" dirty="0" smtClean="0">
                <a:latin typeface="Arial" panose="020B0604020202020204" pitchFamily="34" charset="0"/>
                <a:cs typeface="Arial" panose="020B0604020202020204" pitchFamily="34" charset="0"/>
              </a:rPr>
              <a:t>are just </a:t>
            </a:r>
            <a:r>
              <a:rPr lang="en-GB" sz="1700" dirty="0">
                <a:latin typeface="Arial" panose="020B0604020202020204" pitchFamily="34" charset="0"/>
                <a:cs typeface="Arial" panose="020B0604020202020204" pitchFamily="34" charset="0"/>
              </a:rPr>
              <a:t>chemicals (proteins).</a:t>
            </a:r>
          </a:p>
        </p:txBody>
      </p:sp>
      <p:pic>
        <p:nvPicPr>
          <p:cNvPr id="6" name="Picture 5"/>
          <p:cNvPicPr>
            <a:picLocks noChangeAspect="1"/>
          </p:cNvPicPr>
          <p:nvPr/>
        </p:nvPicPr>
        <p:blipFill>
          <a:blip r:embed="rId6"/>
          <a:stretch>
            <a:fillRect/>
          </a:stretch>
        </p:blipFill>
        <p:spPr>
          <a:xfrm>
            <a:off x="6164549" y="4437112"/>
            <a:ext cx="2583915" cy="1602758"/>
          </a:xfrm>
          <a:prstGeom prst="rect">
            <a:avLst/>
          </a:prstGeom>
        </p:spPr>
      </p:pic>
      <p:sp>
        <p:nvSpPr>
          <p:cNvPr id="7" name="Rectangle 6"/>
          <p:cNvSpPr/>
          <p:nvPr/>
        </p:nvSpPr>
        <p:spPr>
          <a:xfrm>
            <a:off x="5432372" y="5949280"/>
            <a:ext cx="3307719" cy="646331"/>
          </a:xfrm>
          <a:prstGeom prst="rect">
            <a:avLst/>
          </a:prstGeom>
        </p:spPr>
        <p:txBody>
          <a:bodyPr wrap="square">
            <a:spAutoFit/>
          </a:bodyPr>
          <a:lstStyle/>
          <a:p>
            <a:r>
              <a:rPr lang="en-US" dirty="0">
                <a:latin typeface="FrutigerLTStd-Light"/>
              </a:rPr>
              <a:t>The holes in bread are where </a:t>
            </a:r>
            <a:r>
              <a:rPr lang="en-US" dirty="0" smtClean="0">
                <a:latin typeface="FrutigerLTStd-Light"/>
              </a:rPr>
              <a:t>carbon </a:t>
            </a:r>
            <a:r>
              <a:rPr lang="en-GB" dirty="0" smtClean="0">
                <a:latin typeface="FrutigerLTStd-Light"/>
              </a:rPr>
              <a:t>dioxide </a:t>
            </a:r>
            <a:r>
              <a:rPr lang="en-GB" dirty="0">
                <a:latin typeface="FrutigerLTStd-Light"/>
              </a:rPr>
              <a:t>gas expanded.</a:t>
            </a:r>
            <a:endParaRPr lang="en-GB" dirty="0"/>
          </a:p>
        </p:txBody>
      </p:sp>
      <p:pic>
        <p:nvPicPr>
          <p:cNvPr id="8" name="10.6 - The Beneficial Bacteria">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268139" y="1140640"/>
            <a:ext cx="5600005" cy="3150004"/>
          </a:xfrm>
          <a:prstGeom prst="rect">
            <a:avLst/>
          </a:prstGeom>
        </p:spPr>
      </p:pic>
      <p:sp>
        <p:nvSpPr>
          <p:cNvPr id="10" name="TextBox 9">
            <a:hlinkClick r:id="rId8" action="ppaction://hlinkfile"/>
          </p:cNvPr>
          <p:cNvSpPr txBox="1"/>
          <p:nvPr/>
        </p:nvSpPr>
        <p:spPr>
          <a:xfrm>
            <a:off x="2339752" y="4437112"/>
            <a:ext cx="1369286"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sz="2000" dirty="0" smtClean="0"/>
              <a:t>Click Here</a:t>
            </a:r>
            <a:endParaRPr lang="en-GB" sz="2000" dirty="0"/>
          </a:p>
        </p:txBody>
      </p:sp>
      <p:sp>
        <p:nvSpPr>
          <p:cNvPr id="11" name="TextBox 10">
            <a:hlinkClick r:id="rId9" action="ppaction://hlinksldjump"/>
          </p:cNvPr>
          <p:cNvSpPr txBox="1"/>
          <p:nvPr/>
        </p:nvSpPr>
        <p:spPr>
          <a:xfrm>
            <a:off x="235628" y="576635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787815029"/>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500" dirty="0" smtClean="0"/>
              <a:t>10.6 – Catalysts – More about Enzymes</a:t>
            </a:r>
            <a:endParaRPr lang="en-GB" sz="35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142</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2292935"/>
          </a:xfrm>
          <a:prstGeom prst="rect">
            <a:avLst/>
          </a:prstGeom>
        </p:spPr>
        <p:txBody>
          <a:bodyPr wrap="square">
            <a:spAutoFit/>
          </a:bodyPr>
          <a:lstStyle/>
          <a:p>
            <a:pPr>
              <a:spcAft>
                <a:spcPts val="300"/>
              </a:spcAft>
              <a:buClr>
                <a:srgbClr val="C00000"/>
              </a:buClr>
            </a:pPr>
            <a:r>
              <a:rPr lang="en-US" sz="1900" b="1" dirty="0" smtClean="0">
                <a:solidFill>
                  <a:srgbClr val="FF0000"/>
                </a:solidFill>
                <a:latin typeface="Arial" panose="020B0604020202020204" pitchFamily="34" charset="0"/>
                <a:cs typeface="Arial" panose="020B0604020202020204" pitchFamily="34" charset="0"/>
              </a:rPr>
              <a:t>Making </a:t>
            </a:r>
            <a:r>
              <a:rPr lang="en-US" sz="1900" b="1" dirty="0">
                <a:solidFill>
                  <a:srgbClr val="FF0000"/>
                </a:solidFill>
                <a:latin typeface="Arial" panose="020B0604020202020204" pitchFamily="34" charset="0"/>
                <a:cs typeface="Arial" panose="020B0604020202020204" pitchFamily="34" charset="0"/>
              </a:rPr>
              <a:t>enzymes the modern way</a:t>
            </a:r>
          </a:p>
          <a:p>
            <a:pPr marL="449263" indent="-449263">
              <a:spcAft>
                <a:spcPts val="300"/>
              </a:spcAft>
              <a:buClr>
                <a:srgbClr val="C00000"/>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In making bread and yoghurt, the microbes that make the enzymes </a:t>
            </a:r>
            <a:r>
              <a:rPr lang="en-US" sz="1900" dirty="0" smtClean="0">
                <a:latin typeface="Arial" panose="020B0604020202020204" pitchFamily="34" charset="0"/>
                <a:cs typeface="Arial" panose="020B0604020202020204" pitchFamily="34" charset="0"/>
              </a:rPr>
              <a:t>are present</a:t>
            </a:r>
            <a:r>
              <a:rPr lang="en-US" sz="1900" dirty="0">
                <a:latin typeface="Arial" panose="020B0604020202020204" pitchFamily="34" charset="0"/>
                <a:cs typeface="Arial" panose="020B0604020202020204" pitchFamily="34" charset="0"/>
              </a:rPr>
              <a:t>. But in most modern uses for enzymes, they are not. Instead:</a:t>
            </a:r>
          </a:p>
          <a:p>
            <a:pPr marL="723900" indent="-276225">
              <a:spcAft>
                <a:spcPts val="300"/>
              </a:spcAft>
              <a:buClr>
                <a:srgbClr val="C00000"/>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bacteria </a:t>
            </a:r>
            <a:r>
              <a:rPr lang="en-US" sz="1900" dirty="0">
                <a:latin typeface="Arial" panose="020B0604020202020204" pitchFamily="34" charset="0"/>
                <a:cs typeface="Arial" panose="020B0604020202020204" pitchFamily="34" charset="0"/>
              </a:rPr>
              <a:t>and other microbes are grown in tanks, in a rich broth </a:t>
            </a:r>
            <a:r>
              <a:rPr lang="en-US" sz="1900" dirty="0" smtClean="0">
                <a:latin typeface="Arial" panose="020B0604020202020204" pitchFamily="34" charset="0"/>
                <a:cs typeface="Arial" panose="020B0604020202020204" pitchFamily="34" charset="0"/>
              </a:rPr>
              <a:t>of nutrients</a:t>
            </a:r>
            <a:r>
              <a:rPr lang="en-US" sz="1900" dirty="0">
                <a:latin typeface="Arial" panose="020B0604020202020204" pitchFamily="34" charset="0"/>
                <a:cs typeface="Arial" panose="020B0604020202020204" pitchFamily="34" charset="0"/>
              </a:rPr>
              <a:t>; so they multiply fast</a:t>
            </a:r>
          </a:p>
          <a:p>
            <a:pPr marL="723900" indent="-276225">
              <a:spcAft>
                <a:spcPts val="300"/>
              </a:spcAft>
              <a:buClr>
                <a:srgbClr val="C00000"/>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then </a:t>
            </a:r>
            <a:r>
              <a:rPr lang="en-US" sz="1900" dirty="0">
                <a:latin typeface="Arial" panose="020B0604020202020204" pitchFamily="34" charset="0"/>
                <a:cs typeface="Arial" panose="020B0604020202020204" pitchFamily="34" charset="0"/>
              </a:rPr>
              <a:t>they are killed off, and their enzymes are </a:t>
            </a:r>
            <a:r>
              <a:rPr lang="en-US" sz="1900" dirty="0" smtClean="0">
                <a:latin typeface="Arial" panose="020B0604020202020204" pitchFamily="34" charset="0"/>
                <a:cs typeface="Arial" panose="020B0604020202020204" pitchFamily="34" charset="0"/>
              </a:rPr>
              <a:t>separated </a:t>
            </a:r>
            <a:r>
              <a:rPr lang="en-US" sz="1900" dirty="0">
                <a:latin typeface="Arial" panose="020B0604020202020204" pitchFamily="34" charset="0"/>
                <a:cs typeface="Arial" panose="020B0604020202020204" pitchFamily="34" charset="0"/>
              </a:rPr>
              <a:t>and </a:t>
            </a:r>
            <a:r>
              <a:rPr lang="en-US" sz="1900" dirty="0" smtClean="0">
                <a:latin typeface="Arial" panose="020B0604020202020204" pitchFamily="34" charset="0"/>
                <a:cs typeface="Arial" panose="020B0604020202020204" pitchFamily="34" charset="0"/>
              </a:rPr>
              <a:t>purified</a:t>
            </a:r>
          </a:p>
          <a:p>
            <a:pPr marL="723900" indent="-276225">
              <a:spcAft>
                <a:spcPts val="300"/>
              </a:spcAft>
              <a:buClr>
                <a:srgbClr val="C00000"/>
              </a:buClr>
              <a:buFont typeface="Arial" panose="020B0604020202020204" pitchFamily="34" charset="0"/>
              <a:buChar char="•"/>
            </a:pPr>
            <a:r>
              <a:rPr lang="en-US" sz="1900" dirty="0" smtClean="0">
                <a:latin typeface="Arial" panose="020B0604020202020204" pitchFamily="34" charset="0"/>
                <a:cs typeface="Arial" panose="020B0604020202020204" pitchFamily="34" charset="0"/>
              </a:rPr>
              <a:t>the </a:t>
            </a:r>
            <a:r>
              <a:rPr lang="en-US" sz="1900" dirty="0">
                <a:latin typeface="Arial" panose="020B0604020202020204" pitchFamily="34" charset="0"/>
                <a:cs typeface="Arial" panose="020B0604020202020204" pitchFamily="34" charset="0"/>
              </a:rPr>
              <a:t>enzymes are sold to factories.</a:t>
            </a:r>
            <a:endParaRPr lang="en-GB" sz="19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b="10786"/>
          <a:stretch/>
        </p:blipFill>
        <p:spPr>
          <a:xfrm>
            <a:off x="509861" y="3442310"/>
            <a:ext cx="3846115" cy="2030680"/>
          </a:xfrm>
          <a:prstGeom prst="rect">
            <a:avLst/>
          </a:prstGeom>
        </p:spPr>
      </p:pic>
      <p:sp>
        <p:nvSpPr>
          <p:cNvPr id="4" name="Rectangle 3"/>
          <p:cNvSpPr/>
          <p:nvPr/>
        </p:nvSpPr>
        <p:spPr>
          <a:xfrm>
            <a:off x="323528" y="5472990"/>
            <a:ext cx="4573626" cy="1200329"/>
          </a:xfrm>
          <a:prstGeom prst="rect">
            <a:avLst/>
          </a:prstGeom>
        </p:spPr>
        <p:txBody>
          <a:bodyPr wrap="square">
            <a:spAutoFit/>
          </a:bodyPr>
          <a:lstStyle/>
          <a:p>
            <a:r>
              <a:rPr lang="en-US" dirty="0">
                <a:latin typeface="FrutigerLTStd-Light"/>
              </a:rPr>
              <a:t>Anyone home? The tank contains bacteria, busy making enzymes. </a:t>
            </a:r>
            <a:r>
              <a:rPr lang="en-US" dirty="0" smtClean="0">
                <a:latin typeface="FrutigerLTStd-Light"/>
              </a:rPr>
              <a:t>E.g. it </a:t>
            </a:r>
            <a:r>
              <a:rPr lang="en-US" dirty="0">
                <a:latin typeface="FrutigerLTStd-Light"/>
              </a:rPr>
              <a:t>could be the enzyme amylase, that catalyses the conversion of starch to sugar.</a:t>
            </a:r>
            <a:endParaRPr lang="en-GB" dirty="0"/>
          </a:p>
        </p:txBody>
      </p:sp>
      <p:pic>
        <p:nvPicPr>
          <p:cNvPr id="6" name="Picture 5"/>
          <p:cNvPicPr>
            <a:picLocks noChangeAspect="1"/>
          </p:cNvPicPr>
          <p:nvPr/>
        </p:nvPicPr>
        <p:blipFill>
          <a:blip r:embed="rId4"/>
          <a:stretch>
            <a:fillRect/>
          </a:stretch>
        </p:blipFill>
        <p:spPr>
          <a:xfrm>
            <a:off x="6084168" y="3068690"/>
            <a:ext cx="1944216" cy="2088502"/>
          </a:xfrm>
          <a:prstGeom prst="rect">
            <a:avLst/>
          </a:prstGeom>
        </p:spPr>
      </p:pic>
      <p:sp>
        <p:nvSpPr>
          <p:cNvPr id="7" name="Rectangle 6"/>
          <p:cNvSpPr/>
          <p:nvPr/>
        </p:nvSpPr>
        <p:spPr>
          <a:xfrm>
            <a:off x="4897154" y="5229200"/>
            <a:ext cx="3995326" cy="1477328"/>
          </a:xfrm>
          <a:prstGeom prst="rect">
            <a:avLst/>
          </a:prstGeom>
        </p:spPr>
        <p:txBody>
          <a:bodyPr wrap="square">
            <a:spAutoFit/>
          </a:bodyPr>
          <a:lstStyle/>
          <a:p>
            <a:r>
              <a:rPr lang="en-US" dirty="0">
                <a:latin typeface="FrutigerLTStd-Light"/>
              </a:rPr>
              <a:t>The amylase is sold to a company </a:t>
            </a:r>
            <a:r>
              <a:rPr lang="en-US" dirty="0" smtClean="0">
                <a:latin typeface="FrutigerLTStd-Light"/>
              </a:rPr>
              <a:t>that uses </a:t>
            </a:r>
            <a:r>
              <a:rPr lang="en-US" dirty="0">
                <a:latin typeface="FrutigerLTStd-Light"/>
              </a:rPr>
              <a:t>it to make a sweet syrup from </a:t>
            </a:r>
            <a:r>
              <a:rPr lang="en-US" dirty="0" smtClean="0">
                <a:latin typeface="FrutigerLTStd-Light"/>
              </a:rPr>
              <a:t>corn (maize</a:t>
            </a:r>
            <a:r>
              <a:rPr lang="en-US" dirty="0">
                <a:latin typeface="FrutigerLTStd-Light"/>
              </a:rPr>
              <a:t>) flour. The syrup is used in </a:t>
            </a:r>
            <a:r>
              <a:rPr lang="en-US" dirty="0" smtClean="0">
                <a:latin typeface="FrutigerLTStd-Light"/>
              </a:rPr>
              <a:t>biscuits, cakes</a:t>
            </a:r>
            <a:r>
              <a:rPr lang="en-US" dirty="0">
                <a:latin typeface="FrutigerLTStd-Light"/>
              </a:rPr>
              <a:t>, soft drinks, and sauces.</a:t>
            </a:r>
            <a:endParaRPr lang="en-GB" dirty="0"/>
          </a:p>
        </p:txBody>
      </p:sp>
      <p:sp>
        <p:nvSpPr>
          <p:cNvPr id="10" name="TextBox 9">
            <a:hlinkClick r:id="rId5" action="ppaction://hlinksldjump"/>
          </p:cNvPr>
          <p:cNvSpPr txBox="1"/>
          <p:nvPr/>
        </p:nvSpPr>
        <p:spPr>
          <a:xfrm>
            <a:off x="8172400" y="180591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016036729"/>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500" dirty="0" smtClean="0"/>
              <a:t>10.6 – Catalysts – More about Enzymes</a:t>
            </a:r>
            <a:endParaRPr lang="en-GB" sz="35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143</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6712578" cy="5378395"/>
          </a:xfrm>
          <a:prstGeom prst="rect">
            <a:avLst/>
          </a:prstGeom>
        </p:spPr>
        <p:txBody>
          <a:bodyPr wrap="square">
            <a:spAutoFit/>
          </a:bodyPr>
          <a:lstStyle/>
          <a:p>
            <a:pPr marL="361950" indent="-361950">
              <a:spcAft>
                <a:spcPts val="300"/>
              </a:spcAft>
              <a:buClr>
                <a:srgbClr val="C00000"/>
              </a:buClr>
            </a:pPr>
            <a:r>
              <a:rPr lang="en-US" sz="1640" b="1" dirty="0">
                <a:solidFill>
                  <a:srgbClr val="FF0000"/>
                </a:solidFill>
                <a:latin typeface="Arial" panose="020B0604020202020204" pitchFamily="34" charset="0"/>
                <a:cs typeface="Arial" panose="020B0604020202020204" pitchFamily="34" charset="0"/>
              </a:rPr>
              <a:t>Modern uses of enzymes</a:t>
            </a:r>
          </a:p>
          <a:p>
            <a:pPr marL="361950" indent="-361950">
              <a:spcAft>
                <a:spcPts val="300"/>
              </a:spcAft>
              <a:buClr>
                <a:srgbClr val="C00000"/>
              </a:buClr>
              <a:buFont typeface="Wingdings 3" panose="05040102010807070707" pitchFamily="18" charset="2"/>
              <a:buChar char=""/>
            </a:pPr>
            <a:r>
              <a:rPr lang="en-US" sz="1640" dirty="0">
                <a:latin typeface="Arial" panose="020B0604020202020204" pitchFamily="34" charset="0"/>
                <a:cs typeface="Arial" panose="020B0604020202020204" pitchFamily="34" charset="0"/>
              </a:rPr>
              <a:t>Enzymes have many different uses. Here are some common ones:</a:t>
            </a:r>
          </a:p>
          <a:p>
            <a:pPr marL="620713" indent="-276225">
              <a:spcAft>
                <a:spcPts val="300"/>
              </a:spcAft>
              <a:buClr>
                <a:srgbClr val="C00000"/>
              </a:buClr>
              <a:buFont typeface="Wingdings" panose="05000000000000000000" pitchFamily="2" charset="2"/>
              <a:buChar char="§"/>
            </a:pPr>
            <a:r>
              <a:rPr lang="en-US" sz="1640" b="1" dirty="0" smtClean="0">
                <a:latin typeface="Arial" panose="020B0604020202020204" pitchFamily="34" charset="0"/>
                <a:cs typeface="Arial" panose="020B0604020202020204" pitchFamily="34" charset="0"/>
              </a:rPr>
              <a:t>In </a:t>
            </a:r>
            <a:r>
              <a:rPr lang="en-US" sz="1640" b="1" dirty="0">
                <a:latin typeface="Arial" panose="020B0604020202020204" pitchFamily="34" charset="0"/>
                <a:cs typeface="Arial" panose="020B0604020202020204" pitchFamily="34" charset="0"/>
              </a:rPr>
              <a:t>making soft-</a:t>
            </a:r>
            <a:r>
              <a:rPr lang="en-US" sz="1640" b="1" dirty="0" err="1">
                <a:latin typeface="Arial" panose="020B0604020202020204" pitchFamily="34" charset="0"/>
                <a:cs typeface="Arial" panose="020B0604020202020204" pitchFamily="34" charset="0"/>
              </a:rPr>
              <a:t>centred</a:t>
            </a:r>
            <a:r>
              <a:rPr lang="en-US" sz="1640" b="1" dirty="0">
                <a:latin typeface="Arial" panose="020B0604020202020204" pitchFamily="34" charset="0"/>
                <a:cs typeface="Arial" panose="020B0604020202020204" pitchFamily="34" charset="0"/>
              </a:rPr>
              <a:t> chocolates </a:t>
            </a:r>
            <a:r>
              <a:rPr lang="en-US" sz="1640" b="1" dirty="0" smtClean="0">
                <a:latin typeface="Arial" panose="020B0604020202020204" pitchFamily="34" charset="0"/>
                <a:cs typeface="Arial" panose="020B0604020202020204" pitchFamily="34" charset="0"/>
              </a:rPr>
              <a:t>- </a:t>
            </a:r>
            <a:r>
              <a:rPr lang="en-US" sz="1640" dirty="0" smtClean="0">
                <a:latin typeface="Arial" panose="020B0604020202020204" pitchFamily="34" charset="0"/>
                <a:cs typeface="Arial" panose="020B0604020202020204" pitchFamily="34" charset="0"/>
              </a:rPr>
              <a:t>How </a:t>
            </a:r>
            <a:r>
              <a:rPr lang="en-US" sz="1640" dirty="0">
                <a:latin typeface="Arial" panose="020B0604020202020204" pitchFamily="34" charset="0"/>
                <a:cs typeface="Arial" panose="020B0604020202020204" pitchFamily="34" charset="0"/>
              </a:rPr>
              <a:t>do they get the </a:t>
            </a:r>
            <a:r>
              <a:rPr lang="en-US" sz="1640" dirty="0" smtClean="0">
                <a:latin typeface="Arial" panose="020B0604020202020204" pitchFamily="34" charset="0"/>
                <a:cs typeface="Arial" panose="020B0604020202020204" pitchFamily="34" charset="0"/>
              </a:rPr>
              <a:t>runny centres </a:t>
            </a:r>
            <a:r>
              <a:rPr lang="en-US" sz="1640" dirty="0">
                <a:latin typeface="Arial" panose="020B0604020202020204" pitchFamily="34" charset="0"/>
                <a:cs typeface="Arial" panose="020B0604020202020204" pitchFamily="34" charset="0"/>
              </a:rPr>
              <a:t>into chocolates? By using the enzyme </a:t>
            </a:r>
            <a:r>
              <a:rPr lang="en-US" sz="1640" b="1" dirty="0">
                <a:latin typeface="Arial" panose="020B0604020202020204" pitchFamily="34" charset="0"/>
                <a:cs typeface="Arial" panose="020B0604020202020204" pitchFamily="34" charset="0"/>
              </a:rPr>
              <a:t>invertase</a:t>
            </a:r>
            <a:r>
              <a:rPr lang="en-US" sz="1640" dirty="0">
                <a:latin typeface="Arial" panose="020B0604020202020204" pitchFamily="34" charset="0"/>
                <a:cs typeface="Arial" panose="020B0604020202020204" pitchFamily="34" charset="0"/>
              </a:rPr>
              <a:t>.</a:t>
            </a:r>
          </a:p>
          <a:p>
            <a:pPr marL="620713" indent="-276225">
              <a:spcAft>
                <a:spcPts val="300"/>
              </a:spcAft>
              <a:buClr>
                <a:srgbClr val="C00000"/>
              </a:buClr>
              <a:buFont typeface="Wingdings" panose="05000000000000000000" pitchFamily="2" charset="2"/>
              <a:buChar char="§"/>
            </a:pPr>
            <a:r>
              <a:rPr lang="en-US" sz="1640" dirty="0">
                <a:latin typeface="Arial" panose="020B0604020202020204" pitchFamily="34" charset="0"/>
                <a:cs typeface="Arial" panose="020B0604020202020204" pitchFamily="34" charset="0"/>
              </a:rPr>
              <a:t>First they make a paste containing sugars, water, </a:t>
            </a:r>
            <a:r>
              <a:rPr lang="en-US" sz="1640" dirty="0" err="1">
                <a:latin typeface="Arial" panose="020B0604020202020204" pitchFamily="34" charset="0"/>
                <a:cs typeface="Arial" panose="020B0604020202020204" pitchFamily="34" charset="0"/>
              </a:rPr>
              <a:t>flavouring</a:t>
            </a:r>
            <a:r>
              <a:rPr lang="en-US" sz="1640" dirty="0">
                <a:latin typeface="Arial" panose="020B0604020202020204" pitchFamily="34" charset="0"/>
                <a:cs typeface="Arial" panose="020B0604020202020204" pitchFamily="34" charset="0"/>
              </a:rPr>
              <a:t>, </a:t>
            </a:r>
            <a:r>
              <a:rPr lang="en-US" sz="1640" dirty="0" err="1" smtClean="0">
                <a:latin typeface="Arial" panose="020B0604020202020204" pitchFamily="34" charset="0"/>
                <a:cs typeface="Arial" panose="020B0604020202020204" pitchFamily="34" charset="0"/>
              </a:rPr>
              <a:t>colouring</a:t>
            </a:r>
            <a:r>
              <a:rPr lang="en-US" sz="1640" dirty="0" smtClean="0">
                <a:latin typeface="Arial" panose="020B0604020202020204" pitchFamily="34" charset="0"/>
                <a:cs typeface="Arial" panose="020B0604020202020204" pitchFamily="34" charset="0"/>
              </a:rPr>
              <a:t>, and </a:t>
            </a:r>
            <a:r>
              <a:rPr lang="en-US" sz="1640" dirty="0">
                <a:latin typeface="Arial" panose="020B0604020202020204" pitchFamily="34" charset="0"/>
                <a:cs typeface="Arial" panose="020B0604020202020204" pitchFamily="34" charset="0"/>
              </a:rPr>
              <a:t>invertase. Then they dip blobs of it into melted chocolate, </a:t>
            </a:r>
            <a:r>
              <a:rPr lang="en-US" sz="1640" dirty="0" smtClean="0">
                <a:latin typeface="Arial" panose="020B0604020202020204" pitchFamily="34" charset="0"/>
                <a:cs typeface="Arial" panose="020B0604020202020204" pitchFamily="34" charset="0"/>
              </a:rPr>
              <a:t>which hardens</a:t>
            </a:r>
            <a:r>
              <a:rPr lang="en-US" sz="1640" dirty="0">
                <a:latin typeface="Arial" panose="020B0604020202020204" pitchFamily="34" charset="0"/>
                <a:cs typeface="Arial" panose="020B0604020202020204" pitchFamily="34" charset="0"/>
              </a:rPr>
              <a:t>. Inside, the invertase catalyses the breakdown of the </a:t>
            </a:r>
            <a:r>
              <a:rPr lang="en-US" sz="1640" dirty="0" smtClean="0">
                <a:latin typeface="Arial" panose="020B0604020202020204" pitchFamily="34" charset="0"/>
                <a:cs typeface="Arial" panose="020B0604020202020204" pitchFamily="34" charset="0"/>
              </a:rPr>
              <a:t>sugars to </a:t>
            </a:r>
            <a:r>
              <a:rPr lang="en-US" sz="1640" dirty="0">
                <a:latin typeface="Arial" panose="020B0604020202020204" pitchFamily="34" charset="0"/>
                <a:cs typeface="Arial" panose="020B0604020202020204" pitchFamily="34" charset="0"/>
              </a:rPr>
              <a:t>more soluble ones, so the paste goes runny.</a:t>
            </a:r>
          </a:p>
          <a:p>
            <a:pPr marL="620713" indent="-276225">
              <a:spcAft>
                <a:spcPts val="300"/>
              </a:spcAft>
              <a:buClr>
                <a:srgbClr val="C00000"/>
              </a:buClr>
              <a:buFont typeface="Wingdings" panose="05000000000000000000" pitchFamily="2" charset="2"/>
              <a:buChar char="§"/>
            </a:pPr>
            <a:r>
              <a:rPr lang="en-US" sz="1640" dirty="0">
                <a:latin typeface="Arial" panose="020B0604020202020204" pitchFamily="34" charset="0"/>
                <a:cs typeface="Arial" panose="020B0604020202020204" pitchFamily="34" charset="0"/>
              </a:rPr>
              <a:t>Other enzymes are used in a similar way to ‘soften’ food, to </a:t>
            </a:r>
            <a:r>
              <a:rPr lang="en-US" sz="1640" dirty="0" smtClean="0">
                <a:latin typeface="Arial" panose="020B0604020202020204" pitchFamily="34" charset="0"/>
                <a:cs typeface="Arial" panose="020B0604020202020204" pitchFamily="34" charset="0"/>
              </a:rPr>
              <a:t>make tinned </a:t>
            </a:r>
            <a:r>
              <a:rPr lang="en-US" sz="1640" dirty="0">
                <a:latin typeface="Arial" panose="020B0604020202020204" pitchFamily="34" charset="0"/>
                <a:cs typeface="Arial" panose="020B0604020202020204" pitchFamily="34" charset="0"/>
              </a:rPr>
              <a:t>food for infants.</a:t>
            </a:r>
          </a:p>
          <a:p>
            <a:pPr marL="620713" indent="-276225">
              <a:spcAft>
                <a:spcPts val="300"/>
              </a:spcAft>
              <a:buClr>
                <a:srgbClr val="C00000"/>
              </a:buClr>
              <a:buFont typeface="Wingdings" panose="05000000000000000000" pitchFamily="2" charset="2"/>
              <a:buChar char="§"/>
            </a:pPr>
            <a:r>
              <a:rPr lang="en-US" sz="1640" b="1" dirty="0" smtClean="0">
                <a:latin typeface="Arial" panose="020B0604020202020204" pitchFamily="34" charset="0"/>
                <a:cs typeface="Arial" panose="020B0604020202020204" pitchFamily="34" charset="0"/>
              </a:rPr>
              <a:t>In </a:t>
            </a:r>
            <a:r>
              <a:rPr lang="en-US" sz="1640" b="1" dirty="0">
                <a:latin typeface="Arial" panose="020B0604020202020204" pitchFamily="34" charset="0"/>
                <a:cs typeface="Arial" panose="020B0604020202020204" pitchFamily="34" charset="0"/>
              </a:rPr>
              <a:t>making stone-washed denim </a:t>
            </a:r>
            <a:r>
              <a:rPr lang="en-US" sz="1640" b="1" dirty="0" smtClean="0">
                <a:latin typeface="Arial" panose="020B0604020202020204" pitchFamily="34" charset="0"/>
                <a:cs typeface="Arial" panose="020B0604020202020204" pitchFamily="34" charset="0"/>
              </a:rPr>
              <a:t>- </a:t>
            </a:r>
            <a:r>
              <a:rPr lang="en-US" sz="1640" dirty="0" smtClean="0">
                <a:latin typeface="Arial" panose="020B0604020202020204" pitchFamily="34" charset="0"/>
                <a:cs typeface="Arial" panose="020B0604020202020204" pitchFamily="34" charset="0"/>
              </a:rPr>
              <a:t>Once</a:t>
            </a:r>
            <a:r>
              <a:rPr lang="en-US" sz="1640" dirty="0">
                <a:latin typeface="Arial" panose="020B0604020202020204" pitchFamily="34" charset="0"/>
                <a:cs typeface="Arial" panose="020B0604020202020204" pitchFamily="34" charset="0"/>
              </a:rPr>
              <a:t>, denim was given a worn </a:t>
            </a:r>
            <a:r>
              <a:rPr lang="en-US" sz="1640" dirty="0" smtClean="0">
                <a:latin typeface="Arial" panose="020B0604020202020204" pitchFamily="34" charset="0"/>
                <a:cs typeface="Arial" panose="020B0604020202020204" pitchFamily="34" charset="0"/>
              </a:rPr>
              <a:t>look by </a:t>
            </a:r>
            <a:r>
              <a:rPr lang="en-US" sz="1640" dirty="0">
                <a:latin typeface="Arial" panose="020B0604020202020204" pitchFamily="34" charset="0"/>
                <a:cs typeface="Arial" panose="020B0604020202020204" pitchFamily="34" charset="0"/>
              </a:rPr>
              <a:t>scrubbing it with pumice stone. Now an enzyme does the job.</a:t>
            </a:r>
          </a:p>
          <a:p>
            <a:pPr marL="620713" indent="-276225">
              <a:spcAft>
                <a:spcPts val="300"/>
              </a:spcAft>
              <a:buClr>
                <a:srgbClr val="C00000"/>
              </a:buClr>
              <a:buFont typeface="Wingdings" panose="05000000000000000000" pitchFamily="2" charset="2"/>
              <a:buChar char="§"/>
            </a:pPr>
            <a:r>
              <a:rPr lang="en-US" sz="1640" b="1" dirty="0" smtClean="0">
                <a:latin typeface="Arial" panose="020B0604020202020204" pitchFamily="34" charset="0"/>
                <a:cs typeface="Arial" panose="020B0604020202020204" pitchFamily="34" charset="0"/>
              </a:rPr>
              <a:t>In </a:t>
            </a:r>
            <a:r>
              <a:rPr lang="en-US" sz="1640" b="1" dirty="0">
                <a:latin typeface="Arial" panose="020B0604020202020204" pitchFamily="34" charset="0"/>
                <a:cs typeface="Arial" panose="020B0604020202020204" pitchFamily="34" charset="0"/>
              </a:rPr>
              <a:t>making biological detergents </a:t>
            </a:r>
            <a:r>
              <a:rPr lang="en-US" sz="1640" b="1" dirty="0" smtClean="0">
                <a:latin typeface="Arial" panose="020B0604020202020204" pitchFamily="34" charset="0"/>
                <a:cs typeface="Arial" panose="020B0604020202020204" pitchFamily="34" charset="0"/>
              </a:rPr>
              <a:t>- </a:t>
            </a:r>
            <a:r>
              <a:rPr lang="en-US" sz="1640" dirty="0" smtClean="0">
                <a:latin typeface="Arial" panose="020B0604020202020204" pitchFamily="34" charset="0"/>
                <a:cs typeface="Arial" panose="020B0604020202020204" pitchFamily="34" charset="0"/>
              </a:rPr>
              <a:t>As </a:t>
            </a:r>
            <a:r>
              <a:rPr lang="en-US" sz="1640" dirty="0">
                <a:latin typeface="Arial" panose="020B0604020202020204" pitchFamily="34" charset="0"/>
                <a:cs typeface="Arial" panose="020B0604020202020204" pitchFamily="34" charset="0"/>
              </a:rPr>
              <a:t>you saw on page 141, </a:t>
            </a:r>
            <a:r>
              <a:rPr lang="en-US" sz="1640" dirty="0" smtClean="0">
                <a:latin typeface="Arial" panose="020B0604020202020204" pitchFamily="34" charset="0"/>
                <a:cs typeface="Arial" panose="020B0604020202020204" pitchFamily="34" charset="0"/>
              </a:rPr>
              <a:t>these contain </a:t>
            </a:r>
            <a:r>
              <a:rPr lang="en-US" sz="1640" dirty="0">
                <a:latin typeface="Arial" panose="020B0604020202020204" pitchFamily="34" charset="0"/>
                <a:cs typeface="Arial" panose="020B0604020202020204" pitchFamily="34" charset="0"/>
              </a:rPr>
              <a:t>enzymes to catalyse the breakdown of grease and stains.</a:t>
            </a:r>
          </a:p>
          <a:p>
            <a:pPr marL="620713" indent="-276225">
              <a:spcAft>
                <a:spcPts val="300"/>
              </a:spcAft>
              <a:buClr>
                <a:srgbClr val="C00000"/>
              </a:buClr>
              <a:buFont typeface="Wingdings" panose="05000000000000000000" pitchFamily="2" charset="2"/>
              <a:buChar char="§"/>
            </a:pPr>
            <a:r>
              <a:rPr lang="en-US" sz="1640" b="1" dirty="0" smtClean="0">
                <a:latin typeface="Arial" panose="020B0604020202020204" pitchFamily="34" charset="0"/>
                <a:cs typeface="Arial" panose="020B0604020202020204" pitchFamily="34" charset="0"/>
              </a:rPr>
              <a:t>In </a:t>
            </a:r>
            <a:r>
              <a:rPr lang="en-US" sz="1640" b="1" dirty="0">
                <a:latin typeface="Arial" panose="020B0604020202020204" pitchFamily="34" charset="0"/>
                <a:cs typeface="Arial" panose="020B0604020202020204" pitchFamily="34" charset="0"/>
              </a:rPr>
              <a:t>DNA testing</a:t>
            </a:r>
            <a:r>
              <a:rPr lang="en-US" sz="1640" dirty="0">
                <a:latin typeface="Arial" panose="020B0604020202020204" pitchFamily="34" charset="0"/>
                <a:cs typeface="Arial" panose="020B0604020202020204" pitchFamily="34" charset="0"/>
              </a:rPr>
              <a:t> </a:t>
            </a:r>
            <a:r>
              <a:rPr lang="en-US" sz="1640" dirty="0" smtClean="0">
                <a:latin typeface="Arial" panose="020B0604020202020204" pitchFamily="34" charset="0"/>
                <a:cs typeface="Arial" panose="020B0604020202020204" pitchFamily="34" charset="0"/>
              </a:rPr>
              <a:t>- Suppose </a:t>
            </a:r>
            <a:r>
              <a:rPr lang="en-US" sz="1640" dirty="0">
                <a:latin typeface="Arial" panose="020B0604020202020204" pitchFamily="34" charset="0"/>
                <a:cs typeface="Arial" panose="020B0604020202020204" pitchFamily="34" charset="0"/>
              </a:rPr>
              <a:t>a criminal leaves tiny traces of skin or </a:t>
            </a:r>
            <a:r>
              <a:rPr lang="en-US" sz="1640" dirty="0" smtClean="0">
                <a:latin typeface="Arial" panose="020B0604020202020204" pitchFamily="34" charset="0"/>
                <a:cs typeface="Arial" panose="020B0604020202020204" pitchFamily="34" charset="0"/>
              </a:rPr>
              <a:t>blood at </a:t>
            </a:r>
            <a:r>
              <a:rPr lang="en-US" sz="1640" dirty="0">
                <a:latin typeface="Arial" panose="020B0604020202020204" pitchFamily="34" charset="0"/>
                <a:cs typeface="Arial" panose="020B0604020202020204" pitchFamily="34" charset="0"/>
              </a:rPr>
              <a:t>a crime scene. The enzyme polymerase is used to ‘grow’ the DNA </a:t>
            </a:r>
            <a:r>
              <a:rPr lang="en-US" sz="1640" dirty="0" smtClean="0">
                <a:latin typeface="Arial" panose="020B0604020202020204" pitchFamily="34" charset="0"/>
                <a:cs typeface="Arial" panose="020B0604020202020204" pitchFamily="34" charset="0"/>
              </a:rPr>
              <a:t>in them</a:t>
            </a:r>
            <a:r>
              <a:rPr lang="en-US" sz="1640" dirty="0">
                <a:latin typeface="Arial" panose="020B0604020202020204" pitchFamily="34" charset="0"/>
                <a:cs typeface="Arial" panose="020B0604020202020204" pitchFamily="34" charset="0"/>
              </a:rPr>
              <a:t>, to give enough to identify the criminal.</a:t>
            </a:r>
            <a:endParaRPr lang="en-GB" sz="1640" dirty="0">
              <a:latin typeface="Arial" panose="020B0604020202020204" pitchFamily="34" charset="0"/>
              <a:cs typeface="Arial" panose="020B0604020202020204" pitchFamily="34" charset="0"/>
            </a:endParaRPr>
          </a:p>
        </p:txBody>
      </p:sp>
      <p:sp>
        <p:nvSpPr>
          <p:cNvPr id="7" name="Rectangle 6"/>
          <p:cNvSpPr/>
          <p:nvPr/>
        </p:nvSpPr>
        <p:spPr>
          <a:xfrm>
            <a:off x="7028358" y="2636912"/>
            <a:ext cx="1720106" cy="646331"/>
          </a:xfrm>
          <a:prstGeom prst="rect">
            <a:avLst/>
          </a:prstGeom>
        </p:spPr>
        <p:txBody>
          <a:bodyPr wrap="square">
            <a:spAutoFit/>
          </a:bodyPr>
          <a:lstStyle/>
          <a:p>
            <a:r>
              <a:rPr lang="en-US" dirty="0">
                <a:latin typeface="FrutigerLTStd-Light"/>
              </a:rPr>
              <a:t>Thanks </a:t>
            </a:r>
            <a:r>
              <a:rPr lang="en-US" dirty="0" smtClean="0">
                <a:latin typeface="FrutigerLTStd-Light"/>
              </a:rPr>
              <a:t>to invertase…</a:t>
            </a:r>
            <a:endParaRPr lang="en-GB"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l="10748" t="10806" r="6130" b="7791"/>
          <a:stretch/>
        </p:blipFill>
        <p:spPr>
          <a:xfrm>
            <a:off x="6995356" y="1196753"/>
            <a:ext cx="1754906" cy="1316180"/>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a:ext>
            </a:extLst>
          </a:blip>
          <a:srcRect l="5624" r="13860"/>
          <a:stretch/>
        </p:blipFill>
        <p:spPr>
          <a:xfrm>
            <a:off x="6995356" y="3468874"/>
            <a:ext cx="1754905" cy="1523775"/>
          </a:xfrm>
          <a:prstGeom prst="rect">
            <a:avLst/>
          </a:prstGeom>
        </p:spPr>
      </p:pic>
      <p:sp>
        <p:nvSpPr>
          <p:cNvPr id="8" name="Rectangle 7"/>
          <p:cNvSpPr/>
          <p:nvPr/>
        </p:nvSpPr>
        <p:spPr>
          <a:xfrm>
            <a:off x="7028358" y="5085184"/>
            <a:ext cx="1720106" cy="646331"/>
          </a:xfrm>
          <a:prstGeom prst="rect">
            <a:avLst/>
          </a:prstGeom>
        </p:spPr>
        <p:txBody>
          <a:bodyPr wrap="square">
            <a:spAutoFit/>
          </a:bodyPr>
          <a:lstStyle/>
          <a:p>
            <a:r>
              <a:rPr lang="en-GB" dirty="0">
                <a:latin typeface="FrutigerLTStd-Light"/>
              </a:rPr>
              <a:t>Thanks to </a:t>
            </a:r>
            <a:r>
              <a:rPr lang="en-GB" dirty="0" smtClean="0">
                <a:latin typeface="FrutigerLTStd-Light"/>
              </a:rPr>
              <a:t>polymerase…</a:t>
            </a:r>
            <a:endParaRPr lang="en-GB" dirty="0"/>
          </a:p>
        </p:txBody>
      </p:sp>
      <p:sp>
        <p:nvSpPr>
          <p:cNvPr id="10" name="TextBox 9">
            <a:hlinkClick r:id="rId5" action="ppaction://hlinksldjump"/>
          </p:cNvPr>
          <p:cNvSpPr txBox="1"/>
          <p:nvPr/>
        </p:nvSpPr>
        <p:spPr>
          <a:xfrm>
            <a:off x="8172400" y="576635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997481749"/>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a:t>10.6 – Catalysts – More about Enzymes</a:t>
            </a:r>
            <a:endParaRPr lang="en-GB" sz="36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143</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5601533"/>
          </a:xfrm>
          <a:prstGeom prst="rect">
            <a:avLst/>
          </a:prstGeom>
        </p:spPr>
        <p:txBody>
          <a:bodyPr wrap="square">
            <a:spAutoFit/>
          </a:bodyPr>
          <a:lstStyle/>
          <a:p>
            <a:pPr>
              <a:spcAft>
                <a:spcPts val="300"/>
              </a:spcAft>
              <a:buClr>
                <a:srgbClr val="C00000"/>
              </a:buClr>
            </a:pPr>
            <a:r>
              <a:rPr lang="en-US" sz="1900" b="1" dirty="0">
                <a:solidFill>
                  <a:srgbClr val="FF0000"/>
                </a:solidFill>
              </a:rPr>
              <a:t>How do they work?</a:t>
            </a:r>
          </a:p>
          <a:p>
            <a:pPr marL="342900" indent="-342900">
              <a:spcAft>
                <a:spcPts val="300"/>
              </a:spcAft>
              <a:buClr>
                <a:srgbClr val="C00000"/>
              </a:buClr>
              <a:buFont typeface="Wingdings 3" panose="05040102010807070707" pitchFamily="18" charset="2"/>
              <a:buChar char=""/>
            </a:pPr>
            <a:r>
              <a:rPr lang="en-US" sz="1900" dirty="0"/>
              <a:t>This shows how an enzyme molecule catalyses the breakdown of </a:t>
            </a:r>
            <a:r>
              <a:rPr lang="en-US" sz="1900" dirty="0" smtClean="0"/>
              <a:t>a reactant </a:t>
            </a:r>
            <a:r>
              <a:rPr lang="en-US" sz="1900" dirty="0"/>
              <a:t>molecule</a:t>
            </a:r>
            <a:r>
              <a:rPr lang="en-US" sz="1900" dirty="0" smtClean="0"/>
              <a:t>:</a:t>
            </a:r>
          </a:p>
          <a:p>
            <a:pPr marL="342900" indent="-342900">
              <a:spcAft>
                <a:spcPts val="300"/>
              </a:spcAft>
              <a:buClr>
                <a:srgbClr val="C00000"/>
              </a:buClr>
              <a:buFont typeface="Wingdings 3" panose="05040102010807070707" pitchFamily="18" charset="2"/>
              <a:buChar char=""/>
            </a:pPr>
            <a:endParaRPr lang="en-US" sz="1900" dirty="0">
              <a:latin typeface="Arial" panose="020B0604020202020204" pitchFamily="34" charset="0"/>
              <a:cs typeface="Arial" panose="020B0604020202020204" pitchFamily="34" charset="0"/>
            </a:endParaRPr>
          </a:p>
          <a:p>
            <a:pPr marL="342900" indent="-342900">
              <a:spcAft>
                <a:spcPts val="300"/>
              </a:spcAft>
              <a:buClr>
                <a:srgbClr val="C00000"/>
              </a:buClr>
              <a:buFont typeface="Wingdings 3" panose="05040102010807070707" pitchFamily="18" charset="2"/>
              <a:buChar char=""/>
            </a:pPr>
            <a:endParaRPr lang="en-US" sz="1900" dirty="0" smtClean="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1900" dirty="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1900" dirty="0" smtClean="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1900" dirty="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1900" dirty="0" smtClean="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1900" dirty="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1900" dirty="0" smtClean="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1900" dirty="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1900" dirty="0" smtClean="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1900" dirty="0" smtClean="0">
              <a:latin typeface="Arial" panose="020B0604020202020204" pitchFamily="34" charset="0"/>
              <a:cs typeface="Arial" panose="020B0604020202020204" pitchFamily="34" charset="0"/>
            </a:endParaRPr>
          </a:p>
          <a:p>
            <a:pPr marL="449263" indent="-449263">
              <a:spcAft>
                <a:spcPts val="300"/>
              </a:spcAft>
              <a:buClr>
                <a:srgbClr val="C00000"/>
              </a:buClr>
              <a:buFont typeface="Wingdings 3" panose="05040102010807070707" pitchFamily="18" charset="2"/>
              <a:buChar char=""/>
            </a:pPr>
            <a:endParaRPr lang="en-US" sz="1100" dirty="0">
              <a:latin typeface="Arial" panose="020B0604020202020204" pitchFamily="34" charset="0"/>
              <a:cs typeface="Arial" panose="020B0604020202020204" pitchFamily="34" charset="0"/>
            </a:endParaRPr>
          </a:p>
          <a:p>
            <a:pPr marL="361950" indent="-361950">
              <a:spcAft>
                <a:spcPts val="300"/>
              </a:spcAft>
              <a:buClr>
                <a:srgbClr val="C00000"/>
              </a:buClr>
              <a:buFont typeface="Wingdings 3" panose="05040102010807070707" pitchFamily="18" charset="2"/>
              <a:buChar char=""/>
            </a:pPr>
            <a:r>
              <a:rPr lang="en-US" sz="1900" dirty="0">
                <a:latin typeface="Arial" panose="020B0604020202020204" pitchFamily="34" charset="0"/>
                <a:cs typeface="Arial" panose="020B0604020202020204" pitchFamily="34" charset="0"/>
              </a:rPr>
              <a:t>Enzymes are a much more complex shape than the drawing </a:t>
            </a:r>
            <a:r>
              <a:rPr lang="en-US" sz="1900" dirty="0" smtClean="0">
                <a:latin typeface="Arial" panose="020B0604020202020204" pitchFamily="34" charset="0"/>
                <a:cs typeface="Arial" panose="020B0604020202020204" pitchFamily="34" charset="0"/>
              </a:rPr>
              <a:t>suggests. Even </a:t>
            </a:r>
            <a:r>
              <a:rPr lang="en-US" sz="1900" dirty="0">
                <a:latin typeface="Arial" panose="020B0604020202020204" pitchFamily="34" charset="0"/>
                <a:cs typeface="Arial" panose="020B0604020202020204" pitchFamily="34" charset="0"/>
              </a:rPr>
              <a:t>so, this model gives you a good idea of how they work.</a:t>
            </a:r>
            <a:endParaRPr lang="en-GB" sz="1900" b="1" dirty="0">
              <a:latin typeface="Arial" panose="020B0604020202020204" pitchFamily="34" charset="0"/>
              <a:cs typeface="Arial" panose="020B0604020202020204" pitchFamily="34" charset="0"/>
            </a:endParaRPr>
          </a:p>
        </p:txBody>
      </p:sp>
      <p:sp>
        <p:nvSpPr>
          <p:cNvPr id="7" name="Rectangle 6"/>
          <p:cNvSpPr/>
          <p:nvPr/>
        </p:nvSpPr>
        <p:spPr>
          <a:xfrm>
            <a:off x="282778" y="3933056"/>
            <a:ext cx="2705046" cy="1754326"/>
          </a:xfrm>
          <a:prstGeom prst="rect">
            <a:avLst/>
          </a:prstGeom>
        </p:spPr>
        <p:txBody>
          <a:bodyPr wrap="square">
            <a:spAutoFit/>
          </a:bodyPr>
          <a:lstStyle/>
          <a:p>
            <a:r>
              <a:rPr lang="en-US" dirty="0">
                <a:latin typeface="Arial" panose="020B0604020202020204" pitchFamily="34" charset="0"/>
                <a:cs typeface="Arial" panose="020B0604020202020204" pitchFamily="34" charset="0"/>
              </a:rPr>
              <a:t>First, the </a:t>
            </a:r>
            <a:r>
              <a:rPr lang="en-US" dirty="0" smtClean="0">
                <a:latin typeface="Arial" panose="020B0604020202020204" pitchFamily="34" charset="0"/>
                <a:cs typeface="Arial" panose="020B0604020202020204" pitchFamily="34" charset="0"/>
              </a:rPr>
              <a:t>two molecules </a:t>
            </a:r>
            <a:r>
              <a:rPr lang="en-US" dirty="0">
                <a:latin typeface="Arial" panose="020B0604020202020204" pitchFamily="34" charset="0"/>
                <a:cs typeface="Arial" panose="020B0604020202020204" pitchFamily="34" charset="0"/>
              </a:rPr>
              <a:t>must </a:t>
            </a:r>
            <a:r>
              <a:rPr lang="en-US" dirty="0" smtClean="0">
                <a:latin typeface="Arial" panose="020B0604020202020204" pitchFamily="34" charset="0"/>
                <a:cs typeface="Arial" panose="020B0604020202020204" pitchFamily="34" charset="0"/>
              </a:rPr>
              <a:t>fit together </a:t>
            </a:r>
            <a:r>
              <a:rPr lang="en-US" dirty="0">
                <a:latin typeface="Arial" panose="020B0604020202020204" pitchFamily="34" charset="0"/>
                <a:cs typeface="Arial" panose="020B0604020202020204" pitchFamily="34" charset="0"/>
              </a:rPr>
              <a:t>like jigsaw pieces</a:t>
            </a:r>
            <a:r>
              <a:rPr lang="en-US" dirty="0" smtClean="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So </a:t>
            </a:r>
            <a:r>
              <a:rPr lang="en-US" dirty="0" smtClean="0">
                <a:latin typeface="Arial" panose="020B0604020202020204" pitchFamily="34" charset="0"/>
                <a:cs typeface="Arial" panose="020B0604020202020204" pitchFamily="34" charset="0"/>
              </a:rPr>
              <a:t>the reactant </a:t>
            </a:r>
            <a:r>
              <a:rPr lang="en-US" dirty="0">
                <a:latin typeface="Arial" panose="020B0604020202020204" pitchFamily="34" charset="0"/>
                <a:cs typeface="Arial" panose="020B0604020202020204" pitchFamily="34" charset="0"/>
              </a:rPr>
              <a:t>molecule must </a:t>
            </a:r>
            <a:r>
              <a:rPr lang="en-US" dirty="0" smtClean="0">
                <a:latin typeface="Arial" panose="020B0604020202020204" pitchFamily="34" charset="0"/>
                <a:cs typeface="Arial" panose="020B0604020202020204" pitchFamily="34" charset="0"/>
              </a:rPr>
              <a:t>be the </a:t>
            </a:r>
            <a:r>
              <a:rPr lang="en-US" dirty="0">
                <a:latin typeface="Arial" panose="020B0604020202020204" pitchFamily="34" charset="0"/>
                <a:cs typeface="Arial" panose="020B0604020202020204" pitchFamily="34" charset="0"/>
              </a:rPr>
              <a:t>right shape, for the enzyme.)</a:t>
            </a:r>
            <a:endParaRPr lang="en-GB" dirty="0">
              <a:latin typeface="Arial" panose="020B0604020202020204" pitchFamily="34" charset="0"/>
              <a:cs typeface="Arial" panose="020B0604020202020204" pitchFamily="34" charset="0"/>
            </a:endParaRPr>
          </a:p>
        </p:txBody>
      </p:sp>
      <p:sp>
        <p:nvSpPr>
          <p:cNvPr id="8" name="Rectangle 7"/>
          <p:cNvSpPr/>
          <p:nvPr/>
        </p:nvSpPr>
        <p:spPr>
          <a:xfrm>
            <a:off x="3132805" y="3933056"/>
            <a:ext cx="2735339" cy="1754326"/>
          </a:xfrm>
          <a:prstGeom prst="rect">
            <a:avLst/>
          </a:prstGeom>
        </p:spPr>
        <p:txBody>
          <a:bodyPr wrap="square">
            <a:spAutoFit/>
          </a:bodyPr>
          <a:lstStyle/>
          <a:p>
            <a:r>
              <a:rPr lang="en-US" dirty="0">
                <a:latin typeface="Arial" panose="020B0604020202020204" pitchFamily="34" charset="0"/>
                <a:cs typeface="Arial" panose="020B0604020202020204" pitchFamily="34" charset="0"/>
              </a:rPr>
              <a:t>The ‘complex’ that forms makes </a:t>
            </a:r>
            <a:r>
              <a:rPr lang="en-US" dirty="0" smtClean="0">
                <a:latin typeface="Arial" panose="020B0604020202020204" pitchFamily="34" charset="0"/>
                <a:cs typeface="Arial" panose="020B0604020202020204" pitchFamily="34" charset="0"/>
              </a:rPr>
              <a:t>it easy </a:t>
            </a:r>
            <a:r>
              <a:rPr lang="en-US" dirty="0">
                <a:latin typeface="Arial" panose="020B0604020202020204" pitchFamily="34" charset="0"/>
                <a:cs typeface="Arial" panose="020B0604020202020204" pitchFamily="34" charset="0"/>
              </a:rPr>
              <a:t>for the reactant molecule to</a:t>
            </a:r>
          </a:p>
          <a:p>
            <a:r>
              <a:rPr lang="en-US" dirty="0">
                <a:latin typeface="Arial" panose="020B0604020202020204" pitchFamily="34" charset="0"/>
                <a:cs typeface="Arial" panose="020B0604020202020204" pitchFamily="34" charset="0"/>
              </a:rPr>
              <a:t>break down. You do not need </a:t>
            </a:r>
            <a:r>
              <a:rPr lang="en-US" dirty="0" smtClean="0">
                <a:latin typeface="Arial" panose="020B0604020202020204" pitchFamily="34" charset="0"/>
                <a:cs typeface="Arial" panose="020B0604020202020204" pitchFamily="34" charset="0"/>
              </a:rPr>
              <a:t>to provide </a:t>
            </a:r>
            <a:r>
              <a:rPr lang="en-US" dirty="0">
                <a:latin typeface="Arial" panose="020B0604020202020204" pitchFamily="34" charset="0"/>
                <a:cs typeface="Arial" panose="020B0604020202020204" pitchFamily="34" charset="0"/>
              </a:rPr>
              <a:t>energy by heating.</a:t>
            </a:r>
            <a:endParaRPr lang="en-GB" dirty="0">
              <a:latin typeface="Arial" panose="020B0604020202020204" pitchFamily="34" charset="0"/>
              <a:cs typeface="Arial" panose="020B0604020202020204" pitchFamily="34" charset="0"/>
            </a:endParaRPr>
          </a:p>
        </p:txBody>
      </p:sp>
      <p:sp>
        <p:nvSpPr>
          <p:cNvPr id="10" name="Rectangle 9"/>
          <p:cNvSpPr/>
          <p:nvPr/>
        </p:nvSpPr>
        <p:spPr>
          <a:xfrm>
            <a:off x="6013125" y="3933056"/>
            <a:ext cx="2807347" cy="1754326"/>
          </a:xfrm>
          <a:prstGeom prst="rect">
            <a:avLst/>
          </a:prstGeom>
        </p:spPr>
        <p:txBody>
          <a:bodyPr wrap="square">
            <a:spAutoFit/>
          </a:bodyPr>
          <a:lstStyle/>
          <a:p>
            <a:r>
              <a:rPr lang="en-US" dirty="0">
                <a:latin typeface="Arial" panose="020B0604020202020204" pitchFamily="34" charset="0"/>
                <a:cs typeface="Arial" panose="020B0604020202020204" pitchFamily="34" charset="0"/>
              </a:rPr>
              <a:t>When decomposition is </a:t>
            </a:r>
            <a:r>
              <a:rPr lang="en-US" dirty="0" smtClean="0">
                <a:latin typeface="Arial" panose="020B0604020202020204" pitchFamily="34" charset="0"/>
                <a:cs typeface="Arial" panose="020B0604020202020204" pitchFamily="34" charset="0"/>
              </a:rPr>
              <a:t>complete the </a:t>
            </a:r>
            <a:r>
              <a:rPr lang="en-US" dirty="0">
                <a:latin typeface="Arial" panose="020B0604020202020204" pitchFamily="34" charset="0"/>
                <a:cs typeface="Arial" panose="020B0604020202020204" pitchFamily="34" charset="0"/>
              </a:rPr>
              <a:t>molecules of the product </a:t>
            </a:r>
            <a:r>
              <a:rPr lang="en-US" dirty="0" smtClean="0">
                <a:latin typeface="Arial" panose="020B0604020202020204" pitchFamily="34" charset="0"/>
                <a:cs typeface="Arial" panose="020B0604020202020204" pitchFamily="34" charset="0"/>
              </a:rPr>
              <a:t>move away</a:t>
            </a:r>
            <a:r>
              <a:rPr lang="en-US" dirty="0">
                <a:latin typeface="Arial" panose="020B0604020202020204" pitchFamily="34" charset="0"/>
                <a:cs typeface="Arial" panose="020B0604020202020204" pitchFamily="34" charset="0"/>
              </a:rPr>
              <a:t>. Another molecule of </a:t>
            </a:r>
            <a:r>
              <a:rPr lang="en-US" dirty="0" smtClean="0">
                <a:latin typeface="Arial" panose="020B0604020202020204" pitchFamily="34" charset="0"/>
                <a:cs typeface="Arial" panose="020B0604020202020204" pitchFamily="34" charset="0"/>
              </a:rPr>
              <a:t>the reactant takes their </a:t>
            </a:r>
            <a:r>
              <a:rPr lang="en-US" dirty="0">
                <a:latin typeface="Arial" panose="020B0604020202020204" pitchFamily="34" charset="0"/>
                <a:cs typeface="Arial" panose="020B0604020202020204" pitchFamily="34" charset="0"/>
              </a:rPr>
              <a:t>place.</a:t>
            </a:r>
            <a:endParaRPr lang="en-GB"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23528" y="2204864"/>
            <a:ext cx="1872208" cy="1693902"/>
          </a:xfrm>
          <a:prstGeom prst="rect">
            <a:avLst/>
          </a:prstGeom>
        </p:spPr>
      </p:pic>
      <p:pic>
        <p:nvPicPr>
          <p:cNvPr id="12" name="Picture 11"/>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467239" y="2265555"/>
            <a:ext cx="1464801" cy="1647902"/>
          </a:xfrm>
          <a:prstGeom prst="rect">
            <a:avLst/>
          </a:prstGeom>
        </p:spPr>
      </p:pic>
      <p:pic>
        <p:nvPicPr>
          <p:cNvPr id="13" name="Picture 12"/>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6156176" y="2204863"/>
            <a:ext cx="2616929" cy="1695243"/>
          </a:xfrm>
          <a:prstGeom prst="rect">
            <a:avLst/>
          </a:prstGeom>
        </p:spPr>
      </p:pic>
      <p:sp>
        <p:nvSpPr>
          <p:cNvPr id="14" name="TextBox 13">
            <a:hlinkClick r:id="rId6" action="ppaction://hlinksldjump"/>
          </p:cNvPr>
          <p:cNvSpPr txBox="1"/>
          <p:nvPr/>
        </p:nvSpPr>
        <p:spPr>
          <a:xfrm>
            <a:off x="8172400" y="108583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669256201"/>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a:t>10.6 – Catalysts – More about Enzymes</a:t>
            </a:r>
            <a:endParaRPr lang="en-GB" sz="36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143</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6017414" cy="5624617"/>
          </a:xfrm>
          <a:prstGeom prst="rect">
            <a:avLst/>
          </a:prstGeom>
        </p:spPr>
        <p:txBody>
          <a:bodyPr wrap="square">
            <a:spAutoFit/>
          </a:bodyPr>
          <a:lstStyle/>
          <a:p>
            <a:pPr>
              <a:spcAft>
                <a:spcPts val="300"/>
              </a:spcAft>
              <a:buClr>
                <a:srgbClr val="C00000"/>
              </a:buClr>
            </a:pPr>
            <a:r>
              <a:rPr lang="en-US" sz="2200" b="1" dirty="0" smtClean="0">
                <a:solidFill>
                  <a:srgbClr val="FF0000"/>
                </a:solidFill>
              </a:rPr>
              <a:t>The </a:t>
            </a:r>
            <a:r>
              <a:rPr lang="en-US" sz="2200" b="1" dirty="0">
                <a:solidFill>
                  <a:srgbClr val="FF0000"/>
                </a:solidFill>
              </a:rPr>
              <a:t>search for extremophiles</a:t>
            </a:r>
          </a:p>
          <a:p>
            <a:pPr marL="342900" indent="-342900">
              <a:spcAft>
                <a:spcPts val="300"/>
              </a:spcAft>
              <a:buClr>
                <a:srgbClr val="C00000"/>
              </a:buClr>
              <a:buFont typeface="Wingdings 3" panose="05040102010807070707" pitchFamily="18" charset="2"/>
              <a:buChar char=""/>
            </a:pPr>
            <a:r>
              <a:rPr lang="en-US" sz="2200" dirty="0"/>
              <a:t>Most of the enzymes we use work around </a:t>
            </a:r>
            <a:r>
              <a:rPr lang="en-US" sz="2200" dirty="0" smtClean="0"/>
              <a:t>40°C</a:t>
            </a:r>
            <a:r>
              <a:rPr lang="en-US" sz="2200" dirty="0"/>
              <a:t>, and at a pH not far from </a:t>
            </a:r>
            <a:r>
              <a:rPr lang="en-US" sz="2200" dirty="0" smtClean="0"/>
              <a:t>7. In </a:t>
            </a:r>
            <a:r>
              <a:rPr lang="en-US" sz="2200" dirty="0"/>
              <a:t>other words, in conditions like those in the cells that made them.</a:t>
            </a:r>
          </a:p>
          <a:p>
            <a:pPr marL="342900" indent="-342900">
              <a:spcAft>
                <a:spcPts val="300"/>
              </a:spcAft>
              <a:buClr>
                <a:srgbClr val="C00000"/>
              </a:buClr>
              <a:buFont typeface="Wingdings 3" panose="05040102010807070707" pitchFamily="18" charset="2"/>
              <a:buChar char=""/>
            </a:pPr>
            <a:r>
              <a:rPr lang="en-US" sz="2200" dirty="0"/>
              <a:t>But around the world, scientists are searching high and low for </a:t>
            </a:r>
            <a:r>
              <a:rPr lang="en-US" sz="2200" dirty="0" smtClean="0"/>
              <a:t>microbes that </a:t>
            </a:r>
            <a:r>
              <a:rPr lang="en-US" sz="2200" dirty="0"/>
              <a:t>live in very harsh conditions. For example deep under the ice </a:t>
            </a:r>
            <a:r>
              <a:rPr lang="en-US" sz="2200" dirty="0" smtClean="0"/>
              <a:t>in Antarctica</a:t>
            </a:r>
            <a:r>
              <a:rPr lang="en-US" sz="2200" dirty="0"/>
              <a:t>, or at hot vents in the ocean floor, or in acidic lakes </a:t>
            </a:r>
            <a:r>
              <a:rPr lang="en-US" sz="2200" dirty="0" smtClean="0"/>
              <a:t>around volcanoes</a:t>
            </a:r>
            <a:r>
              <a:rPr lang="en-US" sz="2200" dirty="0"/>
              <a:t>. They call these microbes extremophiles.</a:t>
            </a:r>
          </a:p>
          <a:p>
            <a:pPr marL="342900" indent="-342900">
              <a:spcAft>
                <a:spcPts val="300"/>
              </a:spcAft>
              <a:buClr>
                <a:srgbClr val="C00000"/>
              </a:buClr>
              <a:buFont typeface="Wingdings 3" panose="05040102010807070707" pitchFamily="18" charset="2"/>
              <a:buChar char=""/>
            </a:pPr>
            <a:r>
              <a:rPr lang="en-US" sz="2200" dirty="0"/>
              <a:t>Why do scientists want them? Because the </a:t>
            </a:r>
            <a:r>
              <a:rPr lang="en-US" sz="2200" dirty="0" err="1"/>
              <a:t>enzmyes</a:t>
            </a:r>
            <a:r>
              <a:rPr lang="en-US" sz="2200" dirty="0"/>
              <a:t> made by </a:t>
            </a:r>
            <a:r>
              <a:rPr lang="en-US" sz="2200" dirty="0" smtClean="0"/>
              <a:t>these microbes </a:t>
            </a:r>
            <a:r>
              <a:rPr lang="en-US" sz="2200" dirty="0"/>
              <a:t>make will work in the same harsh conditions. So they may </a:t>
            </a:r>
            <a:r>
              <a:rPr lang="en-US" sz="2200" dirty="0" smtClean="0"/>
              <a:t>find a </a:t>
            </a:r>
            <a:r>
              <a:rPr lang="en-US" sz="2200" dirty="0"/>
              <a:t>great many uses in industry.</a:t>
            </a:r>
            <a:endParaRPr lang="en-GB" sz="22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5"/>
          <a:stretch>
            <a:fillRect/>
          </a:stretch>
        </p:blipFill>
        <p:spPr>
          <a:xfrm>
            <a:off x="6300192" y="1174860"/>
            <a:ext cx="2470593" cy="2013898"/>
          </a:xfrm>
          <a:prstGeom prst="rect">
            <a:avLst/>
          </a:prstGeom>
        </p:spPr>
      </p:pic>
      <p:sp>
        <p:nvSpPr>
          <p:cNvPr id="4" name="Rectangle 3"/>
          <p:cNvSpPr/>
          <p:nvPr/>
        </p:nvSpPr>
        <p:spPr>
          <a:xfrm>
            <a:off x="6300191" y="3310882"/>
            <a:ext cx="2470593" cy="1200329"/>
          </a:xfrm>
          <a:prstGeom prst="rect">
            <a:avLst/>
          </a:prstGeom>
        </p:spPr>
        <p:txBody>
          <a:bodyPr wrap="square">
            <a:spAutoFit/>
          </a:bodyPr>
          <a:lstStyle/>
          <a:p>
            <a:r>
              <a:rPr lang="en-US" dirty="0">
                <a:latin typeface="FrutigerLTStd-Light"/>
              </a:rPr>
              <a:t>Many bacteria live around hot vents </a:t>
            </a:r>
            <a:r>
              <a:rPr lang="en-US" dirty="0" smtClean="0">
                <a:latin typeface="FrutigerLTStd-Light"/>
              </a:rPr>
              <a:t>in the </a:t>
            </a:r>
            <a:r>
              <a:rPr lang="en-US" dirty="0">
                <a:latin typeface="FrutigerLTStd-Light"/>
              </a:rPr>
              <a:t>ocean floor – in water at up to </a:t>
            </a:r>
            <a:r>
              <a:rPr lang="en-US" dirty="0" smtClean="0">
                <a:latin typeface="FrutigerLTStd-Light"/>
              </a:rPr>
              <a:t>400°C</a:t>
            </a:r>
            <a:r>
              <a:rPr lang="en-US" dirty="0">
                <a:latin typeface="FrutigerLTStd-Light"/>
              </a:rPr>
              <a:t>.</a:t>
            </a:r>
            <a:endParaRPr lang="en-GB" dirty="0"/>
          </a:p>
        </p:txBody>
      </p:sp>
      <p:pic>
        <p:nvPicPr>
          <p:cNvPr id="5" name="10.6 - Extremophile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300191" y="4667803"/>
            <a:ext cx="2470593" cy="1392516"/>
          </a:xfrm>
          <a:prstGeom prst="rect">
            <a:avLst/>
          </a:prstGeom>
        </p:spPr>
      </p:pic>
      <p:sp>
        <p:nvSpPr>
          <p:cNvPr id="6" name="TextBox 5"/>
          <p:cNvSpPr txBox="1"/>
          <p:nvPr/>
        </p:nvSpPr>
        <p:spPr>
          <a:xfrm>
            <a:off x="6876256" y="6165304"/>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Click Here</a:t>
            </a:r>
            <a:endParaRPr lang="en-GB" dirty="0"/>
          </a:p>
        </p:txBody>
      </p:sp>
      <p:sp>
        <p:nvSpPr>
          <p:cNvPr id="10" name="TextBox 9">
            <a:hlinkClick r:id="rId7" action="ppaction://hlinksldjump"/>
          </p:cNvPr>
          <p:cNvSpPr txBox="1"/>
          <p:nvPr/>
        </p:nvSpPr>
        <p:spPr>
          <a:xfrm>
            <a:off x="5652120" y="980728"/>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13612121"/>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10.7 </a:t>
            </a:r>
            <a:r>
              <a:rPr lang="en-GB" sz="4000" dirty="0"/>
              <a:t>– </a:t>
            </a:r>
            <a:r>
              <a:rPr lang="en-GB" sz="4000" dirty="0" smtClean="0"/>
              <a:t>Photochemical Reactions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144</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6017413" cy="2162130"/>
          </a:xfrm>
          <a:prstGeom prst="rect">
            <a:avLst/>
          </a:prstGeom>
        </p:spPr>
        <p:txBody>
          <a:bodyPr wrap="square">
            <a:spAutoFit/>
          </a:bodyPr>
          <a:lstStyle/>
          <a:p>
            <a:pPr>
              <a:spcAft>
                <a:spcPts val="300"/>
              </a:spcAft>
              <a:buClr>
                <a:srgbClr val="C00000"/>
              </a:buClr>
            </a:pPr>
            <a:r>
              <a:rPr lang="en-US" sz="2200" b="1" dirty="0" smtClean="0">
                <a:solidFill>
                  <a:srgbClr val="FF0000"/>
                </a:solidFill>
              </a:rPr>
              <a:t>Some </a:t>
            </a:r>
            <a:r>
              <a:rPr lang="en-US" sz="2200" b="1" dirty="0">
                <a:solidFill>
                  <a:srgbClr val="FF0000"/>
                </a:solidFill>
              </a:rPr>
              <a:t>reactions need light</a:t>
            </a:r>
          </a:p>
          <a:p>
            <a:pPr marL="342900" indent="-342900">
              <a:spcAft>
                <a:spcPts val="300"/>
              </a:spcAft>
              <a:buClr>
                <a:srgbClr val="C00000"/>
              </a:buClr>
              <a:buFont typeface="Wingdings 3" panose="05040102010807070707" pitchFamily="18" charset="2"/>
              <a:buChar char=""/>
            </a:pPr>
            <a:r>
              <a:rPr lang="en-US" sz="2200" dirty="0"/>
              <a:t>Some chemical reactions obtain the energy they need from light. They </a:t>
            </a:r>
            <a:r>
              <a:rPr lang="en-US" sz="2200" dirty="0" smtClean="0"/>
              <a:t>are called </a:t>
            </a:r>
            <a:r>
              <a:rPr lang="en-US" sz="2200" b="1" dirty="0" smtClean="0"/>
              <a:t>photochemical reactions</a:t>
            </a:r>
            <a:r>
              <a:rPr lang="en-US" sz="2200" dirty="0" smtClean="0"/>
              <a:t>. </a:t>
            </a:r>
            <a:r>
              <a:rPr lang="en-US" sz="2200" dirty="0"/>
              <a:t>Examples are photosynthesis, and </a:t>
            </a:r>
            <a:r>
              <a:rPr lang="en-US" sz="2200" dirty="0" smtClean="0"/>
              <a:t>the reactions </a:t>
            </a:r>
            <a:r>
              <a:rPr lang="en-US" sz="2200" dirty="0"/>
              <a:t>that occur in film photography</a:t>
            </a:r>
            <a:r>
              <a:rPr lang="en-US" sz="2200" dirty="0" smtClean="0"/>
              <a:t>.</a:t>
            </a:r>
            <a:endParaRPr lang="en-US" sz="2200" dirty="0"/>
          </a:p>
        </p:txBody>
      </p:sp>
      <p:sp>
        <p:nvSpPr>
          <p:cNvPr id="4" name="Rectangle 3"/>
          <p:cNvSpPr/>
          <p:nvPr/>
        </p:nvSpPr>
        <p:spPr>
          <a:xfrm>
            <a:off x="6300191" y="3257689"/>
            <a:ext cx="2470593" cy="1323439"/>
          </a:xfrm>
          <a:prstGeom prst="rect">
            <a:avLst/>
          </a:prstGeom>
        </p:spPr>
        <p:txBody>
          <a:bodyPr wrap="square">
            <a:spAutoFit/>
          </a:bodyPr>
          <a:lstStyle/>
          <a:p>
            <a:r>
              <a:rPr lang="en-US" sz="1600" dirty="0">
                <a:latin typeface="FrutigerLTStd-Light"/>
              </a:rPr>
              <a:t>The stomata of a leaf, magnified </a:t>
            </a:r>
            <a:r>
              <a:rPr lang="en-US" sz="1600" dirty="0" smtClean="0">
                <a:latin typeface="FrutigerLTStd-Light"/>
              </a:rPr>
              <a:t>by about </a:t>
            </a:r>
            <a:r>
              <a:rPr lang="en-US" sz="1600" dirty="0">
                <a:latin typeface="FrutigerLTStd-Light"/>
              </a:rPr>
              <a:t>700. Carbon dioxide passes </a:t>
            </a:r>
            <a:r>
              <a:rPr lang="en-US" sz="1600" dirty="0" smtClean="0">
                <a:latin typeface="FrutigerLTStd-Light"/>
              </a:rPr>
              <a:t>in through them</a:t>
            </a:r>
            <a:r>
              <a:rPr lang="en-US" sz="1600" dirty="0">
                <a:latin typeface="FrutigerLTStd-Light"/>
              </a:rPr>
              <a:t>, and oxygen passes out.</a:t>
            </a:r>
            <a:endParaRPr lang="en-GB" sz="1600" dirty="0"/>
          </a:p>
        </p:txBody>
      </p:sp>
      <p:pic>
        <p:nvPicPr>
          <p:cNvPr id="3" name="Picture 2"/>
          <p:cNvPicPr>
            <a:picLocks noChangeAspect="1"/>
          </p:cNvPicPr>
          <p:nvPr/>
        </p:nvPicPr>
        <p:blipFill>
          <a:blip r:embed="rId5"/>
          <a:stretch>
            <a:fillRect/>
          </a:stretch>
        </p:blipFill>
        <p:spPr>
          <a:xfrm>
            <a:off x="6300191" y="1180515"/>
            <a:ext cx="2470594" cy="1963730"/>
          </a:xfrm>
          <a:prstGeom prst="rect">
            <a:avLst/>
          </a:prstGeom>
        </p:spPr>
      </p:pic>
      <p:pic>
        <p:nvPicPr>
          <p:cNvPr id="7" name="10.7 - Photosynthesi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09748" y="3286873"/>
            <a:ext cx="4327055" cy="3286371"/>
          </a:xfrm>
          <a:prstGeom prst="rect">
            <a:avLst/>
          </a:prstGeom>
        </p:spPr>
      </p:pic>
      <p:sp>
        <p:nvSpPr>
          <p:cNvPr id="14" name="TextBox 13">
            <a:hlinkClick r:id="rId7" action="ppaction://hlinkfile"/>
          </p:cNvPr>
          <p:cNvSpPr txBox="1"/>
          <p:nvPr/>
        </p:nvSpPr>
        <p:spPr>
          <a:xfrm>
            <a:off x="4731157" y="6172453"/>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IE" dirty="0" smtClean="0"/>
              <a:t>Click Here</a:t>
            </a:r>
            <a:endParaRPr lang="en-GB" dirty="0"/>
          </a:p>
        </p:txBody>
      </p:sp>
      <p:sp>
        <p:nvSpPr>
          <p:cNvPr id="10" name="TextBox 9">
            <a:hlinkClick r:id="rId8" action="ppaction://hlinksldjump"/>
          </p:cNvPr>
          <p:cNvSpPr txBox="1"/>
          <p:nvPr/>
        </p:nvSpPr>
        <p:spPr>
          <a:xfrm>
            <a:off x="8172400" y="576635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360807300"/>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10.7 </a:t>
            </a:r>
            <a:r>
              <a:rPr lang="en-GB" sz="4000" dirty="0"/>
              <a:t>– </a:t>
            </a:r>
            <a:r>
              <a:rPr lang="en-GB" sz="4000" dirty="0" smtClean="0"/>
              <a:t>Photochemical Reactions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144</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5312223"/>
          </a:xfrm>
          <a:prstGeom prst="rect">
            <a:avLst/>
          </a:prstGeom>
        </p:spPr>
        <p:txBody>
          <a:bodyPr wrap="square">
            <a:spAutoFit/>
          </a:bodyPr>
          <a:lstStyle/>
          <a:p>
            <a:pPr>
              <a:spcAft>
                <a:spcPts val="300"/>
              </a:spcAft>
              <a:buClr>
                <a:srgbClr val="C00000"/>
              </a:buClr>
            </a:pPr>
            <a:r>
              <a:rPr lang="en-US" sz="2280" b="1" dirty="0" smtClean="0">
                <a:solidFill>
                  <a:srgbClr val="FF0000"/>
                </a:solidFill>
              </a:rPr>
              <a:t>Photosynthesis</a:t>
            </a:r>
            <a:endParaRPr lang="en-US" sz="2280" b="1" dirty="0">
              <a:solidFill>
                <a:srgbClr val="FF0000"/>
              </a:solidFill>
            </a:endParaRPr>
          </a:p>
          <a:p>
            <a:pPr marL="534988" indent="-342900">
              <a:spcAft>
                <a:spcPts val="300"/>
              </a:spcAft>
              <a:buClr>
                <a:srgbClr val="C00000"/>
              </a:buClr>
              <a:buFont typeface="Wingdings" panose="05000000000000000000" pitchFamily="2" charset="2"/>
              <a:buChar char="§"/>
            </a:pPr>
            <a:r>
              <a:rPr lang="en-US" sz="2280" dirty="0" smtClean="0"/>
              <a:t>Photosynthesis </a:t>
            </a:r>
            <a:r>
              <a:rPr lang="en-US" sz="2280" dirty="0"/>
              <a:t>is the reaction between carbon dioxide and water, </a:t>
            </a:r>
            <a:r>
              <a:rPr lang="en-US" sz="2280" dirty="0" smtClean="0"/>
              <a:t>in the </a:t>
            </a:r>
            <a:r>
              <a:rPr lang="en-US" sz="2280" dirty="0"/>
              <a:t>presence of chlorophyll and sunlight, to produce glucose:</a:t>
            </a:r>
          </a:p>
          <a:p>
            <a:pPr marL="381000">
              <a:spcAft>
                <a:spcPts val="300"/>
              </a:spcAft>
              <a:buClr>
                <a:srgbClr val="C00000"/>
              </a:buClr>
              <a:tabLst>
                <a:tab pos="723900" algn="l"/>
                <a:tab pos="1881188" algn="l"/>
                <a:tab pos="2416175" algn="l"/>
                <a:tab pos="2778125" algn="l"/>
                <a:tab pos="3313113" algn="l"/>
                <a:tab pos="5106988" algn="l"/>
              </a:tabLst>
            </a:pPr>
            <a:r>
              <a:rPr lang="en-US" sz="2280" b="1" dirty="0" smtClean="0"/>
              <a:t>	</a:t>
            </a:r>
            <a:r>
              <a:rPr lang="en-US" sz="2280" b="1" dirty="0" smtClean="0">
                <a:solidFill>
                  <a:srgbClr val="0070C0"/>
                </a:solidFill>
              </a:rPr>
              <a:t>6CO</a:t>
            </a:r>
            <a:r>
              <a:rPr lang="en-US" sz="2280" b="1" baseline="-25000" dirty="0" smtClean="0">
                <a:solidFill>
                  <a:srgbClr val="0070C0"/>
                </a:solidFill>
              </a:rPr>
              <a:t>2</a:t>
            </a:r>
            <a:r>
              <a:rPr lang="en-US" sz="2280" b="1" dirty="0" smtClean="0">
                <a:solidFill>
                  <a:srgbClr val="0070C0"/>
                </a:solidFill>
              </a:rPr>
              <a:t> </a:t>
            </a:r>
            <a:r>
              <a:rPr lang="en-US" sz="2280" b="1" dirty="0">
                <a:solidFill>
                  <a:srgbClr val="0070C0"/>
                </a:solidFill>
              </a:rPr>
              <a:t>(g</a:t>
            </a:r>
            <a:r>
              <a:rPr lang="en-US" sz="2280" b="1" dirty="0" smtClean="0">
                <a:solidFill>
                  <a:srgbClr val="0070C0"/>
                </a:solidFill>
              </a:rPr>
              <a:t>)		+	6H</a:t>
            </a:r>
            <a:r>
              <a:rPr lang="en-US" sz="2280" b="1" baseline="-25000" dirty="0" smtClean="0">
                <a:solidFill>
                  <a:srgbClr val="0070C0"/>
                </a:solidFill>
              </a:rPr>
              <a:t>2</a:t>
            </a:r>
            <a:r>
              <a:rPr lang="en-US" sz="2280" b="1" dirty="0" smtClean="0">
                <a:solidFill>
                  <a:srgbClr val="0070C0"/>
                </a:solidFill>
              </a:rPr>
              <a:t>O (</a:t>
            </a:r>
            <a:r>
              <a:rPr lang="en-US" sz="2280" b="1" i="1" dirty="0">
                <a:solidFill>
                  <a:srgbClr val="0070C0"/>
                </a:solidFill>
              </a:rPr>
              <a:t>l</a:t>
            </a:r>
            <a:r>
              <a:rPr lang="en-US" sz="2280" b="1" dirty="0">
                <a:solidFill>
                  <a:srgbClr val="0070C0"/>
                </a:solidFill>
              </a:rPr>
              <a:t>) </a:t>
            </a:r>
            <a:r>
              <a:rPr lang="en-US" sz="2280" b="1" dirty="0" smtClean="0">
                <a:solidFill>
                  <a:srgbClr val="0070C0"/>
                </a:solidFill>
              </a:rPr>
              <a:t>	C</a:t>
            </a:r>
            <a:r>
              <a:rPr lang="en-US" sz="2280" b="1" baseline="-25000" dirty="0" smtClean="0">
                <a:solidFill>
                  <a:srgbClr val="0070C0"/>
                </a:solidFill>
              </a:rPr>
              <a:t>6</a:t>
            </a:r>
            <a:r>
              <a:rPr lang="en-US" sz="2280" b="1" dirty="0" smtClean="0">
                <a:solidFill>
                  <a:srgbClr val="0070C0"/>
                </a:solidFill>
              </a:rPr>
              <a:t>H</a:t>
            </a:r>
            <a:r>
              <a:rPr lang="en-US" sz="2280" b="1" baseline="-25000" dirty="0" smtClean="0">
                <a:solidFill>
                  <a:srgbClr val="0070C0"/>
                </a:solidFill>
              </a:rPr>
              <a:t>12</a:t>
            </a:r>
            <a:r>
              <a:rPr lang="en-US" sz="2280" b="1" dirty="0" smtClean="0">
                <a:solidFill>
                  <a:srgbClr val="0070C0"/>
                </a:solidFill>
              </a:rPr>
              <a:t>O</a:t>
            </a:r>
            <a:r>
              <a:rPr lang="en-US" sz="2280" b="1" baseline="-25000" dirty="0" smtClean="0">
                <a:solidFill>
                  <a:srgbClr val="0070C0"/>
                </a:solidFill>
              </a:rPr>
              <a:t>6</a:t>
            </a:r>
            <a:r>
              <a:rPr lang="en-US" sz="2280" b="1" dirty="0" smtClean="0">
                <a:solidFill>
                  <a:srgbClr val="0070C0"/>
                </a:solidFill>
              </a:rPr>
              <a:t> </a:t>
            </a:r>
            <a:r>
              <a:rPr lang="en-US" sz="2280" b="1" dirty="0">
                <a:solidFill>
                  <a:srgbClr val="0070C0"/>
                </a:solidFill>
              </a:rPr>
              <a:t>(</a:t>
            </a:r>
            <a:r>
              <a:rPr lang="en-US" sz="2280" b="1" dirty="0" err="1">
                <a:solidFill>
                  <a:srgbClr val="0070C0"/>
                </a:solidFill>
              </a:rPr>
              <a:t>aq</a:t>
            </a:r>
            <a:r>
              <a:rPr lang="en-US" sz="2280" b="1" dirty="0">
                <a:solidFill>
                  <a:srgbClr val="0070C0"/>
                </a:solidFill>
              </a:rPr>
              <a:t>) </a:t>
            </a:r>
            <a:r>
              <a:rPr lang="en-US" sz="2280" b="1" dirty="0" smtClean="0">
                <a:solidFill>
                  <a:srgbClr val="0070C0"/>
                </a:solidFill>
              </a:rPr>
              <a:t>+  6O</a:t>
            </a:r>
            <a:r>
              <a:rPr lang="en-US" sz="2280" b="1" baseline="-25000" dirty="0" smtClean="0">
                <a:solidFill>
                  <a:srgbClr val="0070C0"/>
                </a:solidFill>
              </a:rPr>
              <a:t>2</a:t>
            </a:r>
            <a:r>
              <a:rPr lang="en-US" sz="2280" b="1" dirty="0" smtClean="0">
                <a:solidFill>
                  <a:srgbClr val="0070C0"/>
                </a:solidFill>
              </a:rPr>
              <a:t> </a:t>
            </a:r>
            <a:r>
              <a:rPr lang="en-US" sz="2280" b="1" dirty="0">
                <a:solidFill>
                  <a:srgbClr val="0070C0"/>
                </a:solidFill>
              </a:rPr>
              <a:t>(g)</a:t>
            </a:r>
          </a:p>
          <a:p>
            <a:pPr marL="381000">
              <a:spcAft>
                <a:spcPts val="300"/>
              </a:spcAft>
              <a:buClr>
                <a:srgbClr val="C00000"/>
              </a:buClr>
              <a:tabLst>
                <a:tab pos="723900" algn="l"/>
                <a:tab pos="1881188" algn="l"/>
                <a:tab pos="2416175" algn="l"/>
                <a:tab pos="2778125" algn="l"/>
                <a:tab pos="3313113" algn="l"/>
                <a:tab pos="5106988" algn="l"/>
              </a:tabLst>
            </a:pPr>
            <a:r>
              <a:rPr lang="en-US" sz="2280" b="1" dirty="0" smtClean="0">
                <a:solidFill>
                  <a:srgbClr val="0070C0"/>
                </a:solidFill>
              </a:rPr>
              <a:t>carbon </a:t>
            </a:r>
            <a:r>
              <a:rPr lang="en-US" sz="2280" b="1" dirty="0">
                <a:solidFill>
                  <a:srgbClr val="0070C0"/>
                </a:solidFill>
              </a:rPr>
              <a:t>dioxide </a:t>
            </a:r>
            <a:r>
              <a:rPr lang="en-US" sz="2280" b="1" dirty="0" smtClean="0">
                <a:solidFill>
                  <a:srgbClr val="0070C0"/>
                </a:solidFill>
              </a:rPr>
              <a:t>	 water 	    glucose        oxygen</a:t>
            </a:r>
            <a:endParaRPr lang="en-US" sz="2280" b="1" dirty="0">
              <a:solidFill>
                <a:srgbClr val="0070C0"/>
              </a:solidFill>
            </a:endParaRPr>
          </a:p>
          <a:p>
            <a:pPr marL="534988" indent="-342900">
              <a:spcAft>
                <a:spcPts val="300"/>
              </a:spcAft>
              <a:buClr>
                <a:srgbClr val="C00000"/>
              </a:buClr>
              <a:buFont typeface="Wingdings" panose="05000000000000000000" pitchFamily="2" charset="2"/>
              <a:buChar char="§"/>
            </a:pPr>
            <a:r>
              <a:rPr lang="en-US" sz="2280" dirty="0" smtClean="0"/>
              <a:t>It </a:t>
            </a:r>
            <a:r>
              <a:rPr lang="en-US" sz="2280" dirty="0"/>
              <a:t>takes place in plant leaves. Carbon dioxide enters the leaves </a:t>
            </a:r>
            <a:r>
              <a:rPr lang="en-US" sz="2280" dirty="0" smtClean="0"/>
              <a:t>through tiny </a:t>
            </a:r>
            <a:r>
              <a:rPr lang="en-US" sz="2280" dirty="0"/>
              <a:t>holes called stomata.</a:t>
            </a:r>
          </a:p>
          <a:p>
            <a:pPr marL="534988" indent="-342900">
              <a:spcAft>
                <a:spcPts val="300"/>
              </a:spcAft>
              <a:buClr>
                <a:srgbClr val="C00000"/>
              </a:buClr>
              <a:buFont typeface="Wingdings" panose="05000000000000000000" pitchFamily="2" charset="2"/>
              <a:buChar char="§"/>
            </a:pPr>
            <a:r>
              <a:rPr lang="en-US" sz="2280" dirty="0" smtClean="0"/>
              <a:t>Chlorophyll</a:t>
            </a:r>
            <a:r>
              <a:rPr lang="en-US" sz="2280" dirty="0"/>
              <a:t>, the green pigment in leaves, is a catalyst for the reaction.</a:t>
            </a:r>
          </a:p>
          <a:p>
            <a:pPr marL="534988" indent="-342900">
              <a:spcAft>
                <a:spcPts val="300"/>
              </a:spcAft>
              <a:buClr>
                <a:srgbClr val="C00000"/>
              </a:buClr>
              <a:buFont typeface="Wingdings" panose="05000000000000000000" pitchFamily="2" charset="2"/>
              <a:buChar char="§"/>
            </a:pPr>
            <a:r>
              <a:rPr lang="en-US" sz="2280" dirty="0" smtClean="0"/>
              <a:t>The </a:t>
            </a:r>
            <a:r>
              <a:rPr lang="en-US" sz="2280" dirty="0"/>
              <a:t>water is taken in from the soil, through the plant’s roots.</a:t>
            </a:r>
          </a:p>
          <a:p>
            <a:pPr marL="534988" indent="-342900">
              <a:spcAft>
                <a:spcPts val="300"/>
              </a:spcAft>
              <a:buClr>
                <a:srgbClr val="C00000"/>
              </a:buClr>
              <a:buFont typeface="Wingdings" panose="05000000000000000000" pitchFamily="2" charset="2"/>
              <a:buChar char="§"/>
            </a:pPr>
            <a:r>
              <a:rPr lang="en-US" sz="2280" dirty="0" smtClean="0"/>
              <a:t>Sunlight </a:t>
            </a:r>
            <a:r>
              <a:rPr lang="en-US" sz="2280" dirty="0"/>
              <a:t>provides the energy for this endothermic reaction.</a:t>
            </a:r>
          </a:p>
          <a:p>
            <a:pPr marL="534988" indent="-342900">
              <a:spcAft>
                <a:spcPts val="300"/>
              </a:spcAft>
              <a:buClr>
                <a:srgbClr val="C00000"/>
              </a:buClr>
              <a:buFont typeface="Wingdings" panose="05000000000000000000" pitchFamily="2" charset="2"/>
              <a:buChar char="§"/>
            </a:pPr>
            <a:r>
              <a:rPr lang="en-US" sz="2280" dirty="0" smtClean="0"/>
              <a:t>The </a:t>
            </a:r>
            <a:r>
              <a:rPr lang="en-US" sz="2280" dirty="0"/>
              <a:t>plant then uses the glucose for energy, and to build the </a:t>
            </a:r>
            <a:r>
              <a:rPr lang="en-US" sz="2280" dirty="0" smtClean="0"/>
              <a:t>cellulose and </a:t>
            </a:r>
            <a:r>
              <a:rPr lang="en-US" sz="2280" dirty="0"/>
              <a:t>other substances it needs for growth.</a:t>
            </a:r>
            <a:endParaRPr lang="en-GB" sz="2280" b="1" dirty="0">
              <a:latin typeface="Arial" panose="020B0604020202020204" pitchFamily="34" charset="0"/>
              <a:cs typeface="Arial" panose="020B0604020202020204" pitchFamily="34" charset="0"/>
            </a:endParaRPr>
          </a:p>
        </p:txBody>
      </p:sp>
      <p:grpSp>
        <p:nvGrpSpPr>
          <p:cNvPr id="5" name="Group 4"/>
          <p:cNvGrpSpPr/>
          <p:nvPr/>
        </p:nvGrpSpPr>
        <p:grpSpPr>
          <a:xfrm>
            <a:off x="4211960" y="2420888"/>
            <a:ext cx="1346387" cy="870101"/>
            <a:chOff x="2343514" y="6807371"/>
            <a:chExt cx="1346387" cy="870101"/>
          </a:xfrm>
        </p:grpSpPr>
        <p:grpSp>
          <p:nvGrpSpPr>
            <p:cNvPr id="2" name="Group 1"/>
            <p:cNvGrpSpPr/>
            <p:nvPr/>
          </p:nvGrpSpPr>
          <p:grpSpPr>
            <a:xfrm>
              <a:off x="2343514" y="7031141"/>
              <a:ext cx="1346387" cy="646331"/>
              <a:chOff x="2343514" y="7031141"/>
              <a:chExt cx="1346387" cy="646331"/>
            </a:xfrm>
          </p:grpSpPr>
          <p:sp>
            <p:nvSpPr>
              <p:cNvPr id="7" name="TextBox 6"/>
              <p:cNvSpPr txBox="1"/>
              <p:nvPr/>
            </p:nvSpPr>
            <p:spPr>
              <a:xfrm>
                <a:off x="2343514" y="7092697"/>
                <a:ext cx="1162499" cy="584775"/>
              </a:xfrm>
              <a:prstGeom prst="rect">
                <a:avLst/>
              </a:prstGeom>
              <a:noFill/>
            </p:spPr>
            <p:txBody>
              <a:bodyPr wrap="none" rtlCol="0">
                <a:spAutoFit/>
              </a:bodyPr>
              <a:lstStyle/>
              <a:p>
                <a:pPr algn="ctr"/>
                <a:r>
                  <a:rPr lang="en-IE" sz="1600" dirty="0" smtClean="0"/>
                  <a:t>Light</a:t>
                </a:r>
              </a:p>
              <a:p>
                <a:pPr algn="ctr"/>
                <a:r>
                  <a:rPr lang="en-IE" sz="1600" dirty="0" smtClean="0"/>
                  <a:t>chlorophyll</a:t>
                </a:r>
                <a:endParaRPr lang="en-GB" sz="1600" dirty="0"/>
              </a:p>
            </p:txBody>
          </p:sp>
          <p:sp>
            <p:nvSpPr>
              <p:cNvPr id="8" name="TextBox 7"/>
              <p:cNvSpPr txBox="1"/>
              <p:nvPr/>
            </p:nvSpPr>
            <p:spPr>
              <a:xfrm>
                <a:off x="3093263" y="7031141"/>
                <a:ext cx="596638" cy="646331"/>
              </a:xfrm>
              <a:prstGeom prst="rect">
                <a:avLst/>
              </a:prstGeom>
              <a:noFill/>
            </p:spPr>
            <p:txBody>
              <a:bodyPr wrap="none" rtlCol="0">
                <a:spAutoFit/>
              </a:bodyPr>
              <a:lstStyle/>
              <a:p>
                <a:r>
                  <a:rPr lang="en-GB" sz="3600" dirty="0" smtClean="0">
                    <a:sym typeface="Wingdings 3" panose="05040102010807070707" pitchFamily="18" charset="2"/>
                  </a:rPr>
                  <a:t></a:t>
                </a:r>
                <a:endParaRPr lang="en-GB" dirty="0"/>
              </a:p>
            </p:txBody>
          </p:sp>
        </p:grpSp>
        <p:sp>
          <p:nvSpPr>
            <p:cNvPr id="10" name="TextBox 9"/>
            <p:cNvSpPr txBox="1"/>
            <p:nvPr/>
          </p:nvSpPr>
          <p:spPr>
            <a:xfrm>
              <a:off x="2375754" y="6807371"/>
              <a:ext cx="954107" cy="646331"/>
            </a:xfrm>
            <a:prstGeom prst="rect">
              <a:avLst/>
            </a:prstGeom>
            <a:noFill/>
          </p:spPr>
          <p:txBody>
            <a:bodyPr wrap="none" rtlCol="0">
              <a:spAutoFit/>
            </a:bodyPr>
            <a:lstStyle/>
            <a:p>
              <a:r>
                <a:rPr lang="en-GB" sz="3600" dirty="0" smtClean="0">
                  <a:sym typeface="Wingdings 3" panose="05040102010807070707" pitchFamily="18" charset="2"/>
                </a:rPr>
                <a:t>___</a:t>
              </a:r>
              <a:endParaRPr lang="en-GB" dirty="0"/>
            </a:p>
          </p:txBody>
        </p:sp>
      </p:grpSp>
      <p:sp>
        <p:nvSpPr>
          <p:cNvPr id="13" name="TextBox 12">
            <a:hlinkClick r:id="rId3" action="ppaction://hlinksldjump"/>
          </p:cNvPr>
          <p:cNvSpPr txBox="1"/>
          <p:nvPr/>
        </p:nvSpPr>
        <p:spPr>
          <a:xfrm>
            <a:off x="8172400" y="1916832"/>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474018680"/>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10.7 </a:t>
            </a:r>
            <a:r>
              <a:rPr lang="en-GB" sz="4000" dirty="0"/>
              <a:t>– </a:t>
            </a:r>
            <a:r>
              <a:rPr lang="en-GB" sz="4000" dirty="0" smtClean="0"/>
              <a:t>Photochemical Reactions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144</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5604611"/>
          </a:xfrm>
          <a:prstGeom prst="rect">
            <a:avLst/>
          </a:prstGeom>
        </p:spPr>
        <p:txBody>
          <a:bodyPr wrap="square">
            <a:spAutoFit/>
          </a:bodyPr>
          <a:lstStyle/>
          <a:p>
            <a:pPr>
              <a:spcAft>
                <a:spcPts val="300"/>
              </a:spcAft>
              <a:buClr>
                <a:srgbClr val="C00000"/>
              </a:buClr>
            </a:pPr>
            <a:r>
              <a:rPr lang="en-US" sz="1780" b="1" dirty="0">
                <a:solidFill>
                  <a:srgbClr val="FF0000"/>
                </a:solidFill>
              </a:rPr>
              <a:t>Changing the rate of the photosynthesis reaction</a:t>
            </a:r>
          </a:p>
          <a:p>
            <a:pPr marL="361950" indent="-342900">
              <a:spcAft>
                <a:spcPts val="300"/>
              </a:spcAft>
              <a:buClr>
                <a:srgbClr val="C00000"/>
              </a:buClr>
              <a:buFont typeface="Wingdings 3" panose="05040102010807070707" pitchFamily="18" charset="2"/>
              <a:buChar char=""/>
            </a:pPr>
            <a:r>
              <a:rPr lang="en-US" sz="1780" dirty="0"/>
              <a:t>Could you change the </a:t>
            </a:r>
            <a:r>
              <a:rPr lang="en-US" sz="1780" dirty="0" smtClean="0"/>
              <a:t>rate </a:t>
            </a:r>
            <a:br>
              <a:rPr lang="en-US" sz="1780" dirty="0" smtClean="0"/>
            </a:br>
            <a:r>
              <a:rPr lang="en-US" sz="1780" dirty="0" smtClean="0"/>
              <a:t>by changing </a:t>
            </a:r>
            <a:r>
              <a:rPr lang="en-US" sz="1780" dirty="0"/>
              <a:t>the </a:t>
            </a:r>
            <a:r>
              <a:rPr lang="en-US" sz="1780" dirty="0" smtClean="0"/>
              <a:t>strength </a:t>
            </a:r>
            <a:br>
              <a:rPr lang="en-US" sz="1780" dirty="0" smtClean="0"/>
            </a:br>
            <a:r>
              <a:rPr lang="en-US" sz="1780" dirty="0" smtClean="0"/>
              <a:t>of </a:t>
            </a:r>
            <a:r>
              <a:rPr lang="en-US" sz="1780" dirty="0"/>
              <a:t>the light? </a:t>
            </a:r>
            <a:r>
              <a:rPr lang="en-US" sz="1780" dirty="0" smtClean="0"/>
              <a:t>Let’s see.</a:t>
            </a:r>
          </a:p>
          <a:p>
            <a:pPr marL="361950" indent="-342900">
              <a:spcAft>
                <a:spcPts val="300"/>
              </a:spcAft>
              <a:buClr>
                <a:srgbClr val="C00000"/>
              </a:buClr>
              <a:buFont typeface="Wingdings 3" panose="05040102010807070707" pitchFamily="18" charset="2"/>
              <a:buChar char=""/>
            </a:pPr>
            <a:r>
              <a:rPr lang="en-US" sz="1780" b="1" dirty="0" smtClean="0"/>
              <a:t>The method</a:t>
            </a:r>
            <a:r>
              <a:rPr lang="en-US" sz="1780" dirty="0" smtClean="0"/>
              <a:t> - Pondweed </a:t>
            </a:r>
            <a:br>
              <a:rPr lang="en-US" sz="1780" dirty="0" smtClean="0"/>
            </a:br>
            <a:r>
              <a:rPr lang="en-US" sz="1780" dirty="0" smtClean="0"/>
              <a:t>is a suitable plant to use </a:t>
            </a:r>
            <a:br>
              <a:rPr lang="en-US" sz="1780" dirty="0" smtClean="0"/>
            </a:br>
            <a:r>
              <a:rPr lang="en-US" sz="1780" dirty="0" smtClean="0"/>
              <a:t>for the experiment.</a:t>
            </a:r>
          </a:p>
          <a:p>
            <a:pPr marL="723900" indent="-274638" defTabSz="1708150">
              <a:spcAft>
                <a:spcPts val="300"/>
              </a:spcAft>
              <a:buClr>
                <a:srgbClr val="C00000"/>
              </a:buClr>
              <a:buFont typeface="+mj-lt"/>
              <a:buAutoNum type="arabicPeriod"/>
            </a:pPr>
            <a:r>
              <a:rPr lang="en-US" sz="1780" dirty="0" smtClean="0"/>
              <a:t>Put </a:t>
            </a:r>
            <a:r>
              <a:rPr lang="en-US" sz="1780" dirty="0"/>
              <a:t>some pondweed </a:t>
            </a:r>
            <a:r>
              <a:rPr lang="en-US" sz="1780" dirty="0" smtClean="0"/>
              <a:t/>
            </a:r>
            <a:br>
              <a:rPr lang="en-US" sz="1780" dirty="0" smtClean="0"/>
            </a:br>
            <a:r>
              <a:rPr lang="en-US" sz="1780" dirty="0" smtClean="0"/>
              <a:t>in </a:t>
            </a:r>
            <a:r>
              <a:rPr lang="en-US" sz="1780" dirty="0"/>
              <a:t>a beaker containing a very dilute solution </a:t>
            </a:r>
            <a:r>
              <a:rPr lang="en-US" sz="1780" dirty="0" smtClean="0"/>
              <a:t>of sodium </a:t>
            </a:r>
            <a:r>
              <a:rPr lang="en-US" sz="1780" dirty="0"/>
              <a:t>hydrogen carbonate, NaHCO3. (This compound </a:t>
            </a:r>
            <a:r>
              <a:rPr lang="en-US" sz="1780" dirty="0" smtClean="0"/>
              <a:t>decomposes, giving </a:t>
            </a:r>
            <a:r>
              <a:rPr lang="en-US" sz="1780" dirty="0"/>
              <a:t>off carbon dioxide.) Place a funnel over it.</a:t>
            </a:r>
          </a:p>
          <a:p>
            <a:pPr marL="723900" indent="-274638" defTabSz="1708150">
              <a:spcAft>
                <a:spcPts val="300"/>
              </a:spcAft>
              <a:buClr>
                <a:srgbClr val="C00000"/>
              </a:buClr>
              <a:buFont typeface="+mj-lt"/>
              <a:buAutoNum type="arabicPeriod"/>
            </a:pPr>
            <a:r>
              <a:rPr lang="en-US" sz="1780" dirty="0" smtClean="0"/>
              <a:t>Place </a:t>
            </a:r>
            <a:r>
              <a:rPr lang="en-US" sz="1780" dirty="0"/>
              <a:t>a test-tube full of the solution over the funnel, as shown.</a:t>
            </a:r>
          </a:p>
          <a:p>
            <a:pPr marL="723900" indent="-274638" defTabSz="1708150">
              <a:spcAft>
                <a:spcPts val="300"/>
              </a:spcAft>
              <a:buClr>
                <a:srgbClr val="C00000"/>
              </a:buClr>
              <a:buFont typeface="+mj-lt"/>
              <a:buAutoNum type="arabicPeriod"/>
            </a:pPr>
            <a:r>
              <a:rPr lang="en-US" sz="1780" dirty="0" smtClean="0"/>
              <a:t>Place </a:t>
            </a:r>
            <a:r>
              <a:rPr lang="en-US" sz="1780" dirty="0"/>
              <a:t>the lamp 50 cm from the beaker. (Look at the arrow above.)</a:t>
            </a:r>
          </a:p>
          <a:p>
            <a:pPr marL="723900" indent="-274638" defTabSz="1708150">
              <a:spcAft>
                <a:spcPts val="300"/>
              </a:spcAft>
              <a:buClr>
                <a:srgbClr val="C00000"/>
              </a:buClr>
              <a:buFont typeface="+mj-lt"/>
              <a:buAutoNum type="arabicPeriod"/>
            </a:pPr>
            <a:r>
              <a:rPr lang="en-US" sz="1780" dirty="0" smtClean="0"/>
              <a:t>Let </a:t>
            </a:r>
            <a:r>
              <a:rPr lang="en-US" sz="1780" dirty="0"/>
              <a:t>the pondweed adjust to the conditions for 1 minute. Then count </a:t>
            </a:r>
            <a:r>
              <a:rPr lang="en-US" sz="1780" dirty="0" smtClean="0"/>
              <a:t>the bubbles </a:t>
            </a:r>
            <a:r>
              <a:rPr lang="en-US" sz="1780" dirty="0"/>
              <a:t>of oxygen it gives off, over 1 minute. Repeat twice more to </a:t>
            </a:r>
            <a:r>
              <a:rPr lang="en-US" sz="1780" dirty="0" smtClean="0"/>
              <a:t>get an </a:t>
            </a:r>
            <a:r>
              <a:rPr lang="en-US" sz="1780" dirty="0"/>
              <a:t>average value per minute. Record your results.</a:t>
            </a:r>
          </a:p>
          <a:p>
            <a:pPr marL="723900" indent="-274638" defTabSz="1708150">
              <a:spcAft>
                <a:spcPts val="300"/>
              </a:spcAft>
              <a:buClr>
                <a:srgbClr val="C00000"/>
              </a:buClr>
              <a:buFont typeface="+mj-lt"/>
              <a:buAutoNum type="arabicPeriod"/>
            </a:pPr>
            <a:r>
              <a:rPr lang="en-US" sz="1780" dirty="0" smtClean="0"/>
              <a:t>Repeat </a:t>
            </a:r>
            <a:r>
              <a:rPr lang="en-US" sz="1780" dirty="0"/>
              <a:t>step 4, with the lamp placed at 40, 30, 20, and 10 cm </a:t>
            </a:r>
            <a:r>
              <a:rPr lang="en-US" sz="1780" dirty="0" smtClean="0"/>
              <a:t>from the </a:t>
            </a:r>
            <a:r>
              <a:rPr lang="en-US" sz="1780" dirty="0"/>
              <a:t>beaker.</a:t>
            </a:r>
          </a:p>
          <a:p>
            <a:pPr marL="361950" indent="-342900">
              <a:spcAft>
                <a:spcPts val="300"/>
              </a:spcAft>
              <a:buClr>
                <a:srgbClr val="C00000"/>
              </a:buClr>
              <a:buFont typeface="Wingdings 3" panose="05040102010807070707" pitchFamily="18" charset="2"/>
              <a:buChar char=""/>
            </a:pPr>
            <a:r>
              <a:rPr lang="en-US" sz="1780" dirty="0"/>
              <a:t>You can then plot a graph for your results.</a:t>
            </a:r>
            <a:endParaRPr lang="en-GB" sz="178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491880" y="1430231"/>
            <a:ext cx="5256584" cy="2070777"/>
          </a:xfrm>
          <a:prstGeom prst="rect">
            <a:avLst/>
          </a:prstGeom>
        </p:spPr>
      </p:pic>
      <p:sp>
        <p:nvSpPr>
          <p:cNvPr id="6" name="TextBox 5">
            <a:hlinkClick r:id="rId4" action="ppaction://hlinksldjump"/>
          </p:cNvPr>
          <p:cNvSpPr txBox="1"/>
          <p:nvPr/>
        </p:nvSpPr>
        <p:spPr>
          <a:xfrm>
            <a:off x="8172400" y="1052736"/>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4094366709"/>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C</a:t>
            </a:r>
            <a:endParaRPr lang="en-GB" b="1" dirty="0" smtClean="0"/>
          </a:p>
        </p:txBody>
      </p:sp>
      <p:sp>
        <p:nvSpPr>
          <p:cNvPr id="34" name="Rectangle 33"/>
          <p:cNvSpPr/>
          <p:nvPr/>
        </p:nvSpPr>
        <p:spPr>
          <a:xfrm>
            <a:off x="323527" y="1124744"/>
            <a:ext cx="8424935" cy="5770811"/>
          </a:xfrm>
          <a:prstGeom prst="rect">
            <a:avLst/>
          </a:prstGeom>
        </p:spPr>
        <p:txBody>
          <a:bodyPr wrap="square">
            <a:spAutoFit/>
          </a:bodyPr>
          <a:lstStyle/>
          <a:p>
            <a:pPr>
              <a:buClr>
                <a:srgbClr val="0070C0"/>
              </a:buClr>
            </a:pPr>
            <a:r>
              <a:rPr lang="en-US" sz="2000" dirty="0"/>
              <a:t>To achieve a </a:t>
            </a:r>
            <a:r>
              <a:rPr lang="en-US" sz="2000" b="1" dirty="0"/>
              <a:t>Grade C</a:t>
            </a:r>
            <a:r>
              <a:rPr lang="en-US" sz="2000" dirty="0"/>
              <a:t>, a candidate will be able to:</a:t>
            </a:r>
          </a:p>
          <a:p>
            <a:pPr marL="342900" indent="-342900">
              <a:buClr>
                <a:srgbClr val="0070C0"/>
              </a:buClr>
              <a:buFont typeface="Arial" panose="020B0604020202020204" pitchFamily="34" charset="0"/>
              <a:buChar char="•"/>
            </a:pPr>
            <a:r>
              <a:rPr lang="en-US" sz="2000" dirty="0"/>
              <a:t>recall and communicate secure knowledge and understanding of scientific phenomena, facts, </a:t>
            </a:r>
            <a:r>
              <a:rPr lang="en-US" sz="2000" dirty="0" smtClean="0"/>
              <a:t>laws, definitions</a:t>
            </a:r>
            <a:r>
              <a:rPr lang="en-US" sz="2000" dirty="0"/>
              <a:t>, concepts and theories</a:t>
            </a:r>
          </a:p>
          <a:p>
            <a:pPr marL="342900" indent="-342900">
              <a:buClr>
                <a:srgbClr val="0070C0"/>
              </a:buClr>
              <a:buFont typeface="Arial" panose="020B0604020202020204" pitchFamily="34" charset="0"/>
              <a:buChar char="•"/>
            </a:pPr>
            <a:r>
              <a:rPr lang="en-US" sz="2000" dirty="0" smtClean="0"/>
              <a:t>apply </a:t>
            </a:r>
            <a:r>
              <a:rPr lang="en-US" sz="2000" dirty="0"/>
              <a:t>scientific concepts and theories to present simple explanations of familiar and some </a:t>
            </a:r>
            <a:r>
              <a:rPr lang="en-US" sz="2000" dirty="0" smtClean="0"/>
              <a:t>unfamiliar phenomena</a:t>
            </a:r>
            <a:r>
              <a:rPr lang="en-US" sz="2000" dirty="0"/>
              <a:t>, to solve straightforward problems involving several stages, and to make </a:t>
            </a:r>
            <a:r>
              <a:rPr lang="en-US" sz="2000" dirty="0" smtClean="0"/>
              <a:t>detailed predictions </a:t>
            </a:r>
            <a:r>
              <a:rPr lang="en-US" sz="2000" dirty="0"/>
              <a:t>and simple hypotheses</a:t>
            </a:r>
          </a:p>
          <a:p>
            <a:pPr marL="342900" indent="-342900">
              <a:buClr>
                <a:srgbClr val="0070C0"/>
              </a:buClr>
              <a:buFont typeface="Arial" panose="020B0604020202020204" pitchFamily="34" charset="0"/>
              <a:buChar char="•"/>
            </a:pPr>
            <a:r>
              <a:rPr lang="en-US" sz="2000" dirty="0" smtClean="0"/>
              <a:t>communicate </a:t>
            </a:r>
            <a:r>
              <a:rPr lang="en-US" sz="2000" dirty="0"/>
              <a:t>and present scientific ideas, observations and data using a wide range of </a:t>
            </a:r>
            <a:r>
              <a:rPr lang="en-US" sz="2000" dirty="0" smtClean="0"/>
              <a:t>scientific terminology </a:t>
            </a:r>
            <a:r>
              <a:rPr lang="en-US" sz="2000" dirty="0"/>
              <a:t>and conventions</a:t>
            </a:r>
          </a:p>
          <a:p>
            <a:pPr marL="342900" indent="-342900">
              <a:buClr>
                <a:srgbClr val="0070C0"/>
              </a:buClr>
              <a:buFont typeface="Arial" panose="020B0604020202020204" pitchFamily="34" charset="0"/>
              <a:buChar char="•"/>
            </a:pPr>
            <a:r>
              <a:rPr lang="en-US" sz="2000" dirty="0" smtClean="0"/>
              <a:t>select </a:t>
            </a:r>
            <a:r>
              <a:rPr lang="en-US" sz="2000" dirty="0"/>
              <a:t>and process information from a given source, and use it to draw simple conclusions and state </a:t>
            </a:r>
            <a:r>
              <a:rPr lang="en-US" sz="2000" dirty="0" smtClean="0"/>
              <a:t>the scientific</a:t>
            </a:r>
            <a:r>
              <a:rPr lang="en-US" sz="2000" dirty="0"/>
              <a:t>, technological, social, economic or environmental implications</a:t>
            </a:r>
          </a:p>
          <a:p>
            <a:pPr marL="342900" indent="-342900">
              <a:buClr>
                <a:srgbClr val="0070C0"/>
              </a:buClr>
              <a:buFont typeface="Arial" panose="020B0604020202020204" pitchFamily="34" charset="0"/>
              <a:buChar char="•"/>
            </a:pPr>
            <a:r>
              <a:rPr lang="en-US" sz="2000" dirty="0" smtClean="0"/>
              <a:t>solve </a:t>
            </a:r>
            <a:r>
              <a:rPr lang="en-US" sz="2000" dirty="0"/>
              <a:t>problems involving more than one step, but with a limited range of variables or using familiar methods</a:t>
            </a:r>
          </a:p>
          <a:p>
            <a:pPr marL="342900" indent="-342900">
              <a:buClr>
                <a:srgbClr val="0070C0"/>
              </a:buClr>
              <a:buFont typeface="Arial" panose="020B0604020202020204" pitchFamily="34" charset="0"/>
              <a:buChar char="•"/>
            </a:pPr>
            <a:r>
              <a:rPr lang="en-US" sz="2000" dirty="0" smtClean="0"/>
              <a:t>analyse </a:t>
            </a:r>
            <a:r>
              <a:rPr lang="en-US" sz="2000" dirty="0"/>
              <a:t>data to identify a pattern or trend, and select appropriate data to justify a conclusion</a:t>
            </a:r>
          </a:p>
          <a:p>
            <a:pPr marL="342900" indent="-342900">
              <a:buClr>
                <a:srgbClr val="0070C0"/>
              </a:buClr>
              <a:buFont typeface="Arial" panose="020B0604020202020204" pitchFamily="34" charset="0"/>
              <a:buChar char="•"/>
            </a:pPr>
            <a:r>
              <a:rPr lang="en-US" sz="2000" dirty="0" smtClean="0"/>
              <a:t>select</a:t>
            </a:r>
            <a:r>
              <a:rPr lang="en-US" sz="2000" dirty="0"/>
              <a:t>, describe and evaluate techniques for a range of scientific operations and laboratory procedures.</a:t>
            </a:r>
          </a:p>
        </p:txBody>
      </p:sp>
    </p:spTree>
    <p:extLst>
      <p:ext uri="{BB962C8B-B14F-4D97-AF65-F5344CB8AC3E}">
        <p14:creationId xmlns:p14="http://schemas.microsoft.com/office/powerpoint/2010/main" val="3694462258"/>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10.7 </a:t>
            </a:r>
            <a:r>
              <a:rPr lang="en-GB" sz="4000" dirty="0"/>
              <a:t>– </a:t>
            </a:r>
            <a:r>
              <a:rPr lang="en-GB" sz="4000" dirty="0" smtClean="0"/>
              <a:t>Photochemical Reactions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143</a:t>
            </a:r>
            <a:endParaRPr lang="en-GB" sz="96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323528" y="1196752"/>
            <a:ext cx="3118665" cy="3872063"/>
          </a:xfrm>
          <a:prstGeom prst="rect">
            <a:avLst/>
          </a:prstGeom>
        </p:spPr>
      </p:pic>
      <p:sp>
        <p:nvSpPr>
          <p:cNvPr id="4" name="Rectangle 3"/>
          <p:cNvSpPr/>
          <p:nvPr/>
        </p:nvSpPr>
        <p:spPr>
          <a:xfrm>
            <a:off x="323528" y="5157192"/>
            <a:ext cx="3118665" cy="1200329"/>
          </a:xfrm>
          <a:prstGeom prst="rect">
            <a:avLst/>
          </a:prstGeom>
        </p:spPr>
        <p:txBody>
          <a:bodyPr wrap="square">
            <a:spAutoFit/>
          </a:bodyPr>
          <a:lstStyle/>
          <a:p>
            <a:r>
              <a:rPr lang="en-US" dirty="0">
                <a:latin typeface="FrutigerLTStd-Light"/>
              </a:rPr>
              <a:t>The plant on the right is </a:t>
            </a:r>
            <a:r>
              <a:rPr lang="en-US" dirty="0" smtClean="0">
                <a:latin typeface="FrutigerLTStd-Light"/>
              </a:rPr>
              <a:t>unhealthy because </a:t>
            </a:r>
            <a:r>
              <a:rPr lang="en-US" dirty="0">
                <a:latin typeface="FrutigerLTStd-Light"/>
              </a:rPr>
              <a:t>it did not get enough light – so </a:t>
            </a:r>
            <a:r>
              <a:rPr lang="en-US" dirty="0" smtClean="0">
                <a:latin typeface="FrutigerLTStd-Light"/>
              </a:rPr>
              <a:t>it </a:t>
            </a:r>
            <a:r>
              <a:rPr lang="en-GB" dirty="0" smtClean="0">
                <a:latin typeface="FrutigerLTStd-Light"/>
              </a:rPr>
              <a:t>made </a:t>
            </a:r>
            <a:r>
              <a:rPr lang="en-GB" dirty="0">
                <a:latin typeface="FrutigerLTStd-Light"/>
              </a:rPr>
              <a:t>glucose too slowly.</a:t>
            </a:r>
            <a:endParaRPr lang="en-GB" dirty="0"/>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707904" y="1196751"/>
            <a:ext cx="5040560" cy="4410491"/>
          </a:xfrm>
          <a:prstGeom prst="rect">
            <a:avLst/>
          </a:prstGeom>
        </p:spPr>
      </p:pic>
      <p:sp>
        <p:nvSpPr>
          <p:cNvPr id="7" name="TextBox 6">
            <a:hlinkClick r:id="rId5" action="ppaction://hlinksldjump"/>
          </p:cNvPr>
          <p:cNvSpPr txBox="1"/>
          <p:nvPr/>
        </p:nvSpPr>
        <p:spPr>
          <a:xfrm>
            <a:off x="8172400" y="580526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3813589504"/>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10.7 </a:t>
            </a:r>
            <a:r>
              <a:rPr lang="en-GB" sz="4000" dirty="0"/>
              <a:t>– </a:t>
            </a:r>
            <a:r>
              <a:rPr lang="en-GB" sz="4000" dirty="0" smtClean="0"/>
              <a:t>Photochemical Reactions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143</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5009302" cy="5509200"/>
          </a:xfrm>
          <a:prstGeom prst="rect">
            <a:avLst/>
          </a:prstGeom>
        </p:spPr>
        <p:txBody>
          <a:bodyPr wrap="square">
            <a:spAutoFit/>
          </a:bodyPr>
          <a:lstStyle/>
          <a:p>
            <a:pPr marL="361950" indent="-342900">
              <a:spcAft>
                <a:spcPts val="300"/>
              </a:spcAft>
              <a:buClr>
                <a:srgbClr val="C00000"/>
              </a:buClr>
              <a:buFont typeface="Wingdings 3" panose="05040102010807070707" pitchFamily="18" charset="2"/>
              <a:buChar char=""/>
            </a:pPr>
            <a:r>
              <a:rPr lang="en-US" sz="1900" b="1" dirty="0" smtClean="0"/>
              <a:t>The </a:t>
            </a:r>
            <a:r>
              <a:rPr lang="en-US" sz="1900" b="1" dirty="0"/>
              <a:t>results</a:t>
            </a:r>
            <a:r>
              <a:rPr lang="en-US" sz="1900" dirty="0"/>
              <a:t> </a:t>
            </a:r>
            <a:r>
              <a:rPr lang="en-US" sz="1900" dirty="0" smtClean="0"/>
              <a:t>- This </a:t>
            </a:r>
            <a:r>
              <a:rPr lang="en-US" sz="1900" dirty="0"/>
              <a:t>graph shows </a:t>
            </a:r>
            <a:r>
              <a:rPr lang="en-US" sz="1900" dirty="0" smtClean="0"/>
              <a:t>that the number </a:t>
            </a:r>
            <a:r>
              <a:rPr lang="en-US" sz="1900" dirty="0"/>
              <a:t>of bubbles per minute increases </a:t>
            </a:r>
            <a:r>
              <a:rPr lang="en-US" sz="1900" dirty="0" smtClean="0"/>
              <a:t>as the </a:t>
            </a:r>
            <a:r>
              <a:rPr lang="en-US" sz="1900" dirty="0"/>
              <a:t>lamp is brought closer to the plant.</a:t>
            </a:r>
          </a:p>
          <a:p>
            <a:pPr marL="361950" indent="-342900">
              <a:spcAft>
                <a:spcPts val="300"/>
              </a:spcAft>
              <a:buClr>
                <a:srgbClr val="C00000"/>
              </a:buClr>
              <a:buFont typeface="Wingdings 3" panose="05040102010807070707" pitchFamily="18" charset="2"/>
              <a:buChar char=""/>
            </a:pPr>
            <a:r>
              <a:rPr lang="en-US" sz="1900" dirty="0"/>
              <a:t>The closer it is, the greater the strength </a:t>
            </a:r>
            <a:r>
              <a:rPr lang="en-US" sz="1900" dirty="0" smtClean="0"/>
              <a:t>or </a:t>
            </a:r>
            <a:r>
              <a:rPr lang="en-US" sz="1900" b="1" dirty="0" smtClean="0"/>
              <a:t>intensity</a:t>
            </a:r>
            <a:r>
              <a:rPr lang="en-US" sz="1900" dirty="0" smtClean="0"/>
              <a:t> </a:t>
            </a:r>
            <a:r>
              <a:rPr lang="en-US" sz="1900" dirty="0"/>
              <a:t>of the light that reaches the </a:t>
            </a:r>
            <a:r>
              <a:rPr lang="en-US" sz="1900" dirty="0" smtClean="0"/>
              <a:t>plant. So </a:t>
            </a:r>
            <a:r>
              <a:rPr lang="en-US" sz="1900" dirty="0"/>
              <a:t>we can say that the rate of </a:t>
            </a:r>
            <a:r>
              <a:rPr lang="en-US" sz="1900" dirty="0" smtClean="0"/>
              <a:t>photosynthesis increases </a:t>
            </a:r>
            <a:r>
              <a:rPr lang="en-US" sz="1900" dirty="0"/>
              <a:t>as the intensity of the light increases.</a:t>
            </a:r>
          </a:p>
          <a:p>
            <a:pPr marL="361950" indent="-342900">
              <a:spcAft>
                <a:spcPts val="300"/>
              </a:spcAft>
              <a:buClr>
                <a:srgbClr val="C00000"/>
              </a:buClr>
              <a:buFont typeface="Wingdings 3" panose="05040102010807070707" pitchFamily="18" charset="2"/>
              <a:buChar char=""/>
            </a:pPr>
            <a:r>
              <a:rPr lang="en-US" sz="1900" dirty="0"/>
              <a:t>That makes sense. Light provides the </a:t>
            </a:r>
            <a:r>
              <a:rPr lang="en-US" sz="1900" dirty="0" smtClean="0"/>
              <a:t>energy for </a:t>
            </a:r>
            <a:r>
              <a:rPr lang="en-US" sz="1900" dirty="0"/>
              <a:t>the reaction. The stronger it is, the </a:t>
            </a:r>
            <a:r>
              <a:rPr lang="en-US" sz="1900" dirty="0" smtClean="0"/>
              <a:t>more energy </a:t>
            </a:r>
            <a:r>
              <a:rPr lang="en-US" sz="1900" dirty="0"/>
              <a:t>it provides. So more molecules of </a:t>
            </a:r>
            <a:r>
              <a:rPr lang="en-US" sz="1900" dirty="0" smtClean="0"/>
              <a:t>carbon dioxide </a:t>
            </a:r>
            <a:r>
              <a:rPr lang="en-US" sz="1900" dirty="0"/>
              <a:t>and water gain enough energy to react.</a:t>
            </a:r>
          </a:p>
          <a:p>
            <a:pPr marL="361950" indent="-342900">
              <a:spcAft>
                <a:spcPts val="300"/>
              </a:spcAft>
              <a:buClr>
                <a:srgbClr val="C00000"/>
              </a:buClr>
              <a:buFont typeface="Wingdings 3" panose="05040102010807070707" pitchFamily="18" charset="2"/>
              <a:buChar char=""/>
            </a:pPr>
            <a:r>
              <a:rPr lang="en-US" sz="1900" b="1" dirty="0"/>
              <a:t>A photochemical reaction can be </a:t>
            </a:r>
            <a:r>
              <a:rPr lang="en-US" sz="1900" b="1" dirty="0" smtClean="0"/>
              <a:t>speeded up </a:t>
            </a:r>
            <a:r>
              <a:rPr lang="en-US" sz="1900" b="1" dirty="0"/>
              <a:t>by increasing the intensity of the light.</a:t>
            </a:r>
          </a:p>
          <a:p>
            <a:pPr marL="361950" indent="-342900">
              <a:spcAft>
                <a:spcPts val="300"/>
              </a:spcAft>
              <a:buClr>
                <a:srgbClr val="C00000"/>
              </a:buClr>
              <a:buFont typeface="Wingdings 3" panose="05040102010807070707" pitchFamily="18" charset="2"/>
              <a:buChar char=""/>
            </a:pPr>
            <a:r>
              <a:rPr lang="en-US" sz="1900" dirty="0"/>
              <a:t>This is true of all photochemical reactions.</a:t>
            </a:r>
            <a:endParaRPr lang="en-GB" sz="1900" b="1"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92080" y="1196752"/>
            <a:ext cx="3456384" cy="3024337"/>
          </a:xfrm>
          <a:prstGeom prst="rect">
            <a:avLst/>
          </a:prstGeom>
        </p:spPr>
      </p:pic>
      <p:sp>
        <p:nvSpPr>
          <p:cNvPr id="7" name="TextBox 6">
            <a:hlinkClick r:id="rId4" action="ppaction://hlinksldjump"/>
          </p:cNvPr>
          <p:cNvSpPr txBox="1"/>
          <p:nvPr/>
        </p:nvSpPr>
        <p:spPr>
          <a:xfrm>
            <a:off x="8172400" y="580526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284281306"/>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10.7 </a:t>
            </a:r>
            <a:r>
              <a:rPr lang="en-GB" sz="4000" dirty="0"/>
              <a:t>– </a:t>
            </a:r>
            <a:r>
              <a:rPr lang="en-GB" sz="4000" dirty="0" smtClean="0"/>
              <a:t>Photochemical Reactions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143</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5441350" cy="5239896"/>
          </a:xfrm>
          <a:prstGeom prst="rect">
            <a:avLst/>
          </a:prstGeom>
        </p:spPr>
        <p:txBody>
          <a:bodyPr wrap="square">
            <a:spAutoFit/>
          </a:bodyPr>
          <a:lstStyle/>
          <a:p>
            <a:pPr marL="19050">
              <a:spcAft>
                <a:spcPts val="300"/>
              </a:spcAft>
              <a:buClr>
                <a:srgbClr val="C00000"/>
              </a:buClr>
            </a:pPr>
            <a:r>
              <a:rPr lang="en-US" sz="2300" b="1" dirty="0"/>
              <a:t>The reactions in film photography</a:t>
            </a:r>
          </a:p>
          <a:p>
            <a:pPr marL="361950" indent="-342900">
              <a:spcAft>
                <a:spcPts val="300"/>
              </a:spcAft>
              <a:buClr>
                <a:srgbClr val="C00000"/>
              </a:buClr>
              <a:buFont typeface="Wingdings 3" panose="05040102010807070707" pitchFamily="18" charset="2"/>
              <a:buChar char=""/>
            </a:pPr>
            <a:r>
              <a:rPr lang="en-US" sz="2300" dirty="0"/>
              <a:t>Black-and-white film photography relies on a photochemical </a:t>
            </a:r>
            <a:r>
              <a:rPr lang="en-US" sz="2300" dirty="0" smtClean="0"/>
              <a:t>reaction. The </a:t>
            </a:r>
            <a:r>
              <a:rPr lang="en-US" sz="2300" dirty="0"/>
              <a:t>film is covered with a coating of gel that contains tiny grains of </a:t>
            </a:r>
            <a:r>
              <a:rPr lang="en-US" sz="2300" dirty="0" smtClean="0"/>
              <a:t>silver bromide</a:t>
            </a:r>
            <a:r>
              <a:rPr lang="en-US" sz="2300" dirty="0"/>
              <a:t>. Light causes this to break </a:t>
            </a:r>
            <a:r>
              <a:rPr lang="en-US" sz="2300" dirty="0" smtClean="0"/>
              <a:t>down:</a:t>
            </a:r>
          </a:p>
          <a:p>
            <a:pPr marL="19050" algn="ctr">
              <a:spcAft>
                <a:spcPts val="300"/>
              </a:spcAft>
              <a:buClr>
                <a:srgbClr val="C00000"/>
              </a:buClr>
            </a:pPr>
            <a:r>
              <a:rPr lang="en-US" sz="2300" b="1" dirty="0" smtClean="0">
                <a:solidFill>
                  <a:srgbClr val="0070C0"/>
                </a:solidFill>
              </a:rPr>
              <a:t>2AgBr </a:t>
            </a:r>
            <a:r>
              <a:rPr lang="en-US" sz="2300" b="1" dirty="0">
                <a:solidFill>
                  <a:srgbClr val="0070C0"/>
                </a:solidFill>
              </a:rPr>
              <a:t>(s) </a:t>
            </a:r>
            <a:r>
              <a:rPr lang="en-US" sz="2300" b="1" dirty="0" smtClean="0">
                <a:solidFill>
                  <a:srgbClr val="0070C0"/>
                </a:solidFill>
              </a:rPr>
              <a:t> </a:t>
            </a:r>
            <a:r>
              <a:rPr lang="en-US" sz="2300" b="1" dirty="0" smtClean="0">
                <a:solidFill>
                  <a:srgbClr val="0070C0"/>
                </a:solidFill>
                <a:sym typeface="Wingdings 3" panose="05040102010807070707" pitchFamily="18" charset="2"/>
              </a:rPr>
              <a:t></a:t>
            </a:r>
            <a:r>
              <a:rPr lang="en-US" sz="2300" b="1" dirty="0">
                <a:solidFill>
                  <a:srgbClr val="0070C0"/>
                </a:solidFill>
                <a:sym typeface="Wingdings 3" panose="05040102010807070707" pitchFamily="18" charset="2"/>
              </a:rPr>
              <a:t> </a:t>
            </a:r>
            <a:r>
              <a:rPr lang="en-US" sz="2300" b="1" dirty="0" smtClean="0">
                <a:solidFill>
                  <a:srgbClr val="0070C0"/>
                </a:solidFill>
              </a:rPr>
              <a:t>2Ag </a:t>
            </a:r>
            <a:r>
              <a:rPr lang="en-US" sz="2300" b="1" dirty="0">
                <a:solidFill>
                  <a:srgbClr val="0070C0"/>
                </a:solidFill>
              </a:rPr>
              <a:t>(s) </a:t>
            </a:r>
            <a:r>
              <a:rPr lang="en-US" sz="2300" b="1" dirty="0" smtClean="0">
                <a:solidFill>
                  <a:srgbClr val="0070C0"/>
                </a:solidFill>
              </a:rPr>
              <a:t>+ </a:t>
            </a:r>
            <a:r>
              <a:rPr lang="en-US" sz="2300" b="1" dirty="0">
                <a:solidFill>
                  <a:srgbClr val="0070C0"/>
                </a:solidFill>
              </a:rPr>
              <a:t>Br2 (</a:t>
            </a:r>
            <a:r>
              <a:rPr lang="en-US" sz="2300" b="1" i="1" dirty="0">
                <a:solidFill>
                  <a:srgbClr val="0070C0"/>
                </a:solidFill>
              </a:rPr>
              <a:t>l</a:t>
            </a:r>
            <a:r>
              <a:rPr lang="en-US" sz="2300" b="1" dirty="0">
                <a:solidFill>
                  <a:srgbClr val="0070C0"/>
                </a:solidFill>
              </a:rPr>
              <a:t>)</a:t>
            </a:r>
          </a:p>
          <a:p>
            <a:pPr marL="361950" indent="-342900">
              <a:spcAft>
                <a:spcPts val="300"/>
              </a:spcAft>
              <a:buClr>
                <a:srgbClr val="C00000"/>
              </a:buClr>
              <a:buFont typeface="Wingdings 3" panose="05040102010807070707" pitchFamily="18" charset="2"/>
              <a:buChar char=""/>
            </a:pPr>
            <a:r>
              <a:rPr lang="en-US" sz="2300" dirty="0"/>
              <a:t>It is both a photochemical reaction and a redox reaction.</a:t>
            </a:r>
          </a:p>
          <a:p>
            <a:pPr marL="361950" indent="-342900">
              <a:spcAft>
                <a:spcPts val="300"/>
              </a:spcAft>
              <a:buClr>
                <a:srgbClr val="C00000"/>
              </a:buClr>
              <a:buFont typeface="Wingdings 3" panose="05040102010807070707" pitchFamily="18" charset="2"/>
              <a:buChar char=""/>
            </a:pPr>
            <a:r>
              <a:rPr lang="en-US" sz="2300" dirty="0"/>
              <a:t>The silver ions are </a:t>
            </a:r>
            <a:r>
              <a:rPr lang="en-US" sz="2300" b="1" dirty="0"/>
              <a:t>reduced</a:t>
            </a:r>
            <a:r>
              <a:rPr lang="en-US" sz="2300" dirty="0"/>
              <a:t>: </a:t>
            </a:r>
            <a:r>
              <a:rPr lang="en-US" sz="2300" dirty="0" smtClean="0"/>
              <a:t/>
            </a:r>
            <a:br>
              <a:rPr lang="en-US" sz="2300" dirty="0" smtClean="0"/>
            </a:br>
            <a:r>
              <a:rPr lang="en-US" sz="2300" b="1" dirty="0" smtClean="0">
                <a:solidFill>
                  <a:srgbClr val="0070C0"/>
                </a:solidFill>
              </a:rPr>
              <a:t>2Ag</a:t>
            </a:r>
            <a:r>
              <a:rPr lang="en-US" sz="2300" b="1" baseline="30000" dirty="0" smtClean="0">
                <a:solidFill>
                  <a:srgbClr val="0070C0"/>
                </a:solidFill>
              </a:rPr>
              <a:t>+</a:t>
            </a:r>
            <a:r>
              <a:rPr lang="en-US" sz="2300" b="1" dirty="0" smtClean="0">
                <a:solidFill>
                  <a:srgbClr val="0070C0"/>
                </a:solidFill>
              </a:rPr>
              <a:t> + 2e</a:t>
            </a:r>
            <a:r>
              <a:rPr lang="en-US" sz="2300" b="1" baseline="30000" dirty="0" smtClean="0">
                <a:solidFill>
                  <a:srgbClr val="0070C0"/>
                </a:solidFill>
              </a:rPr>
              <a:t>-</a:t>
            </a:r>
            <a:r>
              <a:rPr lang="en-US" sz="2300" b="1" dirty="0" smtClean="0">
                <a:solidFill>
                  <a:srgbClr val="0070C0"/>
                </a:solidFill>
              </a:rPr>
              <a:t> </a:t>
            </a:r>
            <a:r>
              <a:rPr lang="en-US" sz="2300" b="1" dirty="0" smtClean="0">
                <a:solidFill>
                  <a:srgbClr val="0070C0"/>
                </a:solidFill>
                <a:sym typeface="Wingdings 3" panose="05040102010807070707" pitchFamily="18" charset="2"/>
              </a:rPr>
              <a:t>   </a:t>
            </a:r>
            <a:r>
              <a:rPr lang="en-US" sz="2300" b="1" dirty="0" smtClean="0">
                <a:solidFill>
                  <a:srgbClr val="0070C0"/>
                </a:solidFill>
              </a:rPr>
              <a:t>2Ag </a:t>
            </a:r>
            <a:r>
              <a:rPr lang="en-US" sz="2300" b="1" dirty="0">
                <a:solidFill>
                  <a:srgbClr val="0070C0"/>
                </a:solidFill>
              </a:rPr>
              <a:t>(electron gain)</a:t>
            </a:r>
          </a:p>
          <a:p>
            <a:pPr marL="361950" indent="-342900">
              <a:spcAft>
                <a:spcPts val="300"/>
              </a:spcAft>
              <a:buClr>
                <a:srgbClr val="C00000"/>
              </a:buClr>
              <a:buFont typeface="Wingdings 3" panose="05040102010807070707" pitchFamily="18" charset="2"/>
              <a:buChar char=""/>
            </a:pPr>
            <a:r>
              <a:rPr lang="en-US" sz="2300" dirty="0"/>
              <a:t>The bromide ions are </a:t>
            </a:r>
            <a:r>
              <a:rPr lang="en-US" sz="2300" b="1" dirty="0" err="1"/>
              <a:t>oxidised</a:t>
            </a:r>
            <a:r>
              <a:rPr lang="en-US" sz="2300" dirty="0"/>
              <a:t>: </a:t>
            </a:r>
            <a:r>
              <a:rPr lang="en-US" sz="2300" dirty="0" smtClean="0"/>
              <a:t/>
            </a:r>
            <a:br>
              <a:rPr lang="en-US" sz="2300" dirty="0" smtClean="0"/>
            </a:br>
            <a:r>
              <a:rPr lang="en-US" sz="2300" b="1" dirty="0" smtClean="0">
                <a:solidFill>
                  <a:srgbClr val="0070C0"/>
                </a:solidFill>
              </a:rPr>
              <a:t>2Br</a:t>
            </a:r>
            <a:r>
              <a:rPr lang="en-US" sz="2300" b="1" baseline="30000" dirty="0" smtClean="0">
                <a:solidFill>
                  <a:srgbClr val="0070C0"/>
                </a:solidFill>
              </a:rPr>
              <a:t>-</a:t>
            </a:r>
            <a:r>
              <a:rPr lang="en-US" sz="2300" b="1" dirty="0">
                <a:solidFill>
                  <a:srgbClr val="0070C0"/>
                </a:solidFill>
              </a:rPr>
              <a:t> </a:t>
            </a:r>
            <a:r>
              <a:rPr lang="en-US" sz="2300" b="1" dirty="0">
                <a:solidFill>
                  <a:srgbClr val="0070C0"/>
                </a:solidFill>
                <a:sym typeface="Wingdings 3" panose="05040102010807070707" pitchFamily="18" charset="2"/>
              </a:rPr>
              <a:t> </a:t>
            </a:r>
            <a:r>
              <a:rPr lang="en-US" sz="2300" b="1" dirty="0" smtClean="0">
                <a:solidFill>
                  <a:srgbClr val="0070C0"/>
                </a:solidFill>
              </a:rPr>
              <a:t>Br</a:t>
            </a:r>
            <a:r>
              <a:rPr lang="en-US" sz="2300" b="1" baseline="-25000" dirty="0" smtClean="0">
                <a:solidFill>
                  <a:srgbClr val="0070C0"/>
                </a:solidFill>
              </a:rPr>
              <a:t>2</a:t>
            </a:r>
            <a:r>
              <a:rPr lang="en-US" sz="2300" b="1" dirty="0" smtClean="0">
                <a:solidFill>
                  <a:srgbClr val="0070C0"/>
                </a:solidFill>
              </a:rPr>
              <a:t> + 2e</a:t>
            </a:r>
            <a:r>
              <a:rPr lang="en-US" sz="2300" b="1" baseline="30000" dirty="0" smtClean="0">
                <a:solidFill>
                  <a:srgbClr val="0070C0"/>
                </a:solidFill>
              </a:rPr>
              <a:t>-</a:t>
            </a:r>
            <a:r>
              <a:rPr lang="en-US" sz="2300" b="1" dirty="0" smtClean="0">
                <a:solidFill>
                  <a:srgbClr val="0070C0"/>
                </a:solidFill>
              </a:rPr>
              <a:t> </a:t>
            </a:r>
            <a:r>
              <a:rPr lang="en-US" sz="2300" b="1" dirty="0">
                <a:solidFill>
                  <a:srgbClr val="0070C0"/>
                </a:solidFill>
              </a:rPr>
              <a:t>(electron loss</a:t>
            </a:r>
            <a:r>
              <a:rPr lang="en-US" sz="2300" b="1" dirty="0" smtClean="0">
                <a:solidFill>
                  <a:srgbClr val="0070C0"/>
                </a:solidFill>
              </a:rPr>
              <a:t>)</a:t>
            </a:r>
            <a:endParaRPr lang="en-US" sz="2300" b="1" dirty="0">
              <a:solidFill>
                <a:srgbClr val="0070C0"/>
              </a:solidFill>
            </a:endParaRPr>
          </a:p>
        </p:txBody>
      </p:sp>
      <p:pic>
        <p:nvPicPr>
          <p:cNvPr id="2" name="Picture 1"/>
          <p:cNvPicPr>
            <a:picLocks noChangeAspect="1"/>
          </p:cNvPicPr>
          <p:nvPr/>
        </p:nvPicPr>
        <p:blipFill>
          <a:blip r:embed="rId3"/>
          <a:stretch>
            <a:fillRect/>
          </a:stretch>
        </p:blipFill>
        <p:spPr>
          <a:xfrm>
            <a:off x="5724129" y="1159388"/>
            <a:ext cx="3064567" cy="3493748"/>
          </a:xfrm>
          <a:prstGeom prst="rect">
            <a:avLst/>
          </a:prstGeom>
        </p:spPr>
      </p:pic>
      <p:sp>
        <p:nvSpPr>
          <p:cNvPr id="3" name="Rectangle 2"/>
          <p:cNvSpPr/>
          <p:nvPr/>
        </p:nvSpPr>
        <p:spPr>
          <a:xfrm>
            <a:off x="5724128" y="4737918"/>
            <a:ext cx="3064567" cy="923330"/>
          </a:xfrm>
          <a:prstGeom prst="rect">
            <a:avLst/>
          </a:prstGeom>
        </p:spPr>
        <p:txBody>
          <a:bodyPr wrap="square">
            <a:spAutoFit/>
          </a:bodyPr>
          <a:lstStyle/>
          <a:p>
            <a:r>
              <a:rPr lang="en-GB" dirty="0">
                <a:latin typeface="FrutigerLTStd-Light"/>
              </a:rPr>
              <a:t>A 'negative' portrait in silver </a:t>
            </a:r>
            <a:r>
              <a:rPr lang="en-GB" dirty="0" smtClean="0">
                <a:latin typeface="FrutigerLTStd-Light"/>
              </a:rPr>
              <a:t>particles. </a:t>
            </a:r>
            <a:r>
              <a:rPr lang="en-US" dirty="0" smtClean="0">
                <a:latin typeface="FrutigerLTStd-Light"/>
              </a:rPr>
              <a:t>What </a:t>
            </a:r>
            <a:r>
              <a:rPr lang="en-US" dirty="0">
                <a:latin typeface="FrutigerLTStd-Light"/>
              </a:rPr>
              <a:t>will the printed photo show?</a:t>
            </a:r>
            <a:endParaRPr lang="en-GB" dirty="0"/>
          </a:p>
        </p:txBody>
      </p:sp>
      <p:sp>
        <p:nvSpPr>
          <p:cNvPr id="7" name="TextBox 6">
            <a:hlinkClick r:id="rId4" action="ppaction://hlinksldjump"/>
          </p:cNvPr>
          <p:cNvSpPr txBox="1"/>
          <p:nvPr/>
        </p:nvSpPr>
        <p:spPr>
          <a:xfrm>
            <a:off x="8172400" y="5766355"/>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441051006"/>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10.7 </a:t>
            </a:r>
            <a:r>
              <a:rPr lang="en-GB" sz="4000" dirty="0"/>
              <a:t>– </a:t>
            </a:r>
            <a:r>
              <a:rPr lang="en-GB" sz="4000" dirty="0" smtClean="0"/>
              <a:t>Photochemical Reactions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143</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6233438" cy="5801588"/>
          </a:xfrm>
          <a:prstGeom prst="rect">
            <a:avLst/>
          </a:prstGeom>
        </p:spPr>
        <p:txBody>
          <a:bodyPr wrap="square">
            <a:spAutoFit/>
          </a:bodyPr>
          <a:lstStyle/>
          <a:p>
            <a:pPr marL="19050">
              <a:spcAft>
                <a:spcPts val="300"/>
              </a:spcAft>
              <a:buClr>
                <a:srgbClr val="C00000"/>
              </a:buClr>
            </a:pPr>
            <a:r>
              <a:rPr lang="en-US" sz="1830" b="1" dirty="0" smtClean="0">
                <a:solidFill>
                  <a:srgbClr val="FF0000"/>
                </a:solidFill>
              </a:rPr>
              <a:t>So </a:t>
            </a:r>
            <a:r>
              <a:rPr lang="en-US" sz="1830" b="1" dirty="0">
                <a:solidFill>
                  <a:srgbClr val="FF0000"/>
                </a:solidFill>
              </a:rPr>
              <a:t>how is a photo produced?</a:t>
            </a:r>
          </a:p>
          <a:p>
            <a:pPr marL="361950" indent="-342900">
              <a:spcAft>
                <a:spcPts val="300"/>
              </a:spcAft>
              <a:buClr>
                <a:srgbClr val="C00000"/>
              </a:buClr>
              <a:buFont typeface="+mj-lt"/>
              <a:buAutoNum type="arabicPeriod"/>
            </a:pPr>
            <a:r>
              <a:rPr lang="en-US" sz="1830" dirty="0" smtClean="0"/>
              <a:t>When </a:t>
            </a:r>
            <a:r>
              <a:rPr lang="en-US" sz="1830" dirty="0"/>
              <a:t>you click to take the photo, the camera shutter opens </a:t>
            </a:r>
            <a:r>
              <a:rPr lang="en-US" sz="1830" dirty="0" smtClean="0"/>
              <a:t>briefly. Light </a:t>
            </a:r>
            <a:r>
              <a:rPr lang="en-US" sz="1830" dirty="0"/>
              <a:t>enters and strikes the film. The silver bromide </a:t>
            </a:r>
            <a:r>
              <a:rPr lang="en-US" sz="1830" dirty="0" smtClean="0"/>
              <a:t>decomposes, giving </a:t>
            </a:r>
            <a:r>
              <a:rPr lang="en-US" sz="1830" dirty="0"/>
              <a:t>tiny dark particles of silver. Where brighter light strikes (</a:t>
            </a:r>
            <a:r>
              <a:rPr lang="en-US" sz="1830" dirty="0" smtClean="0"/>
              <a:t>from brighter </a:t>
            </a:r>
            <a:r>
              <a:rPr lang="en-US" sz="1830" dirty="0"/>
              <a:t>parts of the scene), decomposition is faster, giving more silver.</a:t>
            </a:r>
          </a:p>
          <a:p>
            <a:pPr marL="361950" indent="-342900">
              <a:spcAft>
                <a:spcPts val="300"/>
              </a:spcAft>
              <a:buClr>
                <a:srgbClr val="C00000"/>
              </a:buClr>
              <a:buFont typeface="+mj-lt"/>
              <a:buAutoNum type="arabicPeriod"/>
            </a:pPr>
            <a:r>
              <a:rPr lang="en-US" sz="1830" dirty="0" smtClean="0"/>
              <a:t>Next </a:t>
            </a:r>
            <a:r>
              <a:rPr lang="en-US" sz="1830" dirty="0"/>
              <a:t>the film is developed: unreacted silver bromide is washed </a:t>
            </a:r>
            <a:r>
              <a:rPr lang="en-US" sz="1830" dirty="0" smtClean="0"/>
              <a:t>away, leaving </a:t>
            </a:r>
            <a:r>
              <a:rPr lang="en-US" sz="1830" dirty="0"/>
              <a:t>clear areas on the film. The silver remains, giving darker areas.</a:t>
            </a:r>
          </a:p>
          <a:p>
            <a:pPr marL="361950" indent="-342900">
              <a:spcAft>
                <a:spcPts val="300"/>
              </a:spcAft>
              <a:buClr>
                <a:srgbClr val="C00000"/>
              </a:buClr>
              <a:buFont typeface="+mj-lt"/>
              <a:buAutoNum type="arabicPeriod"/>
            </a:pPr>
            <a:r>
              <a:rPr lang="en-US" sz="1830" dirty="0" smtClean="0"/>
              <a:t>Then </a:t>
            </a:r>
            <a:r>
              <a:rPr lang="en-US" sz="1830" dirty="0"/>
              <a:t>the film is printed. In this step, light is shone through the </a:t>
            </a:r>
            <a:r>
              <a:rPr lang="en-US" sz="1830" dirty="0" smtClean="0"/>
              <a:t>film onto </a:t>
            </a:r>
            <a:r>
              <a:rPr lang="en-US" sz="1830" dirty="0"/>
              <a:t>photographic paper, which is also coated with silver </a:t>
            </a:r>
            <a:r>
              <a:rPr lang="en-US" sz="1830" dirty="0" smtClean="0"/>
              <a:t>bromide. The </a:t>
            </a:r>
            <a:r>
              <a:rPr lang="en-US" sz="1830" dirty="0"/>
              <a:t>light passes through the clear areas of the film easily, causing </a:t>
            </a:r>
            <a:r>
              <a:rPr lang="en-US" sz="1830" dirty="0" smtClean="0"/>
              <a:t>the silver </a:t>
            </a:r>
            <a:r>
              <a:rPr lang="en-US" sz="1830" dirty="0"/>
              <a:t>bromide to decompose. But the darker areas block light.</a:t>
            </a:r>
          </a:p>
          <a:p>
            <a:pPr marL="361950" indent="-342900">
              <a:spcAft>
                <a:spcPts val="300"/>
              </a:spcAft>
              <a:buClr>
                <a:srgbClr val="C00000"/>
              </a:buClr>
              <a:buFont typeface="+mj-lt"/>
              <a:buAutoNum type="arabicPeriod"/>
            </a:pPr>
            <a:r>
              <a:rPr lang="en-US" sz="1830" dirty="0" smtClean="0"/>
              <a:t>The </a:t>
            </a:r>
            <a:r>
              <a:rPr lang="en-US" sz="1830" dirty="0"/>
              <a:t>unreacted silver bromide is washed from the paper. This leaves </a:t>
            </a:r>
            <a:r>
              <a:rPr lang="en-US" sz="1830" dirty="0" smtClean="0"/>
              <a:t>a black-and-white </a:t>
            </a:r>
            <a:r>
              <a:rPr lang="en-US" sz="1830" dirty="0"/>
              <a:t>image of the original scene, made of silver particles.</a:t>
            </a:r>
            <a:endParaRPr lang="en-GB" sz="183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3"/>
          <a:stretch>
            <a:fillRect/>
          </a:stretch>
        </p:blipFill>
        <p:spPr>
          <a:xfrm>
            <a:off x="6516216" y="1159388"/>
            <a:ext cx="2272480" cy="2590732"/>
          </a:xfrm>
          <a:prstGeom prst="rect">
            <a:avLst/>
          </a:prstGeom>
        </p:spPr>
      </p:pic>
      <p:sp>
        <p:nvSpPr>
          <p:cNvPr id="3" name="Rectangle 2"/>
          <p:cNvSpPr/>
          <p:nvPr/>
        </p:nvSpPr>
        <p:spPr>
          <a:xfrm>
            <a:off x="6516216" y="3789040"/>
            <a:ext cx="2232248" cy="1477328"/>
          </a:xfrm>
          <a:prstGeom prst="rect">
            <a:avLst/>
          </a:prstGeom>
        </p:spPr>
        <p:txBody>
          <a:bodyPr wrap="square">
            <a:spAutoFit/>
          </a:bodyPr>
          <a:lstStyle/>
          <a:p>
            <a:r>
              <a:rPr lang="en-GB" dirty="0">
                <a:latin typeface="FrutigerLTStd-Light"/>
              </a:rPr>
              <a:t>A 'negative' portrait in silver </a:t>
            </a:r>
            <a:r>
              <a:rPr lang="en-GB" dirty="0" smtClean="0">
                <a:latin typeface="FrutigerLTStd-Light"/>
              </a:rPr>
              <a:t>particles. </a:t>
            </a:r>
            <a:r>
              <a:rPr lang="en-US" dirty="0" smtClean="0">
                <a:latin typeface="FrutigerLTStd-Light"/>
              </a:rPr>
              <a:t>What </a:t>
            </a:r>
            <a:r>
              <a:rPr lang="en-US" dirty="0">
                <a:latin typeface="FrutigerLTStd-Light"/>
              </a:rPr>
              <a:t>will the printed photo show?</a:t>
            </a:r>
            <a:endParaRPr lang="en-GB" dirty="0"/>
          </a:p>
        </p:txBody>
      </p:sp>
      <p:sp>
        <p:nvSpPr>
          <p:cNvPr id="7" name="TextBox 6">
            <a:hlinkClick r:id="rId4" action="ppaction://hlinksldjump"/>
          </p:cNvPr>
          <p:cNvSpPr txBox="1"/>
          <p:nvPr/>
        </p:nvSpPr>
        <p:spPr>
          <a:xfrm>
            <a:off x="8172400" y="580526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172108109"/>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a:t>10.7 – Photochemical Reactions</a:t>
            </a:r>
            <a:endParaRPr lang="en-GB" sz="36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135</a:t>
            </a:r>
            <a:endParaRPr lang="en-GB" sz="960" b="1" dirty="0">
              <a:latin typeface="Arial" panose="020B0604020202020204" pitchFamily="34" charset="0"/>
              <a:cs typeface="Arial" panose="020B0604020202020204" pitchFamily="34" charset="0"/>
            </a:endParaRPr>
          </a:p>
        </p:txBody>
      </p:sp>
      <p:sp>
        <p:nvSpPr>
          <p:cNvPr id="5" name="Rectangle 4"/>
          <p:cNvSpPr/>
          <p:nvPr/>
        </p:nvSpPr>
        <p:spPr>
          <a:xfrm>
            <a:off x="299596" y="1124741"/>
            <a:ext cx="8480032" cy="5262979"/>
          </a:xfrm>
          <a:prstGeom prst="rect">
            <a:avLst/>
          </a:prstGeom>
          <a:solidFill>
            <a:srgbClr val="F5FC9A"/>
          </a:solidFill>
          <a:ln w="57150">
            <a:solidFill>
              <a:srgbClr val="002060"/>
            </a:solidFill>
          </a:ln>
        </p:spPr>
        <p:txBody>
          <a:bodyPr wrap="square" numCol="1" spcCol="144000">
            <a:spAutoFit/>
          </a:bodyPr>
          <a:lstStyle/>
          <a:p>
            <a:pPr marL="534988" indent="-534988">
              <a:buClr>
                <a:srgbClr val="C00000"/>
              </a:buClr>
              <a:buSzPct val="111000"/>
              <a:buFont typeface="+mj-lt"/>
              <a:buAutoNum type="arabicPeriod"/>
            </a:pPr>
            <a:r>
              <a:rPr lang="en-US" sz="2800" dirty="0">
                <a:latin typeface="Arial" panose="020B0604020202020204" pitchFamily="34" charset="0"/>
                <a:cs typeface="Arial" panose="020B0604020202020204" pitchFamily="34" charset="0"/>
              </a:rPr>
              <a:t>What is a photochemical reaction? Give two examples.</a:t>
            </a:r>
          </a:p>
          <a:p>
            <a:pPr marL="534988" indent="-534988">
              <a:buClr>
                <a:srgbClr val="C00000"/>
              </a:buClr>
              <a:buSzPct val="111000"/>
              <a:buFont typeface="+mj-lt"/>
              <a:buAutoNum type="arabicPeriod"/>
            </a:pPr>
            <a:r>
              <a:rPr lang="en-US" sz="2800" dirty="0" smtClean="0">
                <a:latin typeface="Arial" panose="020B0604020202020204" pitchFamily="34" charset="0"/>
                <a:cs typeface="Arial" panose="020B0604020202020204" pitchFamily="34" charset="0"/>
              </a:rPr>
              <a:t>a </a:t>
            </a:r>
            <a:r>
              <a:rPr lang="en-US" sz="2800" dirty="0">
                <a:latin typeface="Arial" panose="020B0604020202020204" pitchFamily="34" charset="0"/>
                <a:cs typeface="Arial" panose="020B0604020202020204" pitchFamily="34" charset="0"/>
              </a:rPr>
              <a:t>Write down the equation for </a:t>
            </a:r>
            <a:r>
              <a:rPr lang="en-US" sz="2800" dirty="0" smtClean="0">
                <a:latin typeface="Arial" panose="020B0604020202020204" pitchFamily="34" charset="0"/>
                <a:cs typeface="Arial" panose="020B0604020202020204" pitchFamily="34" charset="0"/>
              </a:rPr>
              <a:t>photosynthesis.</a:t>
            </a:r>
            <a:br>
              <a:rPr lang="en-US" sz="2800" dirty="0" smtClean="0">
                <a:latin typeface="Arial" panose="020B0604020202020204" pitchFamily="34" charset="0"/>
                <a:cs typeface="Arial" panose="020B0604020202020204" pitchFamily="34" charset="0"/>
              </a:rPr>
            </a:br>
            <a:r>
              <a:rPr lang="en-US" sz="2800" dirty="0" smtClean="0">
                <a:latin typeface="Arial" panose="020B0604020202020204" pitchFamily="34" charset="0"/>
                <a:cs typeface="Arial" panose="020B0604020202020204" pitchFamily="34" charset="0"/>
              </a:rPr>
              <a:t>b </a:t>
            </a:r>
            <a:r>
              <a:rPr lang="en-US" sz="2800" dirty="0">
                <a:latin typeface="Arial" panose="020B0604020202020204" pitchFamily="34" charset="0"/>
                <a:cs typeface="Arial" panose="020B0604020202020204" pitchFamily="34" charset="0"/>
              </a:rPr>
              <a:t>What is the purpose of the </a:t>
            </a:r>
            <a:r>
              <a:rPr lang="en-US" sz="2800" dirty="0" smtClean="0">
                <a:latin typeface="Arial" panose="020B0604020202020204" pitchFamily="34" charset="0"/>
                <a:cs typeface="Arial" panose="020B0604020202020204" pitchFamily="34" charset="0"/>
              </a:rPr>
              <a:t>chlorophyll?</a:t>
            </a:r>
            <a:br>
              <a:rPr lang="en-US" sz="2800" dirty="0" smtClean="0">
                <a:latin typeface="Arial" panose="020B0604020202020204" pitchFamily="34" charset="0"/>
                <a:cs typeface="Arial" panose="020B0604020202020204" pitchFamily="34" charset="0"/>
              </a:rPr>
            </a:br>
            <a:r>
              <a:rPr lang="en-US" sz="2800" dirty="0" smtClean="0">
                <a:latin typeface="Arial" panose="020B0604020202020204" pitchFamily="34" charset="0"/>
                <a:cs typeface="Arial" panose="020B0604020202020204" pitchFamily="34" charset="0"/>
              </a:rPr>
              <a:t>c </a:t>
            </a:r>
            <a:r>
              <a:rPr lang="en-US" sz="2800" dirty="0">
                <a:latin typeface="Arial" panose="020B0604020202020204" pitchFamily="34" charset="0"/>
                <a:cs typeface="Arial" panose="020B0604020202020204" pitchFamily="34" charset="0"/>
              </a:rPr>
              <a:t>Stronger light speeds up photosynthesis. Why?</a:t>
            </a:r>
          </a:p>
          <a:p>
            <a:pPr marL="534988" indent="-534988">
              <a:buClr>
                <a:srgbClr val="C00000"/>
              </a:buClr>
              <a:buSzPct val="111000"/>
              <a:buFont typeface="+mj-lt"/>
              <a:buAutoNum type="arabicPeriod"/>
            </a:pPr>
            <a:r>
              <a:rPr lang="en-US" sz="2800" dirty="0" smtClean="0">
                <a:latin typeface="Arial" panose="020B0604020202020204" pitchFamily="34" charset="0"/>
                <a:cs typeface="Arial" panose="020B0604020202020204" pitchFamily="34" charset="0"/>
              </a:rPr>
              <a:t>a </a:t>
            </a:r>
            <a:r>
              <a:rPr lang="en-US" sz="2800" dirty="0">
                <a:latin typeface="Arial" panose="020B0604020202020204" pitchFamily="34" charset="0"/>
                <a:cs typeface="Arial" panose="020B0604020202020204" pitchFamily="34" charset="0"/>
              </a:rPr>
              <a:t>Why is silver bromide used in photographic </a:t>
            </a:r>
            <a:r>
              <a:rPr lang="en-US" sz="2800" dirty="0" smtClean="0">
                <a:latin typeface="Arial" panose="020B0604020202020204" pitchFamily="34" charset="0"/>
                <a:cs typeface="Arial" panose="020B0604020202020204" pitchFamily="34" charset="0"/>
              </a:rPr>
              <a:t>film?</a:t>
            </a:r>
            <a:br>
              <a:rPr lang="en-US" sz="2800" dirty="0" smtClean="0">
                <a:latin typeface="Arial" panose="020B0604020202020204" pitchFamily="34" charset="0"/>
                <a:cs typeface="Arial" panose="020B0604020202020204" pitchFamily="34" charset="0"/>
              </a:rPr>
            </a:br>
            <a:r>
              <a:rPr lang="en-US" sz="2800" dirty="0" smtClean="0">
                <a:latin typeface="Arial" panose="020B0604020202020204" pitchFamily="34" charset="0"/>
                <a:cs typeface="Arial" panose="020B0604020202020204" pitchFamily="34" charset="0"/>
              </a:rPr>
              <a:t>b </a:t>
            </a:r>
            <a:r>
              <a:rPr lang="en-US" sz="2800" dirty="0">
                <a:latin typeface="Arial" panose="020B0604020202020204" pitchFamily="34" charset="0"/>
                <a:cs typeface="Arial" panose="020B0604020202020204" pitchFamily="34" charset="0"/>
              </a:rPr>
              <a:t>Its decomposition is a redox reaction. Explain why.</a:t>
            </a:r>
          </a:p>
          <a:p>
            <a:pPr marL="534988" indent="-534988">
              <a:buClr>
                <a:srgbClr val="C00000"/>
              </a:buClr>
              <a:buSzPct val="111000"/>
              <a:buFont typeface="+mj-lt"/>
              <a:buAutoNum type="arabicPeriod"/>
            </a:pPr>
            <a:r>
              <a:rPr lang="en-US" sz="2800" dirty="0" smtClean="0">
                <a:latin typeface="Arial" panose="020B0604020202020204" pitchFamily="34" charset="0"/>
                <a:cs typeface="Arial" panose="020B0604020202020204" pitchFamily="34" charset="0"/>
              </a:rPr>
              <a:t>The </a:t>
            </a:r>
            <a:r>
              <a:rPr lang="en-US" sz="2800" dirty="0">
                <a:latin typeface="Arial" panose="020B0604020202020204" pitchFamily="34" charset="0"/>
                <a:cs typeface="Arial" panose="020B0604020202020204" pitchFamily="34" charset="0"/>
              </a:rPr>
              <a:t>more intense the light, the faster the </a:t>
            </a:r>
            <a:r>
              <a:rPr lang="en-US" sz="2800" dirty="0" smtClean="0">
                <a:latin typeface="Arial" panose="020B0604020202020204" pitchFamily="34" charset="0"/>
                <a:cs typeface="Arial" panose="020B0604020202020204" pitchFamily="34" charset="0"/>
              </a:rPr>
              <a:t>is </a:t>
            </a:r>
            <a:r>
              <a:rPr lang="en-US" sz="2800" dirty="0">
                <a:latin typeface="Arial" panose="020B0604020202020204" pitchFamily="34" charset="0"/>
                <a:cs typeface="Arial" panose="020B0604020202020204" pitchFamily="34" charset="0"/>
              </a:rPr>
              <a:t>used in photography with film</a:t>
            </a:r>
            <a:r>
              <a:rPr lang="en-US" sz="2800" dirty="0" smtClean="0">
                <a:latin typeface="Arial" panose="020B0604020202020204" pitchFamily="34" charset="0"/>
                <a:cs typeface="Arial" panose="020B0604020202020204" pitchFamily="34" charset="0"/>
              </a:rPr>
              <a:t>.</a:t>
            </a:r>
            <a:r>
              <a:rPr lang="en-US" sz="2800" dirty="0">
                <a:latin typeface="Arial" panose="020B0604020202020204" pitchFamily="34" charset="0"/>
                <a:cs typeface="Arial" panose="020B0604020202020204" pitchFamily="34" charset="0"/>
              </a:rPr>
              <a:t> photochemical reaction. Explain how this idea </a:t>
            </a:r>
            <a:endParaRPr lang="en-GB" sz="2800" dirty="0">
              <a:latin typeface="Arial" panose="020B0604020202020204" pitchFamily="34" charset="0"/>
              <a:cs typeface="Arial" panose="020B0604020202020204" pitchFamily="34" charset="0"/>
            </a:endParaRPr>
          </a:p>
        </p:txBody>
      </p:sp>
      <p:sp>
        <p:nvSpPr>
          <p:cNvPr id="6" name="Oval 5">
            <a:hlinkClick r:id="rId3" action="ppaction://hlinkfile"/>
          </p:cNvPr>
          <p:cNvSpPr/>
          <p:nvPr/>
        </p:nvSpPr>
        <p:spPr>
          <a:xfrm rot="1664057">
            <a:off x="8360614" y="953525"/>
            <a:ext cx="666574" cy="666574"/>
          </a:xfrm>
          <a:prstGeom prst="ellipse">
            <a:avLst/>
          </a:prstGeom>
          <a:solidFill>
            <a:srgbClr val="0070C0"/>
          </a:solidFill>
          <a:ln>
            <a:solidFill>
              <a:srgbClr val="F5FC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smtClean="0">
                <a:latin typeface="Arial" panose="020B0604020202020204" pitchFamily="34" charset="0"/>
                <a:cs typeface="Arial" panose="020B0604020202020204" pitchFamily="34" charset="0"/>
              </a:rPr>
              <a:t>Q</a:t>
            </a:r>
            <a:endParaRPr lang="en-GB" sz="2000" b="1" dirty="0">
              <a:latin typeface="Arial" panose="020B0604020202020204" pitchFamily="34" charset="0"/>
              <a:cs typeface="Arial" panose="020B0604020202020204" pitchFamily="34" charset="0"/>
            </a:endParaRPr>
          </a:p>
        </p:txBody>
      </p:sp>
      <p:sp>
        <p:nvSpPr>
          <p:cNvPr id="7" name="TextBox 6">
            <a:hlinkClick r:id="rId4" action="ppaction://hlinksldjump"/>
          </p:cNvPr>
          <p:cNvSpPr txBox="1"/>
          <p:nvPr/>
        </p:nvSpPr>
        <p:spPr>
          <a:xfrm>
            <a:off x="8172400" y="5805264"/>
            <a:ext cx="663964" cy="830997"/>
          </a:xfrm>
          <a:prstGeom prst="rect">
            <a:avLst/>
          </a:prstGeom>
          <a:noFill/>
        </p:spPr>
        <p:txBody>
          <a:bodyPr wrap="none" rtlCol="0">
            <a:spAutoFit/>
          </a:bodyPr>
          <a:lstStyle/>
          <a:p>
            <a:r>
              <a:rPr lang="en-GB" sz="4800" b="1" dirty="0" smtClean="0">
                <a:solidFill>
                  <a:srgbClr val="FF0000"/>
                </a:solidFill>
              </a:rPr>
              <a:t>Q</a:t>
            </a:r>
            <a:endParaRPr lang="en-GB" b="1" dirty="0">
              <a:solidFill>
                <a:srgbClr val="FF0000"/>
              </a:solidFill>
            </a:endParaRPr>
          </a:p>
        </p:txBody>
      </p:sp>
    </p:spTree>
    <p:extLst>
      <p:ext uri="{BB962C8B-B14F-4D97-AF65-F5344CB8AC3E}">
        <p14:creationId xmlns:p14="http://schemas.microsoft.com/office/powerpoint/2010/main" val="2841664427"/>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 </a:t>
            </a:r>
            <a:r>
              <a:rPr lang="en-GB" sz="4000" dirty="0"/>
              <a:t>– </a:t>
            </a:r>
            <a:r>
              <a:rPr lang="en-GB" sz="4000" dirty="0" smtClean="0"/>
              <a:t>Chapter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146</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5634363"/>
          </a:xfrm>
          <a:prstGeom prst="rect">
            <a:avLst/>
          </a:prstGeom>
        </p:spPr>
        <p:txBody>
          <a:bodyPr wrap="square">
            <a:spAutoFit/>
          </a:bodyPr>
          <a:lstStyle/>
          <a:p>
            <a:pPr marL="19050">
              <a:spcAft>
                <a:spcPts val="200"/>
              </a:spcAft>
              <a:buClr>
                <a:srgbClr val="C00000"/>
              </a:buClr>
            </a:pPr>
            <a:r>
              <a:rPr lang="en-US" sz="1580" b="1" dirty="0" smtClean="0">
                <a:solidFill>
                  <a:srgbClr val="FF0000"/>
                </a:solidFill>
              </a:rPr>
              <a:t>Revision </a:t>
            </a:r>
            <a:r>
              <a:rPr lang="en-US" sz="1580" b="1" dirty="0">
                <a:solidFill>
                  <a:srgbClr val="FF0000"/>
                </a:solidFill>
              </a:rPr>
              <a:t>Checklist - Core curriculum</a:t>
            </a:r>
          </a:p>
          <a:p>
            <a:pPr marL="19050">
              <a:spcAft>
                <a:spcPts val="200"/>
              </a:spcAft>
              <a:buClr>
                <a:srgbClr val="C00000"/>
              </a:buClr>
            </a:pPr>
            <a:r>
              <a:rPr lang="en-US" sz="1580" dirty="0"/>
              <a:t>Make sure you can …</a:t>
            </a:r>
          </a:p>
          <a:p>
            <a:pPr marL="361950" indent="-342900">
              <a:spcAft>
                <a:spcPts val="200"/>
              </a:spcAft>
              <a:buClr>
                <a:srgbClr val="C00000"/>
              </a:buClr>
              <a:buFont typeface="Courier New" panose="02070309020205020404" pitchFamily="49" charset="0"/>
              <a:buChar char="o"/>
            </a:pPr>
            <a:r>
              <a:rPr lang="en-US" sz="1580" dirty="0" smtClean="0"/>
              <a:t>explain </a:t>
            </a:r>
            <a:r>
              <a:rPr lang="en-US" sz="1580" dirty="0"/>
              <a:t>what the rate of a reaction means</a:t>
            </a:r>
          </a:p>
          <a:p>
            <a:pPr marL="361950" indent="-342900">
              <a:spcAft>
                <a:spcPts val="200"/>
              </a:spcAft>
              <a:buClr>
                <a:srgbClr val="C00000"/>
              </a:buClr>
              <a:buFont typeface="Courier New" panose="02070309020205020404" pitchFamily="49" charset="0"/>
              <a:buChar char="o"/>
            </a:pPr>
            <a:r>
              <a:rPr lang="en-US" sz="1580" dirty="0" smtClean="0"/>
              <a:t>describe </a:t>
            </a:r>
            <a:r>
              <a:rPr lang="en-US" sz="1580" dirty="0"/>
              <a:t>a way to measure the rate of a </a:t>
            </a:r>
            <a:r>
              <a:rPr lang="en-US" sz="1580" dirty="0" smtClean="0"/>
              <a:t>reaction that </a:t>
            </a:r>
            <a:r>
              <a:rPr lang="en-US" sz="1580" dirty="0"/>
              <a:t>produces a gas, using a gas syringe</a:t>
            </a:r>
          </a:p>
          <a:p>
            <a:pPr marL="361950" indent="-342900">
              <a:spcAft>
                <a:spcPts val="200"/>
              </a:spcAft>
              <a:buClr>
                <a:srgbClr val="C00000"/>
              </a:buClr>
              <a:buFont typeface="Courier New" panose="02070309020205020404" pitchFamily="49" charset="0"/>
              <a:buChar char="o"/>
            </a:pPr>
            <a:r>
              <a:rPr lang="en-US" sz="1580" dirty="0" smtClean="0"/>
              <a:t>describe </a:t>
            </a:r>
            <a:r>
              <a:rPr lang="en-US" sz="1580" dirty="0"/>
              <a:t>a way to measure the rate of a </a:t>
            </a:r>
            <a:r>
              <a:rPr lang="en-US" sz="1580" dirty="0" smtClean="0"/>
              <a:t>reaction that </a:t>
            </a:r>
            <a:r>
              <a:rPr lang="en-US" sz="1580" dirty="0"/>
              <a:t>produces carbon dioxide (a heavy gas), </a:t>
            </a:r>
            <a:r>
              <a:rPr lang="en-US" sz="1580" dirty="0" smtClean="0"/>
              <a:t>using a </a:t>
            </a:r>
            <a:r>
              <a:rPr lang="en-US" sz="1580" dirty="0"/>
              <a:t>balance</a:t>
            </a:r>
          </a:p>
          <a:p>
            <a:pPr marL="361950" indent="-342900">
              <a:spcAft>
                <a:spcPts val="200"/>
              </a:spcAft>
              <a:buClr>
                <a:srgbClr val="C00000"/>
              </a:buClr>
              <a:buFont typeface="Courier New" panose="02070309020205020404" pitchFamily="49" charset="0"/>
              <a:buChar char="o"/>
            </a:pPr>
            <a:r>
              <a:rPr lang="en-US" sz="1580" dirty="0" smtClean="0"/>
              <a:t>give </a:t>
            </a:r>
            <a:r>
              <a:rPr lang="en-US" sz="1580" dirty="0"/>
              <a:t>the correct units for the rate of a given </a:t>
            </a:r>
            <a:r>
              <a:rPr lang="en-US" sz="1580" dirty="0" smtClean="0"/>
              <a:t>reaction (e.g. </a:t>
            </a:r>
            <a:r>
              <a:rPr lang="en-US" sz="1580" dirty="0"/>
              <a:t>cm</a:t>
            </a:r>
            <a:r>
              <a:rPr lang="en-US" sz="1580" baseline="30000" dirty="0"/>
              <a:t>3</a:t>
            </a:r>
            <a:r>
              <a:rPr lang="en-US" sz="1580" dirty="0"/>
              <a:t> per minute, or grams per minute)</a:t>
            </a:r>
          </a:p>
          <a:p>
            <a:pPr marL="361950" indent="-342900">
              <a:spcAft>
                <a:spcPts val="200"/>
              </a:spcAft>
              <a:buClr>
                <a:srgbClr val="C00000"/>
              </a:buClr>
              <a:buFont typeface="Courier New" panose="02070309020205020404" pitchFamily="49" charset="0"/>
              <a:buChar char="o"/>
            </a:pPr>
            <a:r>
              <a:rPr lang="en-US" sz="1580" dirty="0" smtClean="0"/>
              <a:t>work </a:t>
            </a:r>
            <a:r>
              <a:rPr lang="en-US" sz="1580" dirty="0"/>
              <a:t>out, from the graph for a reaction:</a:t>
            </a:r>
          </a:p>
          <a:p>
            <a:pPr marL="723900" indent="-342900">
              <a:spcAft>
                <a:spcPts val="200"/>
              </a:spcAft>
              <a:buClr>
                <a:srgbClr val="C00000"/>
              </a:buClr>
              <a:buFont typeface="Wingdings" panose="05000000000000000000" pitchFamily="2" charset="2"/>
              <a:buChar char="ü"/>
            </a:pPr>
            <a:r>
              <a:rPr lang="en-US" sz="1580" dirty="0" smtClean="0"/>
              <a:t>how </a:t>
            </a:r>
            <a:r>
              <a:rPr lang="en-US" sz="1580" dirty="0"/>
              <a:t>long the reaction lasted</a:t>
            </a:r>
          </a:p>
          <a:p>
            <a:pPr marL="723900" indent="-342900">
              <a:spcAft>
                <a:spcPts val="200"/>
              </a:spcAft>
              <a:buClr>
                <a:srgbClr val="C00000"/>
              </a:buClr>
              <a:buFont typeface="Wingdings" panose="05000000000000000000" pitchFamily="2" charset="2"/>
              <a:buChar char="ü"/>
            </a:pPr>
            <a:r>
              <a:rPr lang="en-US" sz="1580" dirty="0" smtClean="0"/>
              <a:t>how </a:t>
            </a:r>
            <a:r>
              <a:rPr lang="en-US" sz="1580" dirty="0"/>
              <a:t>much product was obtained</a:t>
            </a:r>
          </a:p>
          <a:p>
            <a:pPr marL="723900" indent="-342900">
              <a:spcAft>
                <a:spcPts val="200"/>
              </a:spcAft>
              <a:buClr>
                <a:srgbClr val="C00000"/>
              </a:buClr>
              <a:buFont typeface="Wingdings" panose="05000000000000000000" pitchFamily="2" charset="2"/>
              <a:buChar char="ü"/>
            </a:pPr>
            <a:r>
              <a:rPr lang="en-US" sz="1580" dirty="0" smtClean="0"/>
              <a:t>the </a:t>
            </a:r>
            <a:r>
              <a:rPr lang="en-US" sz="1580" dirty="0"/>
              <a:t>average rate of the reaction</a:t>
            </a:r>
          </a:p>
          <a:p>
            <a:pPr marL="723900" indent="-342900">
              <a:spcAft>
                <a:spcPts val="200"/>
              </a:spcAft>
              <a:buClr>
                <a:srgbClr val="C00000"/>
              </a:buClr>
              <a:buFont typeface="Wingdings" panose="05000000000000000000" pitchFamily="2" charset="2"/>
              <a:buChar char="ü"/>
            </a:pPr>
            <a:r>
              <a:rPr lang="en-US" sz="1580" dirty="0" smtClean="0"/>
              <a:t>the </a:t>
            </a:r>
            <a:r>
              <a:rPr lang="en-US" sz="1580" dirty="0"/>
              <a:t>rate in any given minute</a:t>
            </a:r>
          </a:p>
          <a:p>
            <a:pPr marL="361950" indent="-342900">
              <a:spcAft>
                <a:spcPts val="200"/>
              </a:spcAft>
              <a:buClr>
                <a:srgbClr val="C00000"/>
              </a:buClr>
              <a:buFont typeface="Courier New" panose="02070309020205020404" pitchFamily="49" charset="0"/>
              <a:buChar char="o"/>
            </a:pPr>
            <a:r>
              <a:rPr lang="en-US" sz="1580" dirty="0" smtClean="0"/>
              <a:t>give </a:t>
            </a:r>
            <a:r>
              <a:rPr lang="en-US" sz="1580" dirty="0"/>
              <a:t>three ways to increase the rate of a reaction</a:t>
            </a:r>
          </a:p>
          <a:p>
            <a:pPr marL="361950" indent="-342900">
              <a:spcAft>
                <a:spcPts val="200"/>
              </a:spcAft>
              <a:buClr>
                <a:srgbClr val="C00000"/>
              </a:buClr>
              <a:buFont typeface="Courier New" panose="02070309020205020404" pitchFamily="49" charset="0"/>
              <a:buChar char="o"/>
            </a:pPr>
            <a:r>
              <a:rPr lang="en-US" sz="1580" dirty="0" smtClean="0"/>
              <a:t>say </a:t>
            </a:r>
            <a:r>
              <a:rPr lang="en-US" sz="1580" dirty="0"/>
              <a:t>which of two reactions was faster, </a:t>
            </a:r>
            <a:r>
              <a:rPr lang="en-US" sz="1580" dirty="0" smtClean="0"/>
              <a:t>by comparing </a:t>
            </a:r>
            <a:r>
              <a:rPr lang="en-US" sz="1580" dirty="0"/>
              <a:t>the slope of their curves on a graph</a:t>
            </a:r>
          </a:p>
          <a:p>
            <a:pPr marL="361950" indent="-342900">
              <a:spcAft>
                <a:spcPts val="200"/>
              </a:spcAft>
              <a:buClr>
                <a:srgbClr val="C00000"/>
              </a:buClr>
              <a:buFont typeface="Courier New" panose="02070309020205020404" pitchFamily="49" charset="0"/>
              <a:buChar char="o"/>
            </a:pPr>
            <a:r>
              <a:rPr lang="en-US" sz="1580" dirty="0" smtClean="0"/>
              <a:t>explain </a:t>
            </a:r>
            <a:r>
              <a:rPr lang="en-US" sz="1580" dirty="0"/>
              <a:t>why there is a risk of explosions in </a:t>
            </a:r>
            <a:r>
              <a:rPr lang="en-US" sz="1580" dirty="0" smtClean="0"/>
              <a:t>flour mills </a:t>
            </a:r>
            <a:r>
              <a:rPr lang="en-US" sz="1580" dirty="0"/>
              <a:t>and coal mines</a:t>
            </a:r>
          </a:p>
          <a:p>
            <a:pPr marL="361950" indent="-342900">
              <a:spcAft>
                <a:spcPts val="200"/>
              </a:spcAft>
              <a:buClr>
                <a:srgbClr val="C00000"/>
              </a:buClr>
              <a:buFont typeface="Courier New" panose="02070309020205020404" pitchFamily="49" charset="0"/>
              <a:buChar char="o"/>
            </a:pPr>
            <a:r>
              <a:rPr lang="en-US" sz="1580" dirty="0" smtClean="0"/>
              <a:t>explain </a:t>
            </a:r>
            <a:r>
              <a:rPr lang="en-US" sz="1580" dirty="0"/>
              <a:t>these terms: catalyst enzyme</a:t>
            </a:r>
          </a:p>
          <a:p>
            <a:pPr marL="361950" indent="-342900">
              <a:spcAft>
                <a:spcPts val="200"/>
              </a:spcAft>
              <a:buClr>
                <a:srgbClr val="C00000"/>
              </a:buClr>
              <a:buFont typeface="Courier New" panose="02070309020205020404" pitchFamily="49" charset="0"/>
              <a:buChar char="o"/>
            </a:pPr>
            <a:r>
              <a:rPr lang="en-US" sz="1580" dirty="0" smtClean="0"/>
              <a:t>explain </a:t>
            </a:r>
            <a:r>
              <a:rPr lang="en-US" sz="1580" dirty="0"/>
              <a:t>why enzymes are important in our bodies</a:t>
            </a:r>
          </a:p>
          <a:p>
            <a:pPr marL="361950" indent="-342900">
              <a:spcAft>
                <a:spcPts val="200"/>
              </a:spcAft>
              <a:buClr>
                <a:srgbClr val="C00000"/>
              </a:buClr>
              <a:buFont typeface="Courier New" panose="02070309020205020404" pitchFamily="49" charset="0"/>
              <a:buChar char="o"/>
            </a:pPr>
            <a:r>
              <a:rPr lang="en-US" sz="1580" dirty="0" smtClean="0"/>
              <a:t>explain </a:t>
            </a:r>
            <a:r>
              <a:rPr lang="en-US" sz="1580" dirty="0"/>
              <a:t>why catalysts are important in industry</a:t>
            </a:r>
          </a:p>
          <a:p>
            <a:pPr marL="361950" indent="-342900">
              <a:spcAft>
                <a:spcPts val="200"/>
              </a:spcAft>
              <a:buClr>
                <a:srgbClr val="C00000"/>
              </a:buClr>
              <a:buFont typeface="Courier New" panose="02070309020205020404" pitchFamily="49" charset="0"/>
              <a:buChar char="o"/>
            </a:pPr>
            <a:r>
              <a:rPr lang="en-US" sz="1580" dirty="0" smtClean="0"/>
              <a:t>give </a:t>
            </a:r>
            <a:r>
              <a:rPr lang="en-US" sz="1580" dirty="0"/>
              <a:t>examples of the use of catalysts, </a:t>
            </a:r>
            <a:r>
              <a:rPr lang="en-US" sz="1580" dirty="0" smtClean="0"/>
              <a:t>including enzymes</a:t>
            </a:r>
            <a:endParaRPr lang="en-GB" sz="158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2071117"/>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 </a:t>
            </a:r>
            <a:r>
              <a:rPr lang="en-GB" sz="4000" dirty="0"/>
              <a:t>– </a:t>
            </a:r>
            <a:r>
              <a:rPr lang="en-GB" sz="4000" dirty="0" smtClean="0"/>
              <a:t>Chapter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146</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5545108"/>
          </a:xfrm>
          <a:prstGeom prst="rect">
            <a:avLst/>
          </a:prstGeom>
        </p:spPr>
        <p:txBody>
          <a:bodyPr wrap="square">
            <a:spAutoFit/>
          </a:bodyPr>
          <a:lstStyle/>
          <a:p>
            <a:pPr marL="19050">
              <a:spcAft>
                <a:spcPts val="200"/>
              </a:spcAft>
              <a:buClr>
                <a:srgbClr val="C00000"/>
              </a:buClr>
            </a:pPr>
            <a:r>
              <a:rPr lang="en-US" sz="2100" b="1" dirty="0" smtClean="0">
                <a:solidFill>
                  <a:srgbClr val="FF0000"/>
                </a:solidFill>
              </a:rPr>
              <a:t>Revision </a:t>
            </a:r>
            <a:r>
              <a:rPr lang="en-US" sz="2100" b="1" dirty="0">
                <a:solidFill>
                  <a:srgbClr val="FF0000"/>
                </a:solidFill>
              </a:rPr>
              <a:t>Checklist </a:t>
            </a:r>
            <a:r>
              <a:rPr lang="en-US" sz="2100" b="1" dirty="0" smtClean="0">
                <a:solidFill>
                  <a:srgbClr val="FF0000"/>
                </a:solidFill>
              </a:rPr>
              <a:t>– Extended curriculum</a:t>
            </a:r>
            <a:endParaRPr lang="en-US" sz="2100" b="1" dirty="0">
              <a:solidFill>
                <a:srgbClr val="FF0000"/>
              </a:solidFill>
            </a:endParaRPr>
          </a:p>
          <a:p>
            <a:pPr marL="19050">
              <a:spcAft>
                <a:spcPts val="200"/>
              </a:spcAft>
              <a:buClr>
                <a:srgbClr val="C00000"/>
              </a:buClr>
            </a:pPr>
            <a:r>
              <a:rPr lang="en-US" sz="2100" dirty="0"/>
              <a:t>Make sure you can …</a:t>
            </a:r>
          </a:p>
          <a:p>
            <a:pPr marL="361950" indent="-342900">
              <a:spcAft>
                <a:spcPts val="200"/>
              </a:spcAft>
              <a:buClr>
                <a:srgbClr val="C00000"/>
              </a:buClr>
              <a:buFont typeface="Courier New" panose="02070309020205020404" pitchFamily="49" charset="0"/>
              <a:buChar char="o"/>
            </a:pPr>
            <a:r>
              <a:rPr lang="en-US" sz="2100" dirty="0"/>
              <a:t>describe the collision theory</a:t>
            </a:r>
          </a:p>
          <a:p>
            <a:pPr marL="361950" indent="-342900">
              <a:spcAft>
                <a:spcPts val="200"/>
              </a:spcAft>
              <a:buClr>
                <a:srgbClr val="C00000"/>
              </a:buClr>
              <a:buFont typeface="Courier New" panose="02070309020205020404" pitchFamily="49" charset="0"/>
              <a:buChar char="o"/>
            </a:pPr>
            <a:r>
              <a:rPr lang="en-US" sz="2100" dirty="0" smtClean="0"/>
              <a:t>use </a:t>
            </a:r>
            <a:r>
              <a:rPr lang="en-US" sz="2100" dirty="0"/>
              <a:t>the collision theory to explain why the rate of </a:t>
            </a:r>
            <a:r>
              <a:rPr lang="en-US" sz="2100" dirty="0" smtClean="0"/>
              <a:t>a reaction </a:t>
            </a:r>
            <a:r>
              <a:rPr lang="en-US" sz="2100" dirty="0"/>
              <a:t>increases with concentration, </a:t>
            </a:r>
            <a:r>
              <a:rPr lang="en-US" sz="2100" dirty="0" smtClean="0"/>
              <a:t>temperature, and </a:t>
            </a:r>
            <a:r>
              <a:rPr lang="en-US" sz="2100" dirty="0"/>
              <a:t>surface area</a:t>
            </a:r>
          </a:p>
          <a:p>
            <a:pPr marL="361950" indent="-342900">
              <a:spcAft>
                <a:spcPts val="200"/>
              </a:spcAft>
              <a:buClr>
                <a:srgbClr val="C00000"/>
              </a:buClr>
              <a:buFont typeface="Courier New" panose="02070309020205020404" pitchFamily="49" charset="0"/>
              <a:buChar char="o"/>
            </a:pPr>
            <a:r>
              <a:rPr lang="en-US" sz="2100" dirty="0" smtClean="0"/>
              <a:t>explain </a:t>
            </a:r>
            <a:r>
              <a:rPr lang="en-US" sz="2100" dirty="0"/>
              <a:t>how catalysts work</a:t>
            </a:r>
          </a:p>
          <a:p>
            <a:pPr marL="361950" indent="-342900">
              <a:spcAft>
                <a:spcPts val="200"/>
              </a:spcAft>
              <a:buClr>
                <a:srgbClr val="C00000"/>
              </a:buClr>
              <a:buFont typeface="Courier New" panose="02070309020205020404" pitchFamily="49" charset="0"/>
              <a:buChar char="o"/>
            </a:pPr>
            <a:r>
              <a:rPr lang="en-US" sz="2100" dirty="0" smtClean="0"/>
              <a:t>say </a:t>
            </a:r>
            <a:r>
              <a:rPr lang="en-US" sz="2100" dirty="0"/>
              <a:t>how enzymes can be destroyed</a:t>
            </a:r>
          </a:p>
          <a:p>
            <a:pPr marL="361950" indent="-342900">
              <a:spcAft>
                <a:spcPts val="200"/>
              </a:spcAft>
              <a:buClr>
                <a:srgbClr val="C00000"/>
              </a:buClr>
              <a:buFont typeface="Courier New" panose="02070309020205020404" pitchFamily="49" charset="0"/>
              <a:buChar char="o"/>
            </a:pPr>
            <a:r>
              <a:rPr lang="en-US" sz="2100" dirty="0" smtClean="0"/>
              <a:t>define </a:t>
            </a:r>
            <a:r>
              <a:rPr lang="en-US" sz="2100" dirty="0"/>
              <a:t>photochemical reaction and give examples</a:t>
            </a:r>
          </a:p>
          <a:p>
            <a:pPr marL="361950" indent="-342900">
              <a:spcAft>
                <a:spcPts val="200"/>
              </a:spcAft>
              <a:buClr>
                <a:srgbClr val="C00000"/>
              </a:buClr>
              <a:buFont typeface="Courier New" panose="02070309020205020404" pitchFamily="49" charset="0"/>
              <a:buChar char="o"/>
            </a:pPr>
            <a:r>
              <a:rPr lang="en-US" sz="2100" dirty="0" smtClean="0"/>
              <a:t>say </a:t>
            </a:r>
            <a:r>
              <a:rPr lang="en-US" sz="2100" dirty="0"/>
              <a:t>what photosynthesis is, and give the word </a:t>
            </a:r>
            <a:r>
              <a:rPr lang="en-US" sz="2100" dirty="0" smtClean="0"/>
              <a:t>and chemical </a:t>
            </a:r>
            <a:r>
              <a:rPr lang="en-US" sz="2100" dirty="0"/>
              <a:t>equations for it</a:t>
            </a:r>
          </a:p>
          <a:p>
            <a:pPr marL="361950" indent="-342900">
              <a:spcAft>
                <a:spcPts val="200"/>
              </a:spcAft>
              <a:buClr>
                <a:srgbClr val="C00000"/>
              </a:buClr>
              <a:buFont typeface="Courier New" panose="02070309020205020404" pitchFamily="49" charset="0"/>
              <a:buChar char="o"/>
            </a:pPr>
            <a:r>
              <a:rPr lang="en-US" sz="2100" dirty="0" smtClean="0"/>
              <a:t>name </a:t>
            </a:r>
            <a:r>
              <a:rPr lang="en-US" sz="2100" dirty="0"/>
              <a:t>the catalyst for photosynthesis</a:t>
            </a:r>
          </a:p>
          <a:p>
            <a:pPr marL="361950" indent="-342900">
              <a:spcAft>
                <a:spcPts val="200"/>
              </a:spcAft>
              <a:buClr>
                <a:srgbClr val="C00000"/>
              </a:buClr>
              <a:buFont typeface="Courier New" panose="02070309020205020404" pitchFamily="49" charset="0"/>
              <a:buChar char="o"/>
            </a:pPr>
            <a:r>
              <a:rPr lang="en-US" sz="2100" dirty="0" smtClean="0"/>
              <a:t>explain </a:t>
            </a:r>
            <a:r>
              <a:rPr lang="en-US" sz="2100" dirty="0"/>
              <a:t>why a photochemical reaction can </a:t>
            </a:r>
            <a:r>
              <a:rPr lang="en-US" sz="2100" dirty="0" smtClean="0"/>
              <a:t>be speeded </a:t>
            </a:r>
            <a:r>
              <a:rPr lang="en-US" sz="2100" dirty="0"/>
              <a:t>up by increasing the intensity of the light</a:t>
            </a:r>
          </a:p>
          <a:p>
            <a:pPr marL="361950" indent="-342900">
              <a:spcAft>
                <a:spcPts val="200"/>
              </a:spcAft>
              <a:buClr>
                <a:srgbClr val="C00000"/>
              </a:buClr>
              <a:buFont typeface="Courier New" panose="02070309020205020404" pitchFamily="49" charset="0"/>
              <a:buChar char="o"/>
            </a:pPr>
            <a:r>
              <a:rPr lang="en-US" sz="2100" dirty="0" smtClean="0"/>
              <a:t>give </a:t>
            </a:r>
            <a:r>
              <a:rPr lang="en-US" sz="2100" dirty="0"/>
              <a:t>the equation for the photochemical </a:t>
            </a:r>
            <a:r>
              <a:rPr lang="en-US" sz="2100" dirty="0" smtClean="0"/>
              <a:t>reaction that </a:t>
            </a:r>
            <a:r>
              <a:rPr lang="en-US" sz="2100" dirty="0"/>
              <a:t>takes place on black-and-white film </a:t>
            </a:r>
            <a:r>
              <a:rPr lang="en-US" sz="2100" dirty="0" smtClean="0"/>
              <a:t>and photographic </a:t>
            </a:r>
            <a:r>
              <a:rPr lang="en-US" sz="2100" dirty="0"/>
              <a:t>paper</a:t>
            </a:r>
          </a:p>
          <a:p>
            <a:pPr marL="361950" indent="-342900">
              <a:spcAft>
                <a:spcPts val="200"/>
              </a:spcAft>
              <a:buClr>
                <a:srgbClr val="C00000"/>
              </a:buClr>
              <a:buFont typeface="Courier New" panose="02070309020205020404" pitchFamily="49" charset="0"/>
              <a:buChar char="o"/>
            </a:pPr>
            <a:r>
              <a:rPr lang="en-US" sz="2100" dirty="0" smtClean="0"/>
              <a:t>show </a:t>
            </a:r>
            <a:r>
              <a:rPr lang="en-US" sz="2100" dirty="0"/>
              <a:t>that this reaction is also a redox reaction</a:t>
            </a:r>
            <a:endParaRPr lang="en-GB" sz="2100" dirty="0">
              <a:latin typeface="Arial" panose="020B0604020202020204" pitchFamily="34" charset="0"/>
              <a:cs typeface="Arial" panose="020B0604020202020204" pitchFamily="34" charset="0"/>
            </a:endParaRPr>
          </a:p>
        </p:txBody>
      </p:sp>
      <p:sp>
        <p:nvSpPr>
          <p:cNvPr id="5" name="Action Button: Back or Previous 4">
            <a:hlinkClick r:id="" action="ppaction://hlinkshowjump?jump=lastslideviewed" highlightClick="1"/>
          </p:cNvPr>
          <p:cNvSpPr/>
          <p:nvPr/>
        </p:nvSpPr>
        <p:spPr>
          <a:xfrm>
            <a:off x="8316416" y="6093296"/>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80331606"/>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 </a:t>
            </a:r>
            <a:r>
              <a:rPr lang="en-GB" sz="4000" dirty="0"/>
              <a:t>– </a:t>
            </a:r>
            <a:r>
              <a:rPr lang="en-GB" sz="4000" dirty="0" smtClean="0"/>
              <a:t>Chapter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146</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5498941"/>
          </a:xfrm>
          <a:prstGeom prst="rect">
            <a:avLst/>
          </a:prstGeom>
        </p:spPr>
        <p:txBody>
          <a:bodyPr wrap="square">
            <a:spAutoFit/>
          </a:bodyPr>
          <a:lstStyle/>
          <a:p>
            <a:pPr marL="19050">
              <a:spcAft>
                <a:spcPts val="200"/>
              </a:spcAft>
              <a:buClr>
                <a:srgbClr val="C00000"/>
              </a:buClr>
            </a:pPr>
            <a:r>
              <a:rPr lang="en-US" sz="2000" b="1" dirty="0" smtClean="0">
                <a:solidFill>
                  <a:srgbClr val="FF0000"/>
                </a:solidFill>
              </a:rPr>
              <a:t>Questions – Core Curriculum</a:t>
            </a:r>
            <a:endParaRPr lang="en-US" sz="2000" b="1" dirty="0">
              <a:solidFill>
                <a:srgbClr val="FF0000"/>
              </a:solidFill>
            </a:endParaRPr>
          </a:p>
          <a:p>
            <a:pPr marL="620713" indent="-601663">
              <a:spcAft>
                <a:spcPts val="200"/>
              </a:spcAft>
              <a:buClr>
                <a:srgbClr val="C00000"/>
              </a:buClr>
              <a:buFont typeface="+mj-lt"/>
              <a:buAutoNum type="arabicPeriod"/>
            </a:pPr>
            <a:r>
              <a:rPr lang="en-US" sz="2000" dirty="0"/>
              <a:t>The rate of the reaction between </a:t>
            </a:r>
            <a:r>
              <a:rPr lang="en-US" sz="2000" dirty="0" smtClean="0"/>
              <a:t>magnesium </a:t>
            </a:r>
            <a:br>
              <a:rPr lang="en-US" sz="2000" dirty="0" smtClean="0"/>
            </a:br>
            <a:r>
              <a:rPr lang="en-US" sz="2000" dirty="0" smtClean="0"/>
              <a:t>and dilute </a:t>
            </a:r>
            <a:r>
              <a:rPr lang="en-US" sz="2000" dirty="0"/>
              <a:t>hydrochloric acid </a:t>
            </a:r>
            <a:r>
              <a:rPr lang="en-US" sz="2000" dirty="0" smtClean="0"/>
              <a:t>can </a:t>
            </a:r>
            <a:r>
              <a:rPr lang="en-US" sz="2000" dirty="0"/>
              <a:t>be measured </a:t>
            </a:r>
            <a:r>
              <a:rPr lang="en-US" sz="2000" dirty="0" smtClean="0"/>
              <a:t/>
            </a:r>
            <a:br>
              <a:rPr lang="en-US" sz="2000" dirty="0" smtClean="0"/>
            </a:br>
            <a:r>
              <a:rPr lang="en-US" sz="2000" dirty="0" smtClean="0"/>
              <a:t>using this apparatus:</a:t>
            </a:r>
            <a:br>
              <a:rPr lang="en-US" sz="2000" dirty="0" smtClean="0"/>
            </a:br>
            <a:r>
              <a:rPr lang="en-US" sz="2000" dirty="0" smtClean="0"/>
              <a:t>a </a:t>
            </a:r>
            <a:r>
              <a:rPr lang="en-US" sz="2000" dirty="0"/>
              <a:t>What is the purpose </a:t>
            </a:r>
            <a:r>
              <a:rPr lang="en-US" sz="2000" dirty="0" smtClean="0"/>
              <a:t>of:</a:t>
            </a:r>
            <a:br>
              <a:rPr lang="en-US" sz="2000" dirty="0" smtClean="0"/>
            </a:br>
            <a:r>
              <a:rPr lang="en-US" sz="2000" dirty="0" smtClean="0"/>
              <a:t>	i </a:t>
            </a:r>
            <a:r>
              <a:rPr lang="en-US" sz="2000" dirty="0"/>
              <a:t>the test-tube</a:t>
            </a:r>
            <a:r>
              <a:rPr lang="en-US" sz="2000" dirty="0" smtClean="0"/>
              <a:t>?	 </a:t>
            </a:r>
            <a:r>
              <a:rPr lang="en-US" sz="2000" dirty="0"/>
              <a:t>ii the gas </a:t>
            </a:r>
            <a:r>
              <a:rPr lang="en-US" sz="2000" dirty="0" smtClean="0"/>
              <a:t>syringe?</a:t>
            </a:r>
            <a:br>
              <a:rPr lang="en-US" sz="2000" dirty="0" smtClean="0"/>
            </a:br>
            <a:r>
              <a:rPr lang="en-US" sz="2000" dirty="0" smtClean="0"/>
              <a:t>b </a:t>
            </a:r>
            <a:r>
              <a:rPr lang="en-US" sz="2000" dirty="0"/>
              <a:t>How would you get the reaction to start?</a:t>
            </a:r>
          </a:p>
          <a:p>
            <a:pPr marL="620713" indent="-601663">
              <a:spcAft>
                <a:spcPts val="200"/>
              </a:spcAft>
              <a:buClr>
                <a:srgbClr val="C00000"/>
              </a:buClr>
              <a:buFont typeface="+mj-lt"/>
              <a:buAutoNum type="arabicPeriod"/>
            </a:pPr>
            <a:r>
              <a:rPr lang="en-US" sz="2000" dirty="0" smtClean="0"/>
              <a:t>Some </a:t>
            </a:r>
            <a:r>
              <a:rPr lang="en-US" sz="2000" dirty="0"/>
              <a:t>magnesium and an excess of </a:t>
            </a:r>
            <a:r>
              <a:rPr lang="en-US" sz="2000" dirty="0" smtClean="0"/>
              <a:t>dilute hydrochloric </a:t>
            </a:r>
            <a:r>
              <a:rPr lang="en-US" sz="2000" dirty="0"/>
              <a:t>acid were reacted </a:t>
            </a:r>
            <a:r>
              <a:rPr lang="en-US" sz="2000" dirty="0" smtClean="0"/>
              <a:t>together. The </a:t>
            </a:r>
            <a:r>
              <a:rPr lang="en-US" sz="2000" dirty="0"/>
              <a:t>volume of hydrogen produced was </a:t>
            </a:r>
            <a:r>
              <a:rPr lang="en-US" sz="2000" dirty="0" smtClean="0"/>
              <a:t>recorded every </a:t>
            </a:r>
            <a:r>
              <a:rPr lang="en-US" sz="2000" dirty="0"/>
              <a:t>minute, as shown in the </a:t>
            </a:r>
            <a:r>
              <a:rPr lang="en-US" sz="2000" dirty="0" smtClean="0"/>
              <a:t>table:</a:t>
            </a:r>
          </a:p>
          <a:p>
            <a:pPr marL="982663" indent="-342900">
              <a:spcAft>
                <a:spcPts val="200"/>
              </a:spcAft>
              <a:buClr>
                <a:srgbClr val="C00000"/>
              </a:buClr>
              <a:buFont typeface="+mj-lt"/>
              <a:buAutoNum type="alphaLcPeriod"/>
            </a:pPr>
            <a:r>
              <a:rPr lang="en-US" sz="2000" dirty="0" smtClean="0"/>
              <a:t>What </a:t>
            </a:r>
            <a:r>
              <a:rPr lang="en-US" sz="2000" dirty="0"/>
              <a:t>does an excess of acid </a:t>
            </a:r>
            <a:r>
              <a:rPr lang="en-US" sz="2000" dirty="0" smtClean="0"/>
              <a:t>mean?</a:t>
            </a:r>
          </a:p>
          <a:p>
            <a:pPr marL="982663" indent="-342900">
              <a:spcAft>
                <a:spcPts val="200"/>
              </a:spcAft>
              <a:buClr>
                <a:srgbClr val="C00000"/>
              </a:buClr>
              <a:buFont typeface="+mj-lt"/>
              <a:buAutoNum type="alphaLcPeriod"/>
            </a:pPr>
            <a:r>
              <a:rPr lang="en-US" sz="2000" dirty="0" smtClean="0"/>
              <a:t>Plot </a:t>
            </a:r>
            <a:r>
              <a:rPr lang="en-US" sz="2000" dirty="0"/>
              <a:t>a graph of the </a:t>
            </a:r>
            <a:r>
              <a:rPr lang="en-US" sz="2000" dirty="0" smtClean="0"/>
              <a:t>results.</a:t>
            </a:r>
          </a:p>
          <a:p>
            <a:pPr marL="982663" indent="-342900">
              <a:spcAft>
                <a:spcPts val="200"/>
              </a:spcAft>
              <a:buClr>
                <a:srgbClr val="C00000"/>
              </a:buClr>
              <a:buFont typeface="+mj-lt"/>
              <a:buAutoNum type="alphaLcPeriod"/>
            </a:pPr>
            <a:r>
              <a:rPr lang="en-US" sz="2000" dirty="0" smtClean="0"/>
              <a:t>What </a:t>
            </a:r>
            <a:r>
              <a:rPr lang="en-US" sz="2000" dirty="0"/>
              <a:t>is the rate of reaction (in cm3 of </a:t>
            </a:r>
            <a:r>
              <a:rPr lang="en-US" sz="2000" dirty="0" smtClean="0"/>
              <a:t>hydrogen per </a:t>
            </a:r>
            <a:r>
              <a:rPr lang="en-US" sz="2000" dirty="0"/>
              <a:t>minute) during:</a:t>
            </a:r>
          </a:p>
          <a:p>
            <a:pPr marL="1431925" indent="-400050">
              <a:spcAft>
                <a:spcPts val="200"/>
              </a:spcAft>
              <a:buClr>
                <a:srgbClr val="C00000"/>
              </a:buClr>
              <a:buFont typeface="+mj-lt"/>
              <a:buAutoNum type="romanLcPeriod"/>
            </a:pPr>
            <a:r>
              <a:rPr lang="en-US" sz="2000" dirty="0" smtClean="0"/>
              <a:t>the </a:t>
            </a:r>
            <a:r>
              <a:rPr lang="en-US" sz="2000" dirty="0"/>
              <a:t>first minute?</a:t>
            </a:r>
          </a:p>
          <a:p>
            <a:pPr marL="1431925" indent="-400050">
              <a:spcAft>
                <a:spcPts val="200"/>
              </a:spcAft>
              <a:buClr>
                <a:srgbClr val="C00000"/>
              </a:buClr>
              <a:buFont typeface="+mj-lt"/>
              <a:buAutoNum type="romanLcPeriod"/>
            </a:pPr>
            <a:r>
              <a:rPr lang="en-US" sz="2000" dirty="0" smtClean="0"/>
              <a:t>the </a:t>
            </a:r>
            <a:r>
              <a:rPr lang="en-US" sz="2000" dirty="0"/>
              <a:t>second minute?</a:t>
            </a:r>
          </a:p>
          <a:p>
            <a:pPr marL="1431925" indent="-400050">
              <a:spcAft>
                <a:spcPts val="200"/>
              </a:spcAft>
              <a:buClr>
                <a:srgbClr val="C00000"/>
              </a:buClr>
              <a:buFont typeface="+mj-lt"/>
              <a:buAutoNum type="romanLcPeriod"/>
            </a:pPr>
            <a:r>
              <a:rPr lang="en-US" sz="2000" dirty="0" smtClean="0"/>
              <a:t>the </a:t>
            </a:r>
            <a:r>
              <a:rPr lang="en-US" sz="2000" dirty="0"/>
              <a:t>third minute</a:t>
            </a:r>
            <a:r>
              <a:rPr lang="en-US" sz="2000" dirty="0" smtClean="0"/>
              <a:t>?</a:t>
            </a:r>
            <a:endParaRPr lang="en-US" sz="2000"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926801" y="1125249"/>
            <a:ext cx="2856808" cy="1871703"/>
          </a:xfrm>
          <a:prstGeom prst="rect">
            <a:avLst/>
          </a:prstGeom>
        </p:spPr>
      </p:pic>
      <p:sp>
        <p:nvSpPr>
          <p:cNvPr id="6" name="Action Button: Back or Previous 5">
            <a:hlinkClick r:id="" action="ppaction://hlinkshowjump?jump=lastslideviewed" highlightClick="1"/>
          </p:cNvPr>
          <p:cNvSpPr/>
          <p:nvPr/>
        </p:nvSpPr>
        <p:spPr>
          <a:xfrm>
            <a:off x="8316416" y="6093296"/>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64532487"/>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 </a:t>
            </a:r>
            <a:r>
              <a:rPr lang="en-GB" sz="4000" dirty="0"/>
              <a:t>– </a:t>
            </a:r>
            <a:r>
              <a:rPr lang="en-GB" sz="4000" dirty="0" smtClean="0"/>
              <a:t>Chapter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147</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5309146"/>
          </a:xfrm>
          <a:prstGeom prst="rect">
            <a:avLst/>
          </a:prstGeom>
        </p:spPr>
        <p:txBody>
          <a:bodyPr wrap="square">
            <a:spAutoFit/>
          </a:bodyPr>
          <a:lstStyle/>
          <a:p>
            <a:pPr marL="982663" indent="-342900" defTabSz="982663">
              <a:spcAft>
                <a:spcPts val="200"/>
              </a:spcAft>
              <a:buClr>
                <a:srgbClr val="C00000"/>
              </a:buClr>
              <a:buFont typeface="+mj-lt"/>
              <a:buAutoNum type="alphaLcPeriod" startAt="4"/>
            </a:pPr>
            <a:r>
              <a:rPr lang="en-US" dirty="0" smtClean="0"/>
              <a:t>Why </a:t>
            </a:r>
            <a:r>
              <a:rPr lang="en-US" dirty="0"/>
              <a:t>does the rate change during the reaction?</a:t>
            </a:r>
          </a:p>
          <a:p>
            <a:pPr marL="982663" indent="-342900" defTabSz="982663">
              <a:spcAft>
                <a:spcPts val="200"/>
              </a:spcAft>
              <a:buClr>
                <a:srgbClr val="C00000"/>
              </a:buClr>
              <a:buFont typeface="+mj-lt"/>
              <a:buAutoNum type="alphaLcPeriod" startAt="4"/>
            </a:pPr>
            <a:r>
              <a:rPr lang="en-US" dirty="0" smtClean="0"/>
              <a:t>How </a:t>
            </a:r>
            <a:r>
              <a:rPr lang="en-US" dirty="0"/>
              <a:t>much hydrogen was produced in total?</a:t>
            </a:r>
          </a:p>
          <a:p>
            <a:pPr marL="982663" indent="-342900" defTabSz="982663">
              <a:spcAft>
                <a:spcPts val="200"/>
              </a:spcAft>
              <a:buClr>
                <a:srgbClr val="C00000"/>
              </a:buClr>
              <a:buFont typeface="+mj-lt"/>
              <a:buAutoNum type="alphaLcPeriod" startAt="4"/>
            </a:pPr>
            <a:r>
              <a:rPr lang="en-US" dirty="0" smtClean="0"/>
              <a:t>How </a:t>
            </a:r>
            <a:r>
              <a:rPr lang="en-US" dirty="0"/>
              <a:t>long does the reaction last?</a:t>
            </a:r>
          </a:p>
          <a:p>
            <a:pPr marL="982663" indent="-342900" defTabSz="982663">
              <a:spcAft>
                <a:spcPts val="200"/>
              </a:spcAft>
              <a:buClr>
                <a:srgbClr val="C00000"/>
              </a:buClr>
              <a:buFont typeface="+mj-lt"/>
              <a:buAutoNum type="alphaLcPeriod" startAt="4"/>
            </a:pPr>
            <a:r>
              <a:rPr lang="en-US" dirty="0" smtClean="0"/>
              <a:t>What </a:t>
            </a:r>
            <a:r>
              <a:rPr lang="en-US" dirty="0"/>
              <a:t>is the average rate of the reaction?</a:t>
            </a:r>
          </a:p>
          <a:p>
            <a:pPr marL="982663" indent="-342900" defTabSz="982663">
              <a:spcAft>
                <a:spcPts val="200"/>
              </a:spcAft>
              <a:buClr>
                <a:srgbClr val="C00000"/>
              </a:buClr>
              <a:buFont typeface="+mj-lt"/>
              <a:buAutoNum type="alphaLcPeriod" startAt="4"/>
            </a:pPr>
            <a:r>
              <a:rPr lang="en-US" dirty="0" smtClean="0"/>
              <a:t>How </a:t>
            </a:r>
            <a:r>
              <a:rPr lang="en-US" dirty="0"/>
              <a:t>could you slow down the reaction, </a:t>
            </a:r>
            <a:r>
              <a:rPr lang="en-US" dirty="0" smtClean="0"/>
              <a:t>while keeping </a:t>
            </a:r>
            <a:r>
              <a:rPr lang="en-US" dirty="0"/>
              <a:t>the amounts of reactants unchanged?</a:t>
            </a:r>
          </a:p>
          <a:p>
            <a:pPr marL="449263" indent="-430213">
              <a:spcAft>
                <a:spcPts val="200"/>
              </a:spcAft>
              <a:buClr>
                <a:srgbClr val="C00000"/>
              </a:buClr>
              <a:buFont typeface="+mj-lt"/>
              <a:buAutoNum type="arabicPeriod" startAt="3"/>
            </a:pPr>
            <a:r>
              <a:rPr lang="en-US" dirty="0" smtClean="0"/>
              <a:t>Suggest </a:t>
            </a:r>
            <a:r>
              <a:rPr lang="en-US" dirty="0"/>
              <a:t>a reason for each observation </a:t>
            </a:r>
            <a:r>
              <a:rPr lang="en-US" dirty="0" smtClean="0"/>
              <a:t>below.</a:t>
            </a:r>
          </a:p>
          <a:p>
            <a:pPr marL="811213" indent="-342900">
              <a:spcAft>
                <a:spcPts val="200"/>
              </a:spcAft>
              <a:buClr>
                <a:srgbClr val="C00000"/>
              </a:buClr>
              <a:buFont typeface="+mj-lt"/>
              <a:buAutoNum type="alphaLcPeriod"/>
            </a:pPr>
            <a:r>
              <a:rPr lang="en-US" dirty="0" smtClean="0"/>
              <a:t>a </a:t>
            </a:r>
            <a:r>
              <a:rPr lang="en-US" dirty="0"/>
              <a:t>Hydrogen peroxide decomposes much faster </a:t>
            </a:r>
            <a:r>
              <a:rPr lang="en-US" dirty="0" smtClean="0"/>
              <a:t>in the </a:t>
            </a:r>
            <a:r>
              <a:rPr lang="en-US" dirty="0"/>
              <a:t>presence of the enzyme </a:t>
            </a:r>
            <a:r>
              <a:rPr lang="en-US" dirty="0" smtClean="0"/>
              <a:t>catalase</a:t>
            </a:r>
          </a:p>
          <a:p>
            <a:pPr marL="811213" indent="-342900">
              <a:spcAft>
                <a:spcPts val="200"/>
              </a:spcAft>
              <a:buClr>
                <a:srgbClr val="C00000"/>
              </a:buClr>
              <a:buFont typeface="+mj-lt"/>
              <a:buAutoNum type="alphaLcPeriod"/>
            </a:pPr>
            <a:r>
              <a:rPr lang="en-US" dirty="0" smtClean="0"/>
              <a:t>b </a:t>
            </a:r>
            <a:r>
              <a:rPr lang="en-US" dirty="0"/>
              <a:t>The reaction between manganese carbonate </a:t>
            </a:r>
            <a:r>
              <a:rPr lang="en-US" dirty="0" smtClean="0"/>
              <a:t>and dilute </a:t>
            </a:r>
            <a:r>
              <a:rPr lang="en-US" dirty="0"/>
              <a:t>hydrochloric acid speeds up when </a:t>
            </a:r>
            <a:r>
              <a:rPr lang="en-US" dirty="0" smtClean="0"/>
              <a:t>some concentrated </a:t>
            </a:r>
            <a:r>
              <a:rPr lang="en-US" dirty="0"/>
              <a:t>hydrochloric acid is </a:t>
            </a:r>
            <a:r>
              <a:rPr lang="en-US" dirty="0" smtClean="0"/>
              <a:t>added.</a:t>
            </a:r>
          </a:p>
          <a:p>
            <a:pPr marL="811213" indent="-342900">
              <a:spcAft>
                <a:spcPts val="200"/>
              </a:spcAft>
              <a:buClr>
                <a:srgbClr val="C00000"/>
              </a:buClr>
              <a:buFont typeface="+mj-lt"/>
              <a:buAutoNum type="alphaLcPeriod"/>
            </a:pPr>
            <a:r>
              <a:rPr lang="en-US" dirty="0" smtClean="0"/>
              <a:t>c </a:t>
            </a:r>
            <a:r>
              <a:rPr lang="en-US" dirty="0"/>
              <a:t>Powdered magnesium is used in </a:t>
            </a:r>
            <a:r>
              <a:rPr lang="en-US" dirty="0" smtClean="0"/>
              <a:t>fireworks, rather </a:t>
            </a:r>
            <a:r>
              <a:rPr lang="en-US" dirty="0"/>
              <a:t>than magnesium ribbon</a:t>
            </a:r>
            <a:r>
              <a:rPr lang="en-US" dirty="0" smtClean="0"/>
              <a:t>.</a:t>
            </a:r>
            <a:endParaRPr lang="en-GB" dirty="0"/>
          </a:p>
          <a:p>
            <a:pPr marL="361950" indent="-342900">
              <a:spcAft>
                <a:spcPts val="200"/>
              </a:spcAft>
              <a:buClr>
                <a:srgbClr val="C00000"/>
              </a:buClr>
              <a:buFont typeface="+mj-lt"/>
              <a:buAutoNum type="arabicPeriod" startAt="4"/>
            </a:pPr>
            <a:r>
              <a:rPr lang="en-US" dirty="0">
                <a:latin typeface="Arial" panose="020B0604020202020204" pitchFamily="34" charset="0"/>
                <a:cs typeface="Arial" panose="020B0604020202020204" pitchFamily="34" charset="0"/>
              </a:rPr>
              <a:t>In two separate experiments, two metals A </a:t>
            </a:r>
            <a:r>
              <a:rPr lang="en-US" dirty="0" smtClean="0">
                <a:latin typeface="Arial" panose="020B0604020202020204" pitchFamily="34" charset="0"/>
                <a:cs typeface="Arial" panose="020B0604020202020204" pitchFamily="34" charset="0"/>
              </a:rPr>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and B were reacted </a:t>
            </a:r>
            <a:r>
              <a:rPr lang="en-US" dirty="0">
                <a:latin typeface="Arial" panose="020B0604020202020204" pitchFamily="34" charset="0"/>
                <a:cs typeface="Arial" panose="020B0604020202020204" pitchFamily="34" charset="0"/>
              </a:rPr>
              <a:t>with an excess of dilute </a:t>
            </a:r>
            <a:r>
              <a:rPr lang="en-US" dirty="0" smtClean="0">
                <a:latin typeface="Arial" panose="020B0604020202020204" pitchFamily="34" charset="0"/>
                <a:cs typeface="Arial" panose="020B0604020202020204" pitchFamily="34" charset="0"/>
              </a:rPr>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hydrochloric acid</a:t>
            </a:r>
            <a:r>
              <a:rPr lang="en-US" dirty="0">
                <a:latin typeface="Arial" panose="020B0604020202020204" pitchFamily="34" charset="0"/>
                <a:cs typeface="Arial" panose="020B0604020202020204" pitchFamily="34" charset="0"/>
              </a:rPr>
              <a:t>. The volume of hydrogen </a:t>
            </a:r>
            <a:r>
              <a:rPr lang="en-US" dirty="0" smtClean="0">
                <a:latin typeface="Arial" panose="020B0604020202020204" pitchFamily="34" charset="0"/>
                <a:cs typeface="Arial" panose="020B0604020202020204" pitchFamily="34" charset="0"/>
              </a:rPr>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was </a:t>
            </a:r>
            <a:r>
              <a:rPr lang="en-US" dirty="0">
                <a:latin typeface="Arial" panose="020B0604020202020204" pitchFamily="34" charset="0"/>
                <a:cs typeface="Arial" panose="020B0604020202020204" pitchFamily="34" charset="0"/>
              </a:rPr>
              <a:t>measured </a:t>
            </a:r>
            <a:r>
              <a:rPr lang="en-US" dirty="0" smtClean="0">
                <a:latin typeface="Arial" panose="020B0604020202020204" pitchFamily="34" charset="0"/>
                <a:cs typeface="Arial" panose="020B0604020202020204" pitchFamily="34" charset="0"/>
              </a:rPr>
              <a:t>every 10 </a:t>
            </a:r>
            <a:r>
              <a:rPr lang="en-US" dirty="0">
                <a:latin typeface="Arial" panose="020B0604020202020204" pitchFamily="34" charset="0"/>
                <a:cs typeface="Arial" panose="020B0604020202020204" pitchFamily="34" charset="0"/>
              </a:rPr>
              <a:t>seconds. These </a:t>
            </a:r>
            <a:r>
              <a:rPr lang="en-US" dirty="0" smtClean="0">
                <a:latin typeface="Arial" panose="020B0604020202020204" pitchFamily="34" charset="0"/>
                <a:cs typeface="Arial" panose="020B0604020202020204" pitchFamily="34" charset="0"/>
              </a:rPr>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graphs </a:t>
            </a:r>
            <a:r>
              <a:rPr lang="en-US" dirty="0">
                <a:latin typeface="Arial" panose="020B0604020202020204" pitchFamily="34" charset="0"/>
                <a:cs typeface="Arial" panose="020B0604020202020204" pitchFamily="34" charset="0"/>
              </a:rPr>
              <a:t>show the results:</a:t>
            </a:r>
            <a:endParaRPr lang="en-GB"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213123" y="4725144"/>
            <a:ext cx="3607349" cy="1708746"/>
          </a:xfrm>
          <a:prstGeom prst="rect">
            <a:avLst/>
          </a:prstGeom>
        </p:spPr>
      </p:pic>
      <p:sp>
        <p:nvSpPr>
          <p:cNvPr id="6" name="Action Button: Back or Previous 5">
            <a:hlinkClick r:id="" action="ppaction://hlinkshowjump?jump=lastslideviewed" highlightClick="1"/>
          </p:cNvPr>
          <p:cNvSpPr/>
          <p:nvPr/>
        </p:nvSpPr>
        <p:spPr>
          <a:xfrm>
            <a:off x="8316416" y="1124744"/>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00900800"/>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 </a:t>
            </a:r>
            <a:r>
              <a:rPr lang="en-GB" sz="4000" dirty="0"/>
              <a:t>– </a:t>
            </a:r>
            <a:r>
              <a:rPr lang="en-GB" sz="4000" dirty="0" smtClean="0"/>
              <a:t>Chapter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147</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4693593"/>
          </a:xfrm>
          <a:prstGeom prst="rect">
            <a:avLst/>
          </a:prstGeom>
        </p:spPr>
        <p:txBody>
          <a:bodyPr wrap="square">
            <a:spAutoFit/>
          </a:bodyPr>
          <a:lstStyle/>
          <a:p>
            <a:pPr marL="811213" indent="-457200" defTabSz="982663">
              <a:spcAft>
                <a:spcPts val="200"/>
              </a:spcAft>
              <a:buClr>
                <a:srgbClr val="C00000"/>
              </a:buClr>
              <a:buFont typeface="+mj-lt"/>
              <a:buAutoNum type="alphaLcPeriod"/>
            </a:pPr>
            <a:r>
              <a:rPr lang="en-US" sz="2100" dirty="0" smtClean="0"/>
              <a:t>i </a:t>
            </a:r>
            <a:r>
              <a:rPr lang="en-US" sz="2100" dirty="0"/>
              <a:t>Which piece of apparatus </a:t>
            </a:r>
            <a:r>
              <a:rPr lang="en-US" sz="2100" dirty="0" smtClean="0"/>
              <a:t/>
            </a:r>
            <a:br>
              <a:rPr lang="en-US" sz="2100" dirty="0" smtClean="0"/>
            </a:br>
            <a:r>
              <a:rPr lang="en-US" sz="2100" dirty="0" smtClean="0"/>
              <a:t>can be </a:t>
            </a:r>
            <a:r>
              <a:rPr lang="en-US" sz="2100" dirty="0"/>
              <a:t>used </a:t>
            </a:r>
            <a:r>
              <a:rPr lang="en-US" sz="2100" dirty="0" smtClean="0"/>
              <a:t>to measure </a:t>
            </a:r>
            <a:r>
              <a:rPr lang="en-US" sz="2100" dirty="0"/>
              <a:t>the </a:t>
            </a:r>
            <a:r>
              <a:rPr lang="en-US" sz="2100" dirty="0" smtClean="0"/>
              <a:t/>
            </a:r>
            <a:br>
              <a:rPr lang="en-US" sz="2100" dirty="0" smtClean="0"/>
            </a:br>
            <a:r>
              <a:rPr lang="en-US" sz="2100" dirty="0" smtClean="0"/>
              <a:t>volume of </a:t>
            </a:r>
            <a:r>
              <a:rPr lang="en-US" sz="2100" dirty="0"/>
              <a:t>hydrogen </a:t>
            </a:r>
            <a:r>
              <a:rPr lang="en-US" sz="2100" dirty="0" smtClean="0"/>
              <a:t>produced?</a:t>
            </a:r>
            <a:br>
              <a:rPr lang="en-US" sz="2100" dirty="0" smtClean="0"/>
            </a:br>
            <a:r>
              <a:rPr lang="en-US" sz="2100" dirty="0" smtClean="0"/>
              <a:t>ii </a:t>
            </a:r>
            <a:r>
              <a:rPr lang="en-US" sz="2100" dirty="0"/>
              <a:t>What other measuring </a:t>
            </a:r>
            <a:r>
              <a:rPr lang="en-US" sz="2100" dirty="0" smtClean="0"/>
              <a:t/>
            </a:r>
            <a:br>
              <a:rPr lang="en-US" sz="2100" dirty="0" smtClean="0"/>
            </a:br>
            <a:r>
              <a:rPr lang="en-US" sz="2100" dirty="0" smtClean="0"/>
              <a:t>equipment </a:t>
            </a:r>
            <a:r>
              <a:rPr lang="en-US" sz="2100" dirty="0"/>
              <a:t>is needed?</a:t>
            </a:r>
          </a:p>
          <a:p>
            <a:pPr marL="811213" indent="-457200" defTabSz="982663">
              <a:spcAft>
                <a:spcPts val="200"/>
              </a:spcAft>
              <a:buClr>
                <a:srgbClr val="C00000"/>
              </a:buClr>
              <a:buFont typeface="+mj-lt"/>
              <a:buAutoNum type="alphaLcPeriod"/>
            </a:pPr>
            <a:r>
              <a:rPr lang="en-US" sz="2100" dirty="0" smtClean="0"/>
              <a:t>Which </a:t>
            </a:r>
            <a:r>
              <a:rPr lang="en-US" sz="2100" dirty="0"/>
              <a:t>metal, A or B, reacts </a:t>
            </a:r>
            <a:r>
              <a:rPr lang="en-US" sz="2100" dirty="0" smtClean="0"/>
              <a:t/>
            </a:r>
            <a:br>
              <a:rPr lang="en-US" sz="2100" dirty="0" smtClean="0"/>
            </a:br>
            <a:r>
              <a:rPr lang="en-US" sz="2100" dirty="0" smtClean="0"/>
              <a:t>faster with hydrochloric </a:t>
            </a:r>
            <a:r>
              <a:rPr lang="en-US" sz="2100" dirty="0"/>
              <a:t>acid? Give your evidence.</a:t>
            </a:r>
          </a:p>
          <a:p>
            <a:pPr marL="811213" indent="-457200" defTabSz="982663">
              <a:spcAft>
                <a:spcPts val="200"/>
              </a:spcAft>
              <a:buClr>
                <a:srgbClr val="C00000"/>
              </a:buClr>
              <a:buFont typeface="+mj-lt"/>
              <a:buAutoNum type="alphaLcPeriod"/>
            </a:pPr>
            <a:r>
              <a:rPr lang="en-US" sz="2100" dirty="0" smtClean="0"/>
              <a:t>Sketch </a:t>
            </a:r>
            <a:r>
              <a:rPr lang="en-US" sz="2100" dirty="0"/>
              <a:t>and label the curves that will be </a:t>
            </a:r>
            <a:r>
              <a:rPr lang="en-US" sz="2100" dirty="0" smtClean="0"/>
              <a:t>obtained for </a:t>
            </a:r>
            <a:r>
              <a:rPr lang="en-US" sz="2100" dirty="0"/>
              <a:t>metal B </a:t>
            </a:r>
            <a:r>
              <a:rPr lang="en-US" sz="2100" dirty="0" smtClean="0"/>
              <a:t>if:</a:t>
            </a:r>
            <a:br>
              <a:rPr lang="en-US" sz="2100" dirty="0" smtClean="0"/>
            </a:br>
            <a:r>
              <a:rPr lang="en-US" sz="2100" dirty="0" smtClean="0"/>
              <a:t>i </a:t>
            </a:r>
            <a:r>
              <a:rPr lang="en-US" sz="2100" dirty="0"/>
              <a:t>more concentrated acid is used (curve </a:t>
            </a:r>
            <a:r>
              <a:rPr lang="en-US" sz="2100" dirty="0" smtClean="0"/>
              <a:t>X)</a:t>
            </a:r>
            <a:br>
              <a:rPr lang="en-US" sz="2100" dirty="0" smtClean="0"/>
            </a:br>
            <a:r>
              <a:rPr lang="en-US" sz="2100" dirty="0" smtClean="0"/>
              <a:t>ii </a:t>
            </a:r>
            <a:r>
              <a:rPr lang="en-US" sz="2100" dirty="0"/>
              <a:t>the reaction is carried out at a </a:t>
            </a:r>
            <a:r>
              <a:rPr lang="en-US" sz="2100" dirty="0" smtClean="0"/>
              <a:t>lower temperature </a:t>
            </a:r>
            <a:r>
              <a:rPr lang="en-US" sz="2100" dirty="0"/>
              <a:t>(curve Y)</a:t>
            </a:r>
          </a:p>
          <a:p>
            <a:pPr marL="342900" indent="-342900" defTabSz="982663">
              <a:spcAft>
                <a:spcPts val="200"/>
              </a:spcAft>
              <a:buClr>
                <a:srgbClr val="C00000"/>
              </a:buClr>
              <a:buFont typeface="+mj-lt"/>
              <a:buAutoNum type="arabicPeriod" startAt="5"/>
            </a:pPr>
            <a:r>
              <a:rPr lang="en-US" sz="2100" dirty="0" smtClean="0"/>
              <a:t>Copper(II</a:t>
            </a:r>
            <a:r>
              <a:rPr lang="en-US" sz="2100" dirty="0"/>
              <a:t>) oxide catalyses the decomposition </a:t>
            </a:r>
            <a:r>
              <a:rPr lang="en-US" sz="2100" dirty="0" smtClean="0"/>
              <a:t>of hydrogen </a:t>
            </a:r>
            <a:r>
              <a:rPr lang="en-US" sz="2100" dirty="0"/>
              <a:t>peroxide. 0.5 g of the oxide was added </a:t>
            </a:r>
            <a:r>
              <a:rPr lang="en-US" sz="2100" dirty="0" smtClean="0"/>
              <a:t>to a </a:t>
            </a:r>
            <a:r>
              <a:rPr lang="en-US" sz="2100" dirty="0"/>
              <a:t>flask containing </a:t>
            </a:r>
            <a:r>
              <a:rPr lang="en-US" sz="2100" dirty="0" smtClean="0"/>
              <a:t>100cm</a:t>
            </a:r>
            <a:r>
              <a:rPr lang="en-US" sz="2100" baseline="30000" dirty="0" smtClean="0"/>
              <a:t>3</a:t>
            </a:r>
            <a:r>
              <a:rPr lang="en-US" sz="2100" dirty="0" smtClean="0"/>
              <a:t> </a:t>
            </a:r>
            <a:r>
              <a:rPr lang="en-US" sz="2100" dirty="0"/>
              <a:t>of hydrogen </a:t>
            </a:r>
            <a:r>
              <a:rPr lang="en-US" sz="2100" dirty="0" smtClean="0"/>
              <a:t>peroxide solution</a:t>
            </a:r>
            <a:r>
              <a:rPr lang="en-US" sz="2100" dirty="0"/>
              <a:t>. A gas was released. It was collected, </a:t>
            </a:r>
            <a:r>
              <a:rPr lang="en-US" sz="2100" dirty="0" smtClean="0"/>
              <a:t>and its </a:t>
            </a:r>
            <a:r>
              <a:rPr lang="en-US" sz="2100" dirty="0"/>
              <a:t>volume noted every 10 seconds.</a:t>
            </a:r>
            <a:endParaRPr lang="en-GB" sz="21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048817" y="1216198"/>
            <a:ext cx="3759366" cy="1780754"/>
          </a:xfrm>
          <a:prstGeom prst="rect">
            <a:avLst/>
          </a:prstGeom>
        </p:spPr>
      </p:pic>
      <p:sp>
        <p:nvSpPr>
          <p:cNvPr id="6" name="Action Button: Back or Previous 5">
            <a:hlinkClick r:id="" action="ppaction://hlinkshowjump?jump=lastslideviewed" highlightClick="1"/>
          </p:cNvPr>
          <p:cNvSpPr/>
          <p:nvPr/>
        </p:nvSpPr>
        <p:spPr>
          <a:xfrm>
            <a:off x="8316416" y="1124744"/>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7" name="Table 6"/>
          <p:cNvGraphicFramePr>
            <a:graphicFrameLocks noGrp="1"/>
          </p:cNvGraphicFramePr>
          <p:nvPr>
            <p:extLst>
              <p:ext uri="{D42A27DB-BD31-4B8C-83A1-F6EECF244321}">
                <p14:modId xmlns:p14="http://schemas.microsoft.com/office/powerpoint/2010/main" val="475902829"/>
              </p:ext>
            </p:extLst>
          </p:nvPr>
        </p:nvGraphicFramePr>
        <p:xfrm>
          <a:off x="282778" y="5805264"/>
          <a:ext cx="8465690" cy="741680"/>
        </p:xfrm>
        <a:graphic>
          <a:graphicData uri="http://schemas.openxmlformats.org/drawingml/2006/table">
            <a:tbl>
              <a:tblPr firstRow="1" bandRow="1">
                <a:tableStyleId>{5C22544A-7EE6-4342-B048-85BDC9FD1C3A}</a:tableStyleId>
              </a:tblPr>
              <a:tblGrid>
                <a:gridCol w="1840950"/>
                <a:gridCol w="720080"/>
                <a:gridCol w="720080"/>
                <a:gridCol w="864096"/>
                <a:gridCol w="792088"/>
                <a:gridCol w="576064"/>
                <a:gridCol w="576064"/>
                <a:gridCol w="648072"/>
                <a:gridCol w="648072"/>
                <a:gridCol w="576064"/>
                <a:gridCol w="504060"/>
              </a:tblGrid>
              <a:tr h="370840">
                <a:tc>
                  <a:txBody>
                    <a:bodyPr/>
                    <a:lstStyle/>
                    <a:p>
                      <a:pPr algn="ctr"/>
                      <a:r>
                        <a:rPr lang="en-GB" dirty="0" smtClean="0">
                          <a:solidFill>
                            <a:schemeClr val="tx1"/>
                          </a:solidFill>
                          <a:latin typeface="Arial" panose="020B0604020202020204" pitchFamily="34" charset="0"/>
                          <a:cs typeface="Arial" panose="020B0604020202020204" pitchFamily="34" charset="0"/>
                        </a:rPr>
                        <a:t>Time/s</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10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20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30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40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50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60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70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80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90</a:t>
                      </a:r>
                      <a:endParaRPr lang="en-GB" dirty="0">
                        <a:solidFill>
                          <a:schemeClr val="tx1"/>
                        </a:solidFill>
                        <a:latin typeface="Arial" panose="020B0604020202020204" pitchFamily="34" charset="0"/>
                        <a:cs typeface="Arial" panose="020B0604020202020204" pitchFamily="34" charset="0"/>
                      </a:endParaRPr>
                    </a:p>
                  </a:txBody>
                  <a:tcPr/>
                </a:tc>
              </a:tr>
              <a:tr h="370840">
                <a:tc>
                  <a:txBody>
                    <a:bodyPr/>
                    <a:lstStyle/>
                    <a:p>
                      <a:pPr algn="ctr"/>
                      <a:r>
                        <a:rPr lang="en-GB" dirty="0" smtClean="0">
                          <a:solidFill>
                            <a:schemeClr val="tx1"/>
                          </a:solidFill>
                          <a:latin typeface="Arial" panose="020B0604020202020204" pitchFamily="34" charset="0"/>
                          <a:cs typeface="Arial" panose="020B0604020202020204" pitchFamily="34" charset="0"/>
                        </a:rPr>
                        <a:t>Volume / cm</a:t>
                      </a:r>
                      <a:r>
                        <a:rPr lang="en-GB" baseline="30000" dirty="0" smtClean="0">
                          <a:solidFill>
                            <a:schemeClr val="tx1"/>
                          </a:solidFill>
                          <a:latin typeface="Arial" panose="020B0604020202020204" pitchFamily="34" charset="0"/>
                          <a:cs typeface="Arial" panose="020B0604020202020204" pitchFamily="34" charset="0"/>
                        </a:rPr>
                        <a:t>3</a:t>
                      </a:r>
                      <a:endParaRPr lang="en-GB" baseline="3000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18</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30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40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48</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53</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57</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58</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58</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58</a:t>
                      </a:r>
                      <a:endParaRPr lang="en-GB" dirty="0">
                        <a:solidFill>
                          <a:schemeClr val="tx1"/>
                        </a:solidFill>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56450158"/>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F</a:t>
            </a:r>
            <a:endParaRPr lang="en-GB" b="1" dirty="0" smtClean="0"/>
          </a:p>
        </p:txBody>
      </p:sp>
      <p:sp>
        <p:nvSpPr>
          <p:cNvPr id="34" name="Rectangle 33"/>
          <p:cNvSpPr/>
          <p:nvPr/>
        </p:nvSpPr>
        <p:spPr>
          <a:xfrm>
            <a:off x="323527" y="1124744"/>
            <a:ext cx="8424935" cy="5455340"/>
          </a:xfrm>
          <a:prstGeom prst="rect">
            <a:avLst/>
          </a:prstGeom>
        </p:spPr>
        <p:txBody>
          <a:bodyPr wrap="square">
            <a:spAutoFit/>
          </a:bodyPr>
          <a:lstStyle/>
          <a:p>
            <a:pPr>
              <a:buClr>
                <a:srgbClr val="0070C0"/>
              </a:buClr>
            </a:pPr>
            <a:r>
              <a:rPr lang="en-US" sz="2050" dirty="0"/>
              <a:t>To achieve a </a:t>
            </a:r>
            <a:r>
              <a:rPr lang="en-US" sz="2050" b="1" dirty="0"/>
              <a:t>Grade F</a:t>
            </a:r>
            <a:r>
              <a:rPr lang="en-US" sz="2050" dirty="0"/>
              <a:t>, a candidate will be able to:</a:t>
            </a:r>
          </a:p>
          <a:p>
            <a:pPr marL="342900" indent="-342900">
              <a:buClr>
                <a:srgbClr val="0070C0"/>
              </a:buClr>
              <a:buFont typeface="Arial" panose="020B0604020202020204" pitchFamily="34" charset="0"/>
              <a:buChar char="•"/>
            </a:pPr>
            <a:r>
              <a:rPr lang="en-US" sz="2050" dirty="0"/>
              <a:t>recall and communicate limited knowledge and understanding of scientific phenomena, facts, </a:t>
            </a:r>
            <a:r>
              <a:rPr lang="en-US" sz="2050" dirty="0" smtClean="0"/>
              <a:t>laws, definitions</a:t>
            </a:r>
            <a:r>
              <a:rPr lang="en-US" sz="2050" dirty="0"/>
              <a:t>, concepts and theories</a:t>
            </a:r>
          </a:p>
          <a:p>
            <a:pPr marL="342900" indent="-342900">
              <a:buClr>
                <a:srgbClr val="0070C0"/>
              </a:buClr>
              <a:buFont typeface="Arial" panose="020B0604020202020204" pitchFamily="34" charset="0"/>
              <a:buChar char="•"/>
            </a:pPr>
            <a:r>
              <a:rPr lang="en-US" sz="2050" dirty="0" smtClean="0"/>
              <a:t>apply </a:t>
            </a:r>
            <a:r>
              <a:rPr lang="en-US" sz="2050" dirty="0"/>
              <a:t>a limited range of scientific facts and concepts to give basic explanations of familiar </a:t>
            </a:r>
            <a:r>
              <a:rPr lang="en-US" sz="2050" dirty="0" smtClean="0"/>
              <a:t>phenomena, to </a:t>
            </a:r>
            <a:r>
              <a:rPr lang="en-US" sz="2050" dirty="0"/>
              <a:t>solve straightforward problems and make simple predictions</a:t>
            </a:r>
          </a:p>
          <a:p>
            <a:pPr marL="342900" indent="-342900">
              <a:buClr>
                <a:srgbClr val="0070C0"/>
              </a:buClr>
              <a:buFont typeface="Arial" panose="020B0604020202020204" pitchFamily="34" charset="0"/>
              <a:buChar char="•"/>
            </a:pPr>
            <a:r>
              <a:rPr lang="en-US" sz="2050" dirty="0" smtClean="0"/>
              <a:t>communicate </a:t>
            </a:r>
            <a:r>
              <a:rPr lang="en-US" sz="2050" dirty="0"/>
              <a:t>and present simple scientific ideas, observations and data using a limited range </a:t>
            </a:r>
            <a:r>
              <a:rPr lang="en-US" sz="2050" dirty="0" smtClean="0"/>
              <a:t>of scientific </a:t>
            </a:r>
            <a:r>
              <a:rPr lang="en-US" sz="2050" dirty="0"/>
              <a:t>terminology and conventions</a:t>
            </a:r>
          </a:p>
          <a:p>
            <a:pPr marL="342900" indent="-342900">
              <a:buClr>
                <a:srgbClr val="0070C0"/>
              </a:buClr>
              <a:buFont typeface="Arial" panose="020B0604020202020204" pitchFamily="34" charset="0"/>
              <a:buChar char="•"/>
            </a:pPr>
            <a:r>
              <a:rPr lang="en-US" sz="2050" dirty="0" smtClean="0"/>
              <a:t>select </a:t>
            </a:r>
            <a:r>
              <a:rPr lang="en-US" sz="2050" dirty="0"/>
              <a:t>a single piece of information from a given source, and use it to support a given </a:t>
            </a:r>
            <a:r>
              <a:rPr lang="en-US" sz="2050" dirty="0" smtClean="0"/>
              <a:t>conclusion, and </a:t>
            </a:r>
            <a:r>
              <a:rPr lang="en-US" sz="2050" dirty="0"/>
              <a:t>to make links between scientific information and its scientific, technological, social, economic </a:t>
            </a:r>
            <a:r>
              <a:rPr lang="en-US" sz="2050" dirty="0" smtClean="0"/>
              <a:t>or environmental </a:t>
            </a:r>
            <a:r>
              <a:rPr lang="en-US" sz="2050" dirty="0"/>
              <a:t>implications</a:t>
            </a:r>
          </a:p>
          <a:p>
            <a:pPr marL="342900" indent="-342900">
              <a:buClr>
                <a:srgbClr val="0070C0"/>
              </a:buClr>
              <a:buFont typeface="Arial" panose="020B0604020202020204" pitchFamily="34" charset="0"/>
              <a:buChar char="•"/>
            </a:pPr>
            <a:r>
              <a:rPr lang="en-US" sz="2050" dirty="0" smtClean="0"/>
              <a:t>solve </a:t>
            </a:r>
            <a:r>
              <a:rPr lang="en-US" sz="2050" dirty="0"/>
              <a:t>problems involving more than one step if structured help is given</a:t>
            </a:r>
          </a:p>
          <a:p>
            <a:pPr marL="342900" indent="-342900">
              <a:buClr>
                <a:srgbClr val="0070C0"/>
              </a:buClr>
              <a:buFont typeface="Arial" panose="020B0604020202020204" pitchFamily="34" charset="0"/>
              <a:buChar char="•"/>
            </a:pPr>
            <a:r>
              <a:rPr lang="en-US" sz="2050" dirty="0" smtClean="0"/>
              <a:t>analyse </a:t>
            </a:r>
            <a:r>
              <a:rPr lang="en-US" sz="2050" dirty="0"/>
              <a:t>data to identify a pattern or trend</a:t>
            </a:r>
          </a:p>
          <a:p>
            <a:pPr marL="342900" indent="-342900">
              <a:buClr>
                <a:srgbClr val="0070C0"/>
              </a:buClr>
              <a:buFont typeface="Arial" panose="020B0604020202020204" pitchFamily="34" charset="0"/>
              <a:buChar char="•"/>
            </a:pPr>
            <a:r>
              <a:rPr lang="en-US" sz="2050" dirty="0" smtClean="0"/>
              <a:t>select</a:t>
            </a:r>
            <a:r>
              <a:rPr lang="en-US" sz="2050" dirty="0"/>
              <a:t>, describe and evaluate techniques for a limited range of scientific operations and </a:t>
            </a:r>
            <a:r>
              <a:rPr lang="en-US" sz="2050" dirty="0" smtClean="0"/>
              <a:t>laboratory procedures</a:t>
            </a:r>
            <a:r>
              <a:rPr lang="en-US" sz="2050" dirty="0"/>
              <a:t>.</a:t>
            </a:r>
          </a:p>
        </p:txBody>
      </p:sp>
    </p:spTree>
    <p:extLst>
      <p:ext uri="{BB962C8B-B14F-4D97-AF65-F5344CB8AC3E}">
        <p14:creationId xmlns:p14="http://schemas.microsoft.com/office/powerpoint/2010/main" val="43006984"/>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 </a:t>
            </a:r>
            <a:r>
              <a:rPr lang="en-GB" sz="4000" dirty="0"/>
              <a:t>– </a:t>
            </a:r>
            <a:r>
              <a:rPr lang="en-GB" sz="4000" dirty="0" smtClean="0"/>
              <a:t>Chapter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147</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5519460"/>
          </a:xfrm>
          <a:prstGeom prst="rect">
            <a:avLst/>
          </a:prstGeom>
        </p:spPr>
        <p:txBody>
          <a:bodyPr wrap="square">
            <a:spAutoFit/>
          </a:bodyPr>
          <a:lstStyle/>
          <a:p>
            <a:pPr marL="361950" indent="-342900" defTabSz="982663">
              <a:spcAft>
                <a:spcPts val="200"/>
              </a:spcAft>
              <a:buClr>
                <a:srgbClr val="C00000"/>
              </a:buClr>
              <a:buFont typeface="+mj-lt"/>
              <a:buAutoNum type="alphaLcPeriod"/>
            </a:pPr>
            <a:r>
              <a:rPr lang="en-US" sz="2100" dirty="0" smtClean="0"/>
              <a:t>What </a:t>
            </a:r>
            <a:r>
              <a:rPr lang="en-US" sz="2100" dirty="0"/>
              <a:t>is a catalyst?</a:t>
            </a:r>
          </a:p>
          <a:p>
            <a:pPr marL="361950" indent="-342900" defTabSz="982663">
              <a:spcAft>
                <a:spcPts val="200"/>
              </a:spcAft>
              <a:buClr>
                <a:srgbClr val="C00000"/>
              </a:buClr>
              <a:buFont typeface="+mj-lt"/>
              <a:buAutoNum type="alphaLcPeriod"/>
            </a:pPr>
            <a:r>
              <a:rPr lang="en-US" sz="2100" dirty="0" smtClean="0"/>
              <a:t>Draw </a:t>
            </a:r>
            <a:r>
              <a:rPr lang="en-US" sz="2100" dirty="0"/>
              <a:t>a diagram of suitable apparatus for </a:t>
            </a:r>
            <a:r>
              <a:rPr lang="en-US" sz="2100" dirty="0" smtClean="0"/>
              <a:t>this experiment</a:t>
            </a:r>
            <a:r>
              <a:rPr lang="en-US" sz="2100" dirty="0"/>
              <a:t>.</a:t>
            </a:r>
          </a:p>
          <a:p>
            <a:pPr marL="361950" indent="-342900" defTabSz="982663">
              <a:spcAft>
                <a:spcPts val="200"/>
              </a:spcAft>
              <a:buClr>
                <a:srgbClr val="C00000"/>
              </a:buClr>
              <a:buFont typeface="+mj-lt"/>
              <a:buAutoNum type="alphaLcPeriod"/>
            </a:pPr>
            <a:r>
              <a:rPr lang="en-US" sz="2100" dirty="0" smtClean="0"/>
              <a:t>Name </a:t>
            </a:r>
            <a:r>
              <a:rPr lang="en-US" sz="2100" dirty="0"/>
              <a:t>the gas that is formed.</a:t>
            </a:r>
          </a:p>
          <a:p>
            <a:pPr marL="361950" indent="-342900" defTabSz="982663">
              <a:spcAft>
                <a:spcPts val="200"/>
              </a:spcAft>
              <a:buClr>
                <a:srgbClr val="C00000"/>
              </a:buClr>
              <a:buFont typeface="+mj-lt"/>
              <a:buAutoNum type="alphaLcPeriod"/>
            </a:pPr>
            <a:r>
              <a:rPr lang="en-US" sz="2100" dirty="0" smtClean="0"/>
              <a:t>Write </a:t>
            </a:r>
            <a:r>
              <a:rPr lang="en-US" sz="2100" dirty="0"/>
              <a:t>a balanced equation for </a:t>
            </a:r>
            <a:r>
              <a:rPr lang="en-US" sz="2100" dirty="0" smtClean="0"/>
              <a:t>the decomposition </a:t>
            </a:r>
            <a:r>
              <a:rPr lang="en-US" sz="2100" dirty="0"/>
              <a:t>of hydrogen peroxide.</a:t>
            </a:r>
          </a:p>
          <a:p>
            <a:pPr marL="361950" indent="-342900" defTabSz="982663">
              <a:spcAft>
                <a:spcPts val="200"/>
              </a:spcAft>
              <a:buClr>
                <a:srgbClr val="C00000"/>
              </a:buClr>
              <a:buFont typeface="+mj-lt"/>
              <a:buAutoNum type="alphaLcPeriod"/>
            </a:pPr>
            <a:r>
              <a:rPr lang="en-US" sz="2100" dirty="0" smtClean="0"/>
              <a:t>Plot </a:t>
            </a:r>
            <a:r>
              <a:rPr lang="en-US" sz="2100" dirty="0"/>
              <a:t>a graph of the volume of gas (vertical </a:t>
            </a:r>
            <a:r>
              <a:rPr lang="en-US" sz="2100" dirty="0" smtClean="0"/>
              <a:t>axis) against </a:t>
            </a:r>
            <a:r>
              <a:rPr lang="en-US" sz="2100" dirty="0"/>
              <a:t>time (horizontal axis).</a:t>
            </a:r>
          </a:p>
          <a:p>
            <a:pPr marL="361950" indent="-342900" defTabSz="982663">
              <a:spcAft>
                <a:spcPts val="200"/>
              </a:spcAft>
              <a:buClr>
                <a:srgbClr val="C00000"/>
              </a:buClr>
              <a:buFont typeface="+mj-lt"/>
              <a:buAutoNum type="alphaLcPeriod"/>
            </a:pPr>
            <a:r>
              <a:rPr lang="en-US" sz="2100" dirty="0" smtClean="0"/>
              <a:t>Describe </a:t>
            </a:r>
            <a:r>
              <a:rPr lang="en-US" sz="2100" dirty="0"/>
              <a:t>how rate changes during the reaction.</a:t>
            </a:r>
          </a:p>
          <a:p>
            <a:pPr marL="361950" indent="-342900" defTabSz="982663">
              <a:spcAft>
                <a:spcPts val="200"/>
              </a:spcAft>
              <a:buClr>
                <a:srgbClr val="C00000"/>
              </a:buClr>
              <a:buFont typeface="+mj-lt"/>
              <a:buAutoNum type="alphaLcPeriod"/>
            </a:pPr>
            <a:r>
              <a:rPr lang="en-US" sz="2100" dirty="0" smtClean="0"/>
              <a:t>What </a:t>
            </a:r>
            <a:r>
              <a:rPr lang="en-US" sz="2100" dirty="0"/>
              <a:t>happens to the concentration of </a:t>
            </a:r>
            <a:r>
              <a:rPr lang="en-US" sz="2100" dirty="0" smtClean="0"/>
              <a:t>hydrogen peroxide </a:t>
            </a:r>
            <a:r>
              <a:rPr lang="en-US" sz="2100" dirty="0"/>
              <a:t>as the reaction proceeds?</a:t>
            </a:r>
          </a:p>
          <a:p>
            <a:pPr marL="361950" indent="-342900" defTabSz="982663">
              <a:spcAft>
                <a:spcPts val="200"/>
              </a:spcAft>
              <a:buClr>
                <a:srgbClr val="C00000"/>
              </a:buClr>
              <a:buFont typeface="+mj-lt"/>
              <a:buAutoNum type="alphaLcPeriod"/>
            </a:pPr>
            <a:r>
              <a:rPr lang="en-US" sz="2100" dirty="0" smtClean="0"/>
              <a:t>What </a:t>
            </a:r>
            <a:r>
              <a:rPr lang="en-US" sz="2100" dirty="0"/>
              <a:t>chemicals are present in the flask </a:t>
            </a:r>
            <a:r>
              <a:rPr lang="en-US" sz="2100" dirty="0" smtClean="0"/>
              <a:t>after 90 </a:t>
            </a:r>
            <a:r>
              <a:rPr lang="en-US" sz="2100" dirty="0"/>
              <a:t>seconds?</a:t>
            </a:r>
          </a:p>
          <a:p>
            <a:pPr marL="361950" indent="-342900" defTabSz="982663">
              <a:spcAft>
                <a:spcPts val="200"/>
              </a:spcAft>
              <a:buClr>
                <a:srgbClr val="C00000"/>
              </a:buClr>
              <a:buFont typeface="+mj-lt"/>
              <a:buAutoNum type="alphaLcPeriod"/>
            </a:pPr>
            <a:r>
              <a:rPr lang="en-US" sz="2100" dirty="0" smtClean="0"/>
              <a:t>What </a:t>
            </a:r>
            <a:r>
              <a:rPr lang="en-US" sz="2100" dirty="0"/>
              <a:t>mass of copper(II) oxide would be left </a:t>
            </a:r>
            <a:r>
              <a:rPr lang="en-US" sz="2100" dirty="0" smtClean="0"/>
              <a:t>in the </a:t>
            </a:r>
            <a:r>
              <a:rPr lang="en-US" sz="2100" dirty="0"/>
              <a:t>flask at the end of the reaction?</a:t>
            </a:r>
          </a:p>
          <a:p>
            <a:pPr marL="361950" indent="-342900" defTabSz="982663">
              <a:spcAft>
                <a:spcPts val="200"/>
              </a:spcAft>
              <a:buClr>
                <a:srgbClr val="C00000"/>
              </a:buClr>
              <a:buFont typeface="+mj-lt"/>
              <a:buAutoNum type="alphaLcPeriod"/>
            </a:pPr>
            <a:r>
              <a:rPr lang="en-US" sz="2100" dirty="0" smtClean="0"/>
              <a:t>Sketch </a:t>
            </a:r>
            <a:r>
              <a:rPr lang="en-US" sz="2100" dirty="0"/>
              <a:t>on your graph the curve that might </a:t>
            </a:r>
            <a:r>
              <a:rPr lang="en-US" sz="2100" dirty="0" smtClean="0"/>
              <a:t>be obtained </a:t>
            </a:r>
            <a:r>
              <a:rPr lang="en-US" sz="2100" dirty="0"/>
              <a:t>for 1.0 g of copper(II) oxide.</a:t>
            </a:r>
          </a:p>
          <a:p>
            <a:pPr marL="361950" indent="-342900" defTabSz="982663">
              <a:spcAft>
                <a:spcPts val="200"/>
              </a:spcAft>
              <a:buClr>
                <a:srgbClr val="C00000"/>
              </a:buClr>
              <a:buFont typeface="+mj-lt"/>
              <a:buAutoNum type="alphaLcPeriod"/>
            </a:pPr>
            <a:r>
              <a:rPr lang="en-US" sz="2100" dirty="0" smtClean="0"/>
              <a:t>Name </a:t>
            </a:r>
            <a:r>
              <a:rPr lang="en-US" sz="2100" dirty="0"/>
              <a:t>one other substance that catalyses </a:t>
            </a:r>
            <a:r>
              <a:rPr lang="en-US" sz="2100" dirty="0" smtClean="0"/>
              <a:t>this decomposition</a:t>
            </a:r>
            <a:r>
              <a:rPr lang="en-US" sz="2100" dirty="0"/>
              <a:t>.</a:t>
            </a:r>
            <a:endParaRPr lang="en-GB" sz="2100" dirty="0">
              <a:latin typeface="Arial" panose="020B0604020202020204" pitchFamily="34" charset="0"/>
              <a:cs typeface="Arial" panose="020B0604020202020204" pitchFamily="34" charset="0"/>
            </a:endParaRPr>
          </a:p>
        </p:txBody>
      </p:sp>
      <p:sp>
        <p:nvSpPr>
          <p:cNvPr id="6" name="Action Button: Back or Previous 5">
            <a:hlinkClick r:id="" action="ppaction://hlinkshowjump?jump=lastslideviewed" highlightClick="1"/>
          </p:cNvPr>
          <p:cNvSpPr/>
          <p:nvPr/>
        </p:nvSpPr>
        <p:spPr>
          <a:xfrm>
            <a:off x="8316416" y="6093296"/>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07781978"/>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 </a:t>
            </a:r>
            <a:r>
              <a:rPr lang="en-GB" sz="4000" dirty="0"/>
              <a:t>– </a:t>
            </a:r>
            <a:r>
              <a:rPr lang="en-GB" sz="4000" dirty="0" smtClean="0"/>
              <a:t>Chapter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147</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5427127"/>
          </a:xfrm>
          <a:prstGeom prst="rect">
            <a:avLst/>
          </a:prstGeom>
        </p:spPr>
        <p:txBody>
          <a:bodyPr wrap="square">
            <a:spAutoFit/>
          </a:bodyPr>
          <a:lstStyle/>
          <a:p>
            <a:pPr marL="19050">
              <a:spcAft>
                <a:spcPts val="200"/>
              </a:spcAft>
              <a:buClr>
                <a:srgbClr val="C00000"/>
              </a:buClr>
            </a:pPr>
            <a:r>
              <a:rPr lang="en-US" sz="2200" b="1" dirty="0"/>
              <a:t>Extended curriculum</a:t>
            </a:r>
          </a:p>
          <a:p>
            <a:pPr marL="476250" indent="-457200">
              <a:spcAft>
                <a:spcPts val="200"/>
              </a:spcAft>
              <a:buClr>
                <a:srgbClr val="C00000"/>
              </a:buClr>
              <a:buFont typeface="+mj-lt"/>
              <a:buAutoNum type="arabicPeriod" startAt="6"/>
            </a:pPr>
            <a:r>
              <a:rPr lang="en-US" sz="2200" dirty="0" smtClean="0"/>
              <a:t>Marble </a:t>
            </a:r>
            <a:r>
              <a:rPr lang="en-US" sz="2200" dirty="0"/>
              <a:t>chips (lumps of calcium carbonate) </a:t>
            </a:r>
            <a:r>
              <a:rPr lang="en-US" sz="2200" dirty="0" smtClean="0"/>
              <a:t>react with </a:t>
            </a:r>
            <a:r>
              <a:rPr lang="en-US" sz="2200" dirty="0"/>
              <a:t>hydrochloric acid as follows:</a:t>
            </a:r>
          </a:p>
          <a:p>
            <a:pPr marL="19050">
              <a:spcAft>
                <a:spcPts val="200"/>
              </a:spcAft>
              <a:buClr>
                <a:srgbClr val="C00000"/>
              </a:buClr>
            </a:pPr>
            <a:r>
              <a:rPr lang="en-US" sz="2200" dirty="0" smtClean="0"/>
              <a:t>	</a:t>
            </a:r>
            <a:r>
              <a:rPr lang="en-US" sz="2200" b="1" dirty="0" smtClean="0">
                <a:solidFill>
                  <a:srgbClr val="0070C0"/>
                </a:solidFill>
              </a:rPr>
              <a:t>CaCO</a:t>
            </a:r>
            <a:r>
              <a:rPr lang="en-US" sz="2200" b="1" baseline="-25000" dirty="0" smtClean="0">
                <a:solidFill>
                  <a:srgbClr val="0070C0"/>
                </a:solidFill>
              </a:rPr>
              <a:t>3</a:t>
            </a:r>
            <a:r>
              <a:rPr lang="en-US" sz="2200" b="1" dirty="0" smtClean="0">
                <a:solidFill>
                  <a:srgbClr val="0070C0"/>
                </a:solidFill>
              </a:rPr>
              <a:t> </a:t>
            </a:r>
            <a:r>
              <a:rPr lang="en-US" sz="2200" b="1" i="1" dirty="0">
                <a:solidFill>
                  <a:srgbClr val="0070C0"/>
                </a:solidFill>
              </a:rPr>
              <a:t>(s)</a:t>
            </a:r>
            <a:r>
              <a:rPr lang="en-US" sz="2200" b="1" dirty="0">
                <a:solidFill>
                  <a:srgbClr val="0070C0"/>
                </a:solidFill>
              </a:rPr>
              <a:t> </a:t>
            </a:r>
            <a:r>
              <a:rPr lang="en-US" sz="2200" b="1" dirty="0" smtClean="0">
                <a:solidFill>
                  <a:srgbClr val="0070C0"/>
                </a:solidFill>
              </a:rPr>
              <a:t>+ </a:t>
            </a:r>
            <a:r>
              <a:rPr lang="en-US" sz="2200" b="1" dirty="0">
                <a:solidFill>
                  <a:srgbClr val="0070C0"/>
                </a:solidFill>
              </a:rPr>
              <a:t>2HCl </a:t>
            </a:r>
            <a:r>
              <a:rPr lang="en-US" sz="2200" b="1" i="1" dirty="0">
                <a:solidFill>
                  <a:srgbClr val="0070C0"/>
                </a:solidFill>
              </a:rPr>
              <a:t>(</a:t>
            </a:r>
            <a:r>
              <a:rPr lang="en-US" sz="2200" b="1" i="1" dirty="0" err="1">
                <a:solidFill>
                  <a:srgbClr val="0070C0"/>
                </a:solidFill>
              </a:rPr>
              <a:t>aq</a:t>
            </a:r>
            <a:r>
              <a:rPr lang="en-US" sz="2200" b="1" i="1" dirty="0" smtClean="0">
                <a:solidFill>
                  <a:srgbClr val="0070C0"/>
                </a:solidFill>
              </a:rPr>
              <a:t>) </a:t>
            </a:r>
            <a:r>
              <a:rPr lang="en-US" sz="2200" b="1" dirty="0" smtClean="0">
                <a:solidFill>
                  <a:srgbClr val="0070C0"/>
                </a:solidFill>
                <a:sym typeface="Wingdings 3" panose="05040102010807070707" pitchFamily="18" charset="2"/>
              </a:rPr>
              <a:t></a:t>
            </a:r>
            <a:endParaRPr lang="en-US" sz="2200" b="1" dirty="0">
              <a:solidFill>
                <a:srgbClr val="0070C0"/>
              </a:solidFill>
            </a:endParaRPr>
          </a:p>
          <a:p>
            <a:pPr marL="19050">
              <a:spcAft>
                <a:spcPts val="200"/>
              </a:spcAft>
              <a:buClr>
                <a:srgbClr val="C00000"/>
              </a:buClr>
            </a:pPr>
            <a:r>
              <a:rPr lang="en-US" sz="2200" b="1" dirty="0" smtClean="0">
                <a:solidFill>
                  <a:srgbClr val="0070C0"/>
                </a:solidFill>
              </a:rPr>
              <a:t>			CaCl</a:t>
            </a:r>
            <a:r>
              <a:rPr lang="en-US" sz="2200" b="1" baseline="-25000" dirty="0" smtClean="0">
                <a:solidFill>
                  <a:srgbClr val="0070C0"/>
                </a:solidFill>
              </a:rPr>
              <a:t>2</a:t>
            </a:r>
            <a:r>
              <a:rPr lang="en-US" sz="2200" b="1" dirty="0" smtClean="0">
                <a:solidFill>
                  <a:srgbClr val="0070C0"/>
                </a:solidFill>
              </a:rPr>
              <a:t> </a:t>
            </a:r>
            <a:r>
              <a:rPr lang="en-US" sz="2200" b="1" i="1" dirty="0">
                <a:solidFill>
                  <a:srgbClr val="0070C0"/>
                </a:solidFill>
              </a:rPr>
              <a:t>(</a:t>
            </a:r>
            <a:r>
              <a:rPr lang="en-US" sz="2200" b="1" i="1" dirty="0" err="1">
                <a:solidFill>
                  <a:srgbClr val="0070C0"/>
                </a:solidFill>
              </a:rPr>
              <a:t>aq</a:t>
            </a:r>
            <a:r>
              <a:rPr lang="en-US" sz="2200" b="1" i="1" dirty="0">
                <a:solidFill>
                  <a:srgbClr val="0070C0"/>
                </a:solidFill>
              </a:rPr>
              <a:t>)</a:t>
            </a:r>
            <a:r>
              <a:rPr lang="en-US" sz="2200" b="1" dirty="0">
                <a:solidFill>
                  <a:srgbClr val="0070C0"/>
                </a:solidFill>
              </a:rPr>
              <a:t> </a:t>
            </a:r>
            <a:r>
              <a:rPr lang="en-US" sz="2200" b="1" dirty="0" smtClean="0">
                <a:solidFill>
                  <a:srgbClr val="0070C0"/>
                </a:solidFill>
              </a:rPr>
              <a:t>+ </a:t>
            </a:r>
            <a:r>
              <a:rPr lang="en-US" sz="2200" b="1" dirty="0">
                <a:solidFill>
                  <a:srgbClr val="0070C0"/>
                </a:solidFill>
              </a:rPr>
              <a:t>CO</a:t>
            </a:r>
            <a:r>
              <a:rPr lang="en-US" sz="2200" b="1" baseline="-25000" dirty="0">
                <a:solidFill>
                  <a:srgbClr val="0070C0"/>
                </a:solidFill>
              </a:rPr>
              <a:t>2</a:t>
            </a:r>
            <a:r>
              <a:rPr lang="en-US" sz="2200" b="1" dirty="0">
                <a:solidFill>
                  <a:srgbClr val="0070C0"/>
                </a:solidFill>
              </a:rPr>
              <a:t> </a:t>
            </a:r>
            <a:r>
              <a:rPr lang="en-US" sz="2200" b="1" i="1" dirty="0">
                <a:solidFill>
                  <a:srgbClr val="0070C0"/>
                </a:solidFill>
              </a:rPr>
              <a:t>(g)</a:t>
            </a:r>
            <a:r>
              <a:rPr lang="en-US" sz="2200" b="1" dirty="0">
                <a:solidFill>
                  <a:srgbClr val="0070C0"/>
                </a:solidFill>
              </a:rPr>
              <a:t> </a:t>
            </a:r>
            <a:r>
              <a:rPr lang="en-US" sz="2200" b="1" dirty="0" smtClean="0">
                <a:solidFill>
                  <a:srgbClr val="0070C0"/>
                </a:solidFill>
              </a:rPr>
              <a:t>+ </a:t>
            </a:r>
            <a:r>
              <a:rPr lang="en-US" sz="2200" b="1" dirty="0">
                <a:solidFill>
                  <a:srgbClr val="0070C0"/>
                </a:solidFill>
              </a:rPr>
              <a:t>H</a:t>
            </a:r>
            <a:r>
              <a:rPr lang="en-US" sz="2200" b="1" baseline="-25000" dirty="0">
                <a:solidFill>
                  <a:srgbClr val="0070C0"/>
                </a:solidFill>
              </a:rPr>
              <a:t>2</a:t>
            </a:r>
            <a:r>
              <a:rPr lang="en-US" sz="2200" b="1" dirty="0">
                <a:solidFill>
                  <a:srgbClr val="0070C0"/>
                </a:solidFill>
              </a:rPr>
              <a:t>O </a:t>
            </a:r>
            <a:r>
              <a:rPr lang="en-US" sz="2200" b="1" i="1" dirty="0">
                <a:solidFill>
                  <a:srgbClr val="0070C0"/>
                </a:solidFill>
              </a:rPr>
              <a:t>(l)</a:t>
            </a:r>
          </a:p>
          <a:p>
            <a:pPr marL="896938" indent="-457200">
              <a:spcAft>
                <a:spcPts val="200"/>
              </a:spcAft>
              <a:buClr>
                <a:srgbClr val="C00000"/>
              </a:buClr>
              <a:buFont typeface="+mj-lt"/>
              <a:buAutoNum type="alphaLcPeriod"/>
            </a:pPr>
            <a:r>
              <a:rPr lang="en-US" sz="2200" dirty="0" smtClean="0"/>
              <a:t>What </a:t>
            </a:r>
            <a:r>
              <a:rPr lang="en-US" sz="2200" dirty="0"/>
              <a:t>gas is released during this reaction?</a:t>
            </a:r>
          </a:p>
          <a:p>
            <a:pPr marL="896938" indent="-457200">
              <a:spcAft>
                <a:spcPts val="200"/>
              </a:spcAft>
              <a:buClr>
                <a:srgbClr val="C00000"/>
              </a:buClr>
              <a:buFont typeface="+mj-lt"/>
              <a:buAutoNum type="alphaLcPeriod"/>
            </a:pPr>
            <a:r>
              <a:rPr lang="en-US" sz="2200" dirty="0" smtClean="0"/>
              <a:t>Describe </a:t>
            </a:r>
            <a:r>
              <a:rPr lang="en-US" sz="2200" dirty="0"/>
              <a:t>a laboratory method that could </a:t>
            </a:r>
            <a:r>
              <a:rPr lang="en-US" sz="2200" dirty="0" smtClean="0"/>
              <a:t>be used </a:t>
            </a:r>
            <a:r>
              <a:rPr lang="en-US" sz="2200" dirty="0"/>
              <a:t>to investigate the rate of the reaction.</a:t>
            </a:r>
          </a:p>
          <a:p>
            <a:pPr marL="896938" indent="-457200">
              <a:spcAft>
                <a:spcPts val="200"/>
              </a:spcAft>
              <a:buClr>
                <a:srgbClr val="C00000"/>
              </a:buClr>
              <a:buFont typeface="+mj-lt"/>
              <a:buAutoNum type="alphaLcPeriod"/>
            </a:pPr>
            <a:r>
              <a:rPr lang="en-US" sz="2200" dirty="0" smtClean="0"/>
              <a:t>How </a:t>
            </a:r>
            <a:r>
              <a:rPr lang="en-US" sz="2200" dirty="0"/>
              <a:t>will this affect the rate of the reaction?</a:t>
            </a:r>
          </a:p>
          <a:p>
            <a:pPr marL="1258888" indent="-361950">
              <a:spcAft>
                <a:spcPts val="200"/>
              </a:spcAft>
              <a:buClr>
                <a:srgbClr val="C00000"/>
              </a:buClr>
              <a:buFont typeface="+mj-lt"/>
              <a:buAutoNum type="romanUcPeriod"/>
            </a:pPr>
            <a:r>
              <a:rPr lang="en-US" sz="2200" dirty="0" smtClean="0"/>
              <a:t>increasing </a:t>
            </a:r>
            <a:r>
              <a:rPr lang="en-US" sz="2200" dirty="0"/>
              <a:t>the temperature</a:t>
            </a:r>
          </a:p>
          <a:p>
            <a:pPr marL="1258888" indent="-361950">
              <a:spcAft>
                <a:spcPts val="200"/>
              </a:spcAft>
              <a:buClr>
                <a:srgbClr val="C00000"/>
              </a:buClr>
              <a:buFont typeface="+mj-lt"/>
              <a:buAutoNum type="romanUcPeriod"/>
            </a:pPr>
            <a:r>
              <a:rPr lang="en-US" sz="2200" dirty="0" smtClean="0"/>
              <a:t>adding </a:t>
            </a:r>
            <a:r>
              <a:rPr lang="en-US" sz="2200" dirty="0"/>
              <a:t>water to the acid</a:t>
            </a:r>
          </a:p>
          <a:p>
            <a:pPr marL="896938" indent="-457200">
              <a:spcAft>
                <a:spcPts val="200"/>
              </a:spcAft>
              <a:buClr>
                <a:srgbClr val="C00000"/>
              </a:buClr>
              <a:buFont typeface="+mj-lt"/>
              <a:buAutoNum type="alphaLcPeriod" startAt="4"/>
            </a:pPr>
            <a:r>
              <a:rPr lang="en-US" sz="2200" dirty="0" smtClean="0"/>
              <a:t>Explain </a:t>
            </a:r>
            <a:r>
              <a:rPr lang="en-US" sz="2200" dirty="0"/>
              <a:t>each of the effects in c in terms </a:t>
            </a:r>
            <a:r>
              <a:rPr lang="en-US" sz="2200" dirty="0" smtClean="0"/>
              <a:t>of collisions </a:t>
            </a:r>
            <a:r>
              <a:rPr lang="en-US" sz="2200" dirty="0"/>
              <a:t>between reacting particles.</a:t>
            </a:r>
          </a:p>
          <a:p>
            <a:pPr marL="896938" indent="-457200">
              <a:spcAft>
                <a:spcPts val="200"/>
              </a:spcAft>
              <a:buClr>
                <a:srgbClr val="C00000"/>
              </a:buClr>
              <a:buFont typeface="+mj-lt"/>
              <a:buAutoNum type="alphaLcPeriod" startAt="4"/>
            </a:pPr>
            <a:r>
              <a:rPr lang="en-US" sz="2200" dirty="0" smtClean="0"/>
              <a:t>If </a:t>
            </a:r>
            <a:r>
              <a:rPr lang="en-US" sz="2200" dirty="0"/>
              <a:t>the lumps of marble are crushed first, will </a:t>
            </a:r>
            <a:r>
              <a:rPr lang="en-US" sz="2200" dirty="0" smtClean="0"/>
              <a:t>the reaction </a:t>
            </a:r>
            <a:r>
              <a:rPr lang="en-US" sz="2200" dirty="0"/>
              <a:t>rate change? Explain your answer.</a:t>
            </a:r>
            <a:endParaRPr lang="en-GB" sz="2200" dirty="0">
              <a:latin typeface="Arial" panose="020B0604020202020204" pitchFamily="34" charset="0"/>
              <a:cs typeface="Arial" panose="020B0604020202020204" pitchFamily="34" charset="0"/>
            </a:endParaRPr>
          </a:p>
        </p:txBody>
      </p:sp>
      <p:sp>
        <p:nvSpPr>
          <p:cNvPr id="6" name="Action Button: Back or Previous 5">
            <a:hlinkClick r:id="" action="ppaction://hlinkshowjump?jump=lastslideviewed" highlightClick="1"/>
          </p:cNvPr>
          <p:cNvSpPr/>
          <p:nvPr/>
        </p:nvSpPr>
        <p:spPr>
          <a:xfrm>
            <a:off x="8316416" y="6093296"/>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15689283"/>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 </a:t>
            </a:r>
            <a:r>
              <a:rPr lang="en-GB" sz="4000" dirty="0"/>
              <a:t>– </a:t>
            </a:r>
            <a:r>
              <a:rPr lang="en-GB" sz="4000" dirty="0" smtClean="0"/>
              <a:t>Chapter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147</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465686" cy="5452775"/>
          </a:xfrm>
          <a:prstGeom prst="rect">
            <a:avLst/>
          </a:prstGeom>
        </p:spPr>
        <p:txBody>
          <a:bodyPr wrap="square">
            <a:spAutoFit/>
          </a:bodyPr>
          <a:lstStyle/>
          <a:p>
            <a:pPr marL="476250" indent="-457200">
              <a:spcAft>
                <a:spcPts val="200"/>
              </a:spcAft>
              <a:buClr>
                <a:srgbClr val="C00000"/>
              </a:buClr>
              <a:buFont typeface="+mj-lt"/>
              <a:buAutoNum type="arabicPeriod" startAt="7"/>
            </a:pPr>
            <a:r>
              <a:rPr lang="en-US" sz="2200" dirty="0" smtClean="0"/>
              <a:t>Zinc </a:t>
            </a:r>
            <a:r>
              <a:rPr lang="en-US" sz="2200" dirty="0"/>
              <a:t>and iodine solution react like this:</a:t>
            </a:r>
          </a:p>
          <a:p>
            <a:pPr marL="476250" lvl="1">
              <a:spcAft>
                <a:spcPts val="200"/>
              </a:spcAft>
              <a:buClr>
                <a:srgbClr val="C00000"/>
              </a:buClr>
            </a:pPr>
            <a:r>
              <a:rPr lang="en-US" sz="2200" b="1" dirty="0" smtClean="0">
                <a:solidFill>
                  <a:srgbClr val="0070C0"/>
                </a:solidFill>
              </a:rPr>
              <a:t>	Zn </a:t>
            </a:r>
            <a:r>
              <a:rPr lang="en-US" sz="2200" b="1" i="1" dirty="0">
                <a:solidFill>
                  <a:srgbClr val="0070C0"/>
                </a:solidFill>
              </a:rPr>
              <a:t>(s)</a:t>
            </a:r>
            <a:r>
              <a:rPr lang="en-US" sz="2200" b="1" dirty="0">
                <a:solidFill>
                  <a:srgbClr val="0070C0"/>
                </a:solidFill>
              </a:rPr>
              <a:t> </a:t>
            </a:r>
            <a:r>
              <a:rPr lang="en-US" sz="2200" b="1" dirty="0" smtClean="0">
                <a:solidFill>
                  <a:srgbClr val="0070C0"/>
                </a:solidFill>
              </a:rPr>
              <a:t>+ </a:t>
            </a:r>
            <a:r>
              <a:rPr lang="en-US" sz="2200" b="1" dirty="0">
                <a:solidFill>
                  <a:srgbClr val="0070C0"/>
                </a:solidFill>
              </a:rPr>
              <a:t>I</a:t>
            </a:r>
            <a:r>
              <a:rPr lang="en-US" sz="2200" b="1" baseline="-25000" dirty="0">
                <a:solidFill>
                  <a:srgbClr val="0070C0"/>
                </a:solidFill>
              </a:rPr>
              <a:t>2</a:t>
            </a:r>
            <a:r>
              <a:rPr lang="en-US" sz="2200" b="1" dirty="0">
                <a:solidFill>
                  <a:srgbClr val="0070C0"/>
                </a:solidFill>
              </a:rPr>
              <a:t> </a:t>
            </a:r>
            <a:r>
              <a:rPr lang="en-US" sz="2200" b="1" i="1" dirty="0">
                <a:solidFill>
                  <a:srgbClr val="0070C0"/>
                </a:solidFill>
              </a:rPr>
              <a:t>(</a:t>
            </a:r>
            <a:r>
              <a:rPr lang="en-US" sz="2200" b="1" i="1" dirty="0" err="1">
                <a:solidFill>
                  <a:srgbClr val="0070C0"/>
                </a:solidFill>
              </a:rPr>
              <a:t>aq</a:t>
            </a:r>
            <a:r>
              <a:rPr lang="en-US" sz="2200" b="1" i="1" dirty="0">
                <a:solidFill>
                  <a:srgbClr val="0070C0"/>
                </a:solidFill>
              </a:rPr>
              <a:t>)</a:t>
            </a:r>
            <a:r>
              <a:rPr lang="en-US" sz="2200" b="1" dirty="0">
                <a:solidFill>
                  <a:srgbClr val="0070C0"/>
                </a:solidFill>
              </a:rPr>
              <a:t> ZnI</a:t>
            </a:r>
            <a:r>
              <a:rPr lang="en-US" sz="2200" b="1" baseline="-25000" dirty="0">
                <a:solidFill>
                  <a:srgbClr val="0070C0"/>
                </a:solidFill>
              </a:rPr>
              <a:t>2</a:t>
            </a:r>
            <a:r>
              <a:rPr lang="en-US" sz="2200" b="1" dirty="0">
                <a:solidFill>
                  <a:srgbClr val="0070C0"/>
                </a:solidFill>
              </a:rPr>
              <a:t> </a:t>
            </a:r>
            <a:r>
              <a:rPr lang="en-US" sz="2200" b="1" i="1" dirty="0">
                <a:solidFill>
                  <a:srgbClr val="0070C0"/>
                </a:solidFill>
              </a:rPr>
              <a:t>(</a:t>
            </a:r>
            <a:r>
              <a:rPr lang="en-US" sz="2200" b="1" i="1" dirty="0" err="1" smtClean="0">
                <a:solidFill>
                  <a:srgbClr val="0070C0"/>
                </a:solidFill>
              </a:rPr>
              <a:t>aq</a:t>
            </a:r>
            <a:r>
              <a:rPr lang="en-US" sz="2200" b="1" i="1" dirty="0" smtClean="0">
                <a:solidFill>
                  <a:srgbClr val="0070C0"/>
                </a:solidFill>
              </a:rPr>
              <a:t>)</a:t>
            </a:r>
          </a:p>
          <a:p>
            <a:pPr marL="476250" lvl="1">
              <a:spcAft>
                <a:spcPts val="200"/>
              </a:spcAft>
              <a:buClr>
                <a:srgbClr val="C00000"/>
              </a:buClr>
            </a:pPr>
            <a:r>
              <a:rPr lang="en-US" sz="2200" dirty="0" smtClean="0"/>
              <a:t>The </a:t>
            </a:r>
            <a:r>
              <a:rPr lang="en-US" sz="2200" dirty="0"/>
              <a:t>rate of reaction can be followed by </a:t>
            </a:r>
            <a:r>
              <a:rPr lang="en-US" sz="2200" dirty="0" smtClean="0"/>
              <a:t>measuring the </a:t>
            </a:r>
            <a:r>
              <a:rPr lang="en-US" sz="2200" dirty="0"/>
              <a:t>mass of zinc metal at regular intervals, until </a:t>
            </a:r>
            <a:r>
              <a:rPr lang="en-US" sz="2200" dirty="0" smtClean="0"/>
              <a:t>all the </a:t>
            </a:r>
            <a:r>
              <a:rPr lang="en-US" sz="2200" dirty="0"/>
              <a:t>iodine has been used up.</a:t>
            </a:r>
          </a:p>
          <a:p>
            <a:pPr marL="896938" indent="-457200">
              <a:spcAft>
                <a:spcPts val="200"/>
              </a:spcAft>
              <a:buClr>
                <a:srgbClr val="C00000"/>
              </a:buClr>
              <a:buFont typeface="+mj-lt"/>
              <a:buAutoNum type="alphaLcPeriod"/>
            </a:pPr>
            <a:r>
              <a:rPr lang="en-US" sz="2200" dirty="0" smtClean="0"/>
              <a:t>What </a:t>
            </a:r>
            <a:r>
              <a:rPr lang="en-US" sz="2200" dirty="0"/>
              <a:t>will happen to the mass of the zinc, as </a:t>
            </a:r>
            <a:r>
              <a:rPr lang="en-US" sz="2200" dirty="0" smtClean="0"/>
              <a:t>the reaction </a:t>
            </a:r>
            <a:r>
              <a:rPr lang="en-US" sz="2200" dirty="0"/>
              <a:t>proceeds?</a:t>
            </a:r>
          </a:p>
          <a:p>
            <a:pPr marL="896938" indent="-457200">
              <a:spcAft>
                <a:spcPts val="200"/>
              </a:spcAft>
              <a:buClr>
                <a:srgbClr val="C00000"/>
              </a:buClr>
              <a:buFont typeface="+mj-lt"/>
              <a:buAutoNum type="alphaLcPeriod"/>
            </a:pPr>
            <a:r>
              <a:rPr lang="en-US" sz="2200" dirty="0" smtClean="0"/>
              <a:t>Which </a:t>
            </a:r>
            <a:r>
              <a:rPr lang="en-US" sz="2200" dirty="0"/>
              <a:t>reactant is in excess? Explain </a:t>
            </a:r>
            <a:r>
              <a:rPr lang="en-US" sz="2200" dirty="0" smtClean="0"/>
              <a:t>your choice</a:t>
            </a:r>
            <a:r>
              <a:rPr lang="en-US" sz="2200" dirty="0"/>
              <a:t>.</a:t>
            </a:r>
          </a:p>
          <a:p>
            <a:pPr marL="896938" indent="-457200">
              <a:spcAft>
                <a:spcPts val="200"/>
              </a:spcAft>
              <a:buClr>
                <a:srgbClr val="C00000"/>
              </a:buClr>
              <a:buFont typeface="+mj-lt"/>
              <a:buAutoNum type="alphaLcPeriod"/>
            </a:pPr>
            <a:r>
              <a:rPr lang="en-US" sz="2200" dirty="0" smtClean="0"/>
              <a:t>The </a:t>
            </a:r>
            <a:r>
              <a:rPr lang="en-US" sz="2200" dirty="0"/>
              <a:t>reaction rate slows down with time. Why?</a:t>
            </a:r>
          </a:p>
          <a:p>
            <a:pPr marL="896938" indent="-457200">
              <a:spcAft>
                <a:spcPts val="200"/>
              </a:spcAft>
              <a:buClr>
                <a:srgbClr val="C00000"/>
              </a:buClr>
              <a:buFont typeface="+mj-lt"/>
              <a:buAutoNum type="alphaLcPeriod"/>
            </a:pPr>
            <a:r>
              <a:rPr lang="en-US" sz="2200" dirty="0" smtClean="0"/>
              <a:t>Sketch </a:t>
            </a:r>
            <a:r>
              <a:rPr lang="en-US" sz="2200" dirty="0"/>
              <a:t>a graph showing the mass of zinc on </a:t>
            </a:r>
            <a:r>
              <a:rPr lang="en-US" sz="2200" dirty="0" smtClean="0"/>
              <a:t>the y </a:t>
            </a:r>
            <a:r>
              <a:rPr lang="en-US" sz="2200" dirty="0"/>
              <a:t>axis, and time on the x axis.</a:t>
            </a:r>
          </a:p>
          <a:p>
            <a:pPr marL="896938" indent="-457200">
              <a:spcAft>
                <a:spcPts val="200"/>
              </a:spcAft>
              <a:buClr>
                <a:srgbClr val="C00000"/>
              </a:buClr>
              <a:buFont typeface="+mj-lt"/>
              <a:buAutoNum type="alphaLcPeriod"/>
            </a:pPr>
            <a:r>
              <a:rPr lang="en-US" sz="2200" dirty="0" smtClean="0"/>
              <a:t>How </a:t>
            </a:r>
            <a:r>
              <a:rPr lang="en-US" sz="2200" dirty="0"/>
              <a:t>will the graph change if the temperature </a:t>
            </a:r>
            <a:r>
              <a:rPr lang="en-US" sz="2200" dirty="0" smtClean="0"/>
              <a:t>of the </a:t>
            </a:r>
            <a:r>
              <a:rPr lang="en-US" sz="2200" dirty="0"/>
              <a:t>iodine solution is increased by </a:t>
            </a:r>
            <a:r>
              <a:rPr lang="en-US" sz="2200" dirty="0" smtClean="0"/>
              <a:t>10°C</a:t>
            </a:r>
            <a:r>
              <a:rPr lang="en-US" sz="2200" dirty="0"/>
              <a:t>?</a:t>
            </a:r>
          </a:p>
          <a:p>
            <a:pPr marL="896938" indent="-457200">
              <a:spcAft>
                <a:spcPts val="200"/>
              </a:spcAft>
              <a:buClr>
                <a:srgbClr val="C00000"/>
              </a:buClr>
              <a:buFont typeface="+mj-lt"/>
              <a:buAutoNum type="alphaLcPeriod"/>
            </a:pPr>
            <a:r>
              <a:rPr lang="en-US" sz="2200" dirty="0" smtClean="0"/>
              <a:t>Explain </a:t>
            </a:r>
            <a:r>
              <a:rPr lang="en-US" sz="2200" dirty="0"/>
              <a:t>your answer to e using the idea </a:t>
            </a:r>
            <a:r>
              <a:rPr lang="en-US" sz="2200" dirty="0" smtClean="0"/>
              <a:t>of collisions </a:t>
            </a:r>
            <a:r>
              <a:rPr lang="en-US" sz="2200" dirty="0"/>
              <a:t>between particles.</a:t>
            </a:r>
            <a:endParaRPr lang="en-GB" sz="2200" dirty="0">
              <a:latin typeface="Arial" panose="020B0604020202020204" pitchFamily="34" charset="0"/>
              <a:cs typeface="Arial" panose="020B0604020202020204" pitchFamily="34" charset="0"/>
            </a:endParaRPr>
          </a:p>
        </p:txBody>
      </p:sp>
      <p:sp>
        <p:nvSpPr>
          <p:cNvPr id="5" name="Action Button: Back or Previous 4">
            <a:hlinkClick r:id="" action="ppaction://hlinkshowjump?jump=lastslideviewed" highlightClick="1"/>
          </p:cNvPr>
          <p:cNvSpPr/>
          <p:nvPr/>
        </p:nvSpPr>
        <p:spPr>
          <a:xfrm>
            <a:off x="8316416" y="6093296"/>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16948181"/>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 </a:t>
            </a:r>
            <a:r>
              <a:rPr lang="en-GB" sz="4000" dirty="0"/>
              <a:t>– </a:t>
            </a:r>
            <a:r>
              <a:rPr lang="en-GB" sz="4000" dirty="0" smtClean="0"/>
              <a:t>Chapter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147</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5601533"/>
          </a:xfrm>
          <a:prstGeom prst="rect">
            <a:avLst/>
          </a:prstGeom>
        </p:spPr>
        <p:txBody>
          <a:bodyPr wrap="square">
            <a:spAutoFit/>
          </a:bodyPr>
          <a:lstStyle/>
          <a:p>
            <a:pPr marL="476250" indent="-457200">
              <a:spcAft>
                <a:spcPts val="200"/>
              </a:spcAft>
              <a:buClr>
                <a:srgbClr val="C00000"/>
              </a:buClr>
              <a:buFont typeface="+mj-lt"/>
              <a:buAutoNum type="arabicPeriod" startAt="8"/>
            </a:pPr>
            <a:r>
              <a:rPr lang="en-US" sz="2000" dirty="0" smtClean="0"/>
              <a:t>Some </a:t>
            </a:r>
            <a:r>
              <a:rPr lang="en-US" sz="2000" dirty="0"/>
              <a:t>pondweed is placed </a:t>
            </a:r>
            <a:r>
              <a:rPr lang="en-US" sz="2000" dirty="0" smtClean="0"/>
              <a:t/>
            </a:r>
            <a:br>
              <a:rPr lang="en-US" sz="2000" dirty="0" smtClean="0"/>
            </a:br>
            <a:r>
              <a:rPr lang="en-US" sz="2000" dirty="0" smtClean="0"/>
              <a:t>as shown: </a:t>
            </a:r>
          </a:p>
          <a:p>
            <a:pPr marL="476250" indent="-457200">
              <a:spcAft>
                <a:spcPts val="200"/>
              </a:spcAft>
              <a:buClr>
                <a:srgbClr val="C00000"/>
              </a:buClr>
              <a:buFont typeface="+mj-lt"/>
              <a:buAutoNum type="arabicPeriod" startAt="8"/>
            </a:pPr>
            <a:endParaRPr lang="en-US" sz="2000" dirty="0" smtClean="0"/>
          </a:p>
          <a:p>
            <a:pPr marL="476250" indent="-457200">
              <a:spcAft>
                <a:spcPts val="200"/>
              </a:spcAft>
              <a:buClr>
                <a:srgbClr val="C00000"/>
              </a:buClr>
              <a:buFont typeface="+mj-lt"/>
              <a:buAutoNum type="arabicPeriod" startAt="8"/>
            </a:pPr>
            <a:endParaRPr lang="en-US" sz="2000" dirty="0"/>
          </a:p>
          <a:p>
            <a:pPr marL="476250" indent="-457200">
              <a:spcAft>
                <a:spcPts val="200"/>
              </a:spcAft>
              <a:buClr>
                <a:srgbClr val="C00000"/>
              </a:buClr>
              <a:buFont typeface="+mj-lt"/>
              <a:buAutoNum type="arabicPeriod" startAt="8"/>
            </a:pPr>
            <a:endParaRPr lang="en-US" sz="2000" dirty="0" smtClean="0"/>
          </a:p>
          <a:p>
            <a:pPr marL="476250" indent="-457200">
              <a:spcAft>
                <a:spcPts val="200"/>
              </a:spcAft>
              <a:buClr>
                <a:srgbClr val="C00000"/>
              </a:buClr>
              <a:buFont typeface="+mj-lt"/>
              <a:buAutoNum type="arabicPeriod" startAt="8"/>
            </a:pPr>
            <a:endParaRPr lang="en-US" dirty="0" smtClean="0"/>
          </a:p>
          <a:p>
            <a:pPr marL="19050">
              <a:spcAft>
                <a:spcPts val="200"/>
              </a:spcAft>
              <a:buClr>
                <a:srgbClr val="C00000"/>
              </a:buClr>
            </a:pPr>
            <a:endParaRPr lang="en-US" sz="2000" dirty="0" smtClean="0"/>
          </a:p>
          <a:p>
            <a:pPr marL="19050">
              <a:spcAft>
                <a:spcPts val="200"/>
              </a:spcAft>
              <a:buClr>
                <a:srgbClr val="C00000"/>
              </a:buClr>
            </a:pPr>
            <a:endParaRPr lang="en-US" sz="2000" dirty="0" smtClean="0"/>
          </a:p>
          <a:p>
            <a:pPr marL="476250" indent="-457200">
              <a:spcAft>
                <a:spcPts val="200"/>
              </a:spcAft>
              <a:buClr>
                <a:srgbClr val="C00000"/>
              </a:buClr>
              <a:buFont typeface="+mj-lt"/>
              <a:buAutoNum type="arabicPeriod" startAt="8"/>
            </a:pPr>
            <a:endParaRPr lang="en-US" sz="2000" dirty="0"/>
          </a:p>
          <a:p>
            <a:pPr marL="476250" indent="-457200">
              <a:spcAft>
                <a:spcPts val="200"/>
              </a:spcAft>
              <a:buClr>
                <a:srgbClr val="C00000"/>
              </a:buClr>
              <a:buFont typeface="+mj-lt"/>
              <a:buAutoNum type="arabicPeriod" startAt="8"/>
            </a:pPr>
            <a:endParaRPr lang="en-US" sz="2000" dirty="0" smtClean="0"/>
          </a:p>
          <a:p>
            <a:pPr marL="476250" indent="-457200">
              <a:spcAft>
                <a:spcPts val="200"/>
              </a:spcAft>
              <a:buClr>
                <a:srgbClr val="C00000"/>
              </a:buClr>
              <a:buFont typeface="+mj-lt"/>
              <a:buAutoNum type="alphaLcPeriod"/>
            </a:pPr>
            <a:r>
              <a:rPr lang="en-US" sz="2000" dirty="0" smtClean="0"/>
              <a:t>i </a:t>
            </a:r>
            <a:r>
              <a:rPr lang="en-US" sz="2000" dirty="0"/>
              <a:t>Name the gas that collects in the test </a:t>
            </a:r>
            <a:r>
              <a:rPr lang="en-US" sz="2000" dirty="0" smtClean="0"/>
              <a:t>tube</a:t>
            </a:r>
            <a:br>
              <a:rPr lang="en-US" sz="2000" dirty="0" smtClean="0"/>
            </a:br>
            <a:r>
              <a:rPr lang="en-US" sz="2000" dirty="0" smtClean="0"/>
              <a:t>ii </a:t>
            </a:r>
            <a:r>
              <a:rPr lang="en-US" sz="2000" dirty="0"/>
              <a:t>What other product is produced?</a:t>
            </a:r>
          </a:p>
          <a:p>
            <a:pPr marL="476250" indent="-457200">
              <a:spcAft>
                <a:spcPts val="200"/>
              </a:spcAft>
              <a:buClr>
                <a:srgbClr val="C00000"/>
              </a:buClr>
              <a:buFont typeface="+mj-lt"/>
              <a:buAutoNum type="alphaLcPeriod"/>
            </a:pPr>
            <a:r>
              <a:rPr lang="en-US" sz="2000" dirty="0" smtClean="0"/>
              <a:t>This </a:t>
            </a:r>
            <a:r>
              <a:rPr lang="en-US" sz="2000" dirty="0"/>
              <a:t>experiment must be carried out in the </a:t>
            </a:r>
            <a:r>
              <a:rPr lang="en-US" sz="2000" dirty="0" smtClean="0"/>
              <a:t>light. Why</a:t>
            </a:r>
            <a:r>
              <a:rPr lang="en-US" sz="2000" dirty="0"/>
              <a:t>?</a:t>
            </a:r>
          </a:p>
          <a:p>
            <a:pPr marL="476250" indent="-457200">
              <a:spcAft>
                <a:spcPts val="200"/>
              </a:spcAft>
              <a:buClr>
                <a:srgbClr val="C00000"/>
              </a:buClr>
              <a:buFont typeface="+mj-lt"/>
              <a:buAutoNum type="alphaLcPeriod"/>
            </a:pPr>
            <a:r>
              <a:rPr lang="en-US" sz="2000" dirty="0" smtClean="0"/>
              <a:t>Using </a:t>
            </a:r>
            <a:r>
              <a:rPr lang="en-US" sz="2000" dirty="0"/>
              <a:t>the apparatus above, suggest a method </a:t>
            </a:r>
            <a:r>
              <a:rPr lang="en-US" sz="2000" dirty="0" smtClean="0"/>
              <a:t>by which </a:t>
            </a:r>
            <a:r>
              <a:rPr lang="en-US" sz="2000" dirty="0"/>
              <a:t>the rate of reaction could be found.</a:t>
            </a:r>
          </a:p>
          <a:p>
            <a:pPr marL="476250" indent="-457200">
              <a:spcAft>
                <a:spcPts val="200"/>
              </a:spcAft>
              <a:buClr>
                <a:srgbClr val="C00000"/>
              </a:buClr>
              <a:buFont typeface="+mj-lt"/>
              <a:buAutoNum type="alphaLcPeriod"/>
            </a:pPr>
            <a:r>
              <a:rPr lang="en-US" sz="2000" dirty="0" smtClean="0"/>
              <a:t>What </a:t>
            </a:r>
            <a:r>
              <a:rPr lang="en-US" sz="2000" dirty="0"/>
              <a:t>would be the effect of bringing a </a:t>
            </a:r>
            <a:r>
              <a:rPr lang="en-US" sz="2000" dirty="0" smtClean="0"/>
              <a:t>lamp close </a:t>
            </a:r>
            <a:r>
              <a:rPr lang="en-US" sz="2000" dirty="0"/>
              <a:t>to the beaker? Explain your answer.</a:t>
            </a:r>
            <a:endParaRPr lang="en-GB" sz="2000"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355976" y="1124743"/>
            <a:ext cx="4464496" cy="3246908"/>
          </a:xfrm>
          <a:prstGeom prst="rect">
            <a:avLst/>
          </a:prstGeom>
        </p:spPr>
      </p:pic>
      <p:sp>
        <p:nvSpPr>
          <p:cNvPr id="3" name="Action Button: Back or Previous 2">
            <a:hlinkClick r:id="" action="ppaction://hlinkshowjump?jump=lastslideviewed" highlightClick="1"/>
          </p:cNvPr>
          <p:cNvSpPr/>
          <p:nvPr/>
        </p:nvSpPr>
        <p:spPr>
          <a:xfrm>
            <a:off x="8316416" y="6093296"/>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91959788"/>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10.1 </a:t>
            </a:r>
            <a:r>
              <a:rPr lang="en-GB" sz="4000" dirty="0"/>
              <a:t>– </a:t>
            </a:r>
            <a:r>
              <a:rPr lang="en-GB" sz="4000" dirty="0" smtClean="0"/>
              <a:t>Revision Book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52</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5786199"/>
          </a:xfrm>
          <a:prstGeom prst="rect">
            <a:avLst/>
          </a:prstGeom>
        </p:spPr>
        <p:txBody>
          <a:bodyPr wrap="square">
            <a:spAutoFit/>
          </a:bodyPr>
          <a:lstStyle/>
          <a:p>
            <a:pPr marL="361950" indent="-342900">
              <a:spcAft>
                <a:spcPts val="200"/>
              </a:spcAft>
              <a:buClr>
                <a:srgbClr val="C00000"/>
              </a:buClr>
              <a:buFont typeface="+mj-lt"/>
              <a:buAutoNum type="arabicPeriod"/>
              <a:tabLst>
                <a:tab pos="8332788" algn="r"/>
              </a:tabLst>
            </a:pPr>
            <a:r>
              <a:rPr lang="en-US" sz="2000" dirty="0" smtClean="0"/>
              <a:t>The </a:t>
            </a:r>
            <a:r>
              <a:rPr lang="en-US" sz="2000" dirty="0"/>
              <a:t>diagrams show the reaction of 50% nitric acid with copper</a:t>
            </a:r>
            <a:r>
              <a:rPr lang="en-US" sz="2000" dirty="0" smtClean="0"/>
              <a:t>.</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2000" dirty="0"/>
          </a:p>
          <a:p>
            <a:pPr marL="723900" indent="-361950">
              <a:spcAft>
                <a:spcPts val="200"/>
              </a:spcAft>
              <a:buClr>
                <a:srgbClr val="C00000"/>
              </a:buClr>
              <a:buFont typeface="+mj-lt"/>
              <a:buAutoNum type="alphaLcPeriod"/>
              <a:tabLst>
                <a:tab pos="8332788" algn="r"/>
              </a:tabLst>
            </a:pPr>
            <a:r>
              <a:rPr lang="en-US" sz="2000" dirty="0" smtClean="0"/>
              <a:t>What </a:t>
            </a:r>
            <a:r>
              <a:rPr lang="en-US" sz="2000" dirty="0"/>
              <a:t>three pieces of information from the diagram show that a chemical reaction is occurring</a:t>
            </a:r>
            <a:r>
              <a:rPr lang="en-US" sz="2000" dirty="0" smtClean="0"/>
              <a:t>?	[3]</a:t>
            </a:r>
            <a:endParaRPr lang="en-US" sz="2000" dirty="0"/>
          </a:p>
          <a:p>
            <a:pPr marL="723900" indent="-361950">
              <a:spcAft>
                <a:spcPts val="200"/>
              </a:spcAft>
              <a:buClr>
                <a:srgbClr val="C00000"/>
              </a:buClr>
              <a:buFont typeface="+mj-lt"/>
              <a:buAutoNum type="alphaLcPeriod"/>
              <a:tabLst>
                <a:tab pos="8332788" algn="r"/>
              </a:tabLst>
            </a:pPr>
            <a:r>
              <a:rPr lang="en-US" sz="2000" dirty="0" smtClean="0"/>
              <a:t>Suggest </a:t>
            </a:r>
            <a:r>
              <a:rPr lang="en-US" sz="2000" dirty="0"/>
              <a:t>three different ways by which you could measure the rate of this reaction</a:t>
            </a:r>
            <a:r>
              <a:rPr lang="en-US" sz="2000" dirty="0" smtClean="0"/>
              <a:t>.	[</a:t>
            </a:r>
            <a:r>
              <a:rPr lang="en-US" sz="2000" dirty="0"/>
              <a:t>3]</a:t>
            </a:r>
          </a:p>
          <a:p>
            <a:pPr marL="723900" indent="-361950">
              <a:spcAft>
                <a:spcPts val="200"/>
              </a:spcAft>
              <a:buClr>
                <a:srgbClr val="C00000"/>
              </a:buClr>
              <a:buFont typeface="+mj-lt"/>
              <a:buAutoNum type="alphaLcPeriod"/>
              <a:tabLst>
                <a:tab pos="8332788" algn="r"/>
              </a:tabLst>
            </a:pPr>
            <a:r>
              <a:rPr lang="en-US" sz="2000" dirty="0" smtClean="0"/>
              <a:t>Results </a:t>
            </a:r>
            <a:r>
              <a:rPr lang="en-US" sz="2000" dirty="0"/>
              <a:t>from measurement of rate can be </a:t>
            </a:r>
            <a:r>
              <a:rPr lang="en-US" sz="2000" dirty="0" smtClean="0"/>
              <a:t/>
            </a:r>
            <a:br>
              <a:rPr lang="en-US" sz="2000" dirty="0" smtClean="0"/>
            </a:br>
            <a:r>
              <a:rPr lang="en-US" sz="2000" dirty="0" smtClean="0"/>
              <a:t>plotted </a:t>
            </a:r>
            <a:r>
              <a:rPr lang="en-US" sz="2000" dirty="0"/>
              <a:t>on a </a:t>
            </a:r>
            <a:r>
              <a:rPr lang="en-US" sz="2000" dirty="0" smtClean="0"/>
              <a:t>graph. Link </a:t>
            </a:r>
            <a:r>
              <a:rPr lang="en-US" sz="2000" dirty="0"/>
              <a:t>each way that you </a:t>
            </a:r>
            <a:r>
              <a:rPr lang="en-US" sz="2000" dirty="0" smtClean="0"/>
              <a:t/>
            </a:r>
            <a:br>
              <a:rPr lang="en-US" sz="2000" dirty="0" smtClean="0"/>
            </a:br>
            <a:r>
              <a:rPr lang="en-US" sz="2000" dirty="0" smtClean="0"/>
              <a:t>chose </a:t>
            </a:r>
            <a:r>
              <a:rPr lang="en-US" sz="2000" dirty="0"/>
              <a:t>in part </a:t>
            </a:r>
            <a:r>
              <a:rPr lang="en-US" sz="2000" dirty="0" smtClean="0"/>
              <a:t>b to </a:t>
            </a:r>
            <a:r>
              <a:rPr lang="en-US" sz="2000" dirty="0"/>
              <a:t>either graph A or graph B </a:t>
            </a:r>
            <a:r>
              <a:rPr lang="en-US" sz="2000" dirty="0" smtClean="0"/>
              <a:t/>
            </a:r>
            <a:br>
              <a:rPr lang="en-US" sz="2000" dirty="0" smtClean="0"/>
            </a:br>
            <a:r>
              <a:rPr lang="en-US" sz="2000" dirty="0" smtClean="0"/>
              <a:t>on </a:t>
            </a:r>
            <a:r>
              <a:rPr lang="en-US" sz="2000" dirty="0"/>
              <a:t>the right</a:t>
            </a:r>
            <a:r>
              <a:rPr lang="en-US" sz="2000" dirty="0" smtClean="0"/>
              <a:t>. </a:t>
            </a:r>
          </a:p>
          <a:p>
            <a:pPr marL="361950">
              <a:spcAft>
                <a:spcPts val="200"/>
              </a:spcAft>
              <a:buClr>
                <a:srgbClr val="C00000"/>
              </a:buClr>
              <a:tabLst>
                <a:tab pos="8332788" algn="r"/>
              </a:tabLst>
            </a:pPr>
            <a:r>
              <a:rPr lang="en-US" sz="600" dirty="0" smtClean="0"/>
              <a:t/>
            </a:r>
            <a:br>
              <a:rPr lang="en-US" sz="600" dirty="0" smtClean="0"/>
            </a:br>
            <a:r>
              <a:rPr lang="en-US" sz="2000" dirty="0" smtClean="0"/>
              <a:t>Method 1 ________________________________________________</a:t>
            </a:r>
          </a:p>
          <a:p>
            <a:pPr marL="361950">
              <a:spcAft>
                <a:spcPts val="200"/>
              </a:spcAft>
              <a:buClr>
                <a:srgbClr val="C00000"/>
              </a:buClr>
              <a:tabLst>
                <a:tab pos="8332788" algn="r"/>
              </a:tabLst>
            </a:pPr>
            <a:r>
              <a:rPr lang="en-US" sz="2000" dirty="0" smtClean="0"/>
              <a:t>Method </a:t>
            </a:r>
            <a:r>
              <a:rPr lang="en-US" sz="2000" dirty="0"/>
              <a:t>2 </a:t>
            </a:r>
            <a:r>
              <a:rPr lang="en-US" sz="2000" dirty="0" smtClean="0"/>
              <a:t>________________________________________________</a:t>
            </a:r>
          </a:p>
          <a:p>
            <a:pPr marL="361950">
              <a:spcAft>
                <a:spcPts val="200"/>
              </a:spcAft>
              <a:buClr>
                <a:srgbClr val="C00000"/>
              </a:buClr>
              <a:tabLst>
                <a:tab pos="8332788" algn="r"/>
              </a:tabLst>
            </a:pPr>
            <a:r>
              <a:rPr lang="en-US" sz="2000" dirty="0" smtClean="0"/>
              <a:t>Method 3 ______________________________________________	[3]</a:t>
            </a:r>
            <a:endParaRPr lang="en-GB" sz="2000" dirty="0">
              <a:latin typeface="Arial" panose="020B0604020202020204" pitchFamily="34" charset="0"/>
              <a:cs typeface="Arial" panose="020B0604020202020204" pitchFamily="34" charset="0"/>
            </a:endParaRPr>
          </a:p>
        </p:txBody>
      </p:sp>
      <p:sp>
        <p:nvSpPr>
          <p:cNvPr id="3" name="Action Button: Back or Previous 2">
            <a:hlinkClick r:id="" action="ppaction://hlinkshowjump?jump=lastslideviewed" highlightClick="1"/>
          </p:cNvPr>
          <p:cNvSpPr/>
          <p:nvPr/>
        </p:nvSpPr>
        <p:spPr>
          <a:xfrm>
            <a:off x="8208404" y="1124744"/>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p:cNvPicPr>
            <a:picLocks noChangeAspect="1"/>
          </p:cNvPicPr>
          <p:nvPr/>
        </p:nvPicPr>
        <p:blipFill rotWithShape="1">
          <a:blip r:embed="rId3" cstate="print">
            <a:lum contrast="36000"/>
            <a:extLst>
              <a:ext uri="{28A0092B-C50C-407E-A947-70E740481C1C}">
                <a14:useLocalDpi xmlns:a14="http://schemas.microsoft.com/office/drawing/2010/main"/>
              </a:ext>
            </a:extLst>
          </a:blip>
          <a:srcRect l="23226" b="8414"/>
          <a:stretch/>
        </p:blipFill>
        <p:spPr>
          <a:xfrm>
            <a:off x="1080120" y="1522179"/>
            <a:ext cx="7020272" cy="1427271"/>
          </a:xfrm>
          <a:prstGeom prst="rect">
            <a:avLst/>
          </a:prstGeom>
        </p:spPr>
      </p:pic>
      <p:pic>
        <p:nvPicPr>
          <p:cNvPr id="5" name="Picture 4"/>
          <p:cNvPicPr>
            <a:picLocks noChangeAspect="1"/>
          </p:cNvPicPr>
          <p:nvPr/>
        </p:nvPicPr>
        <p:blipFill>
          <a:blip r:embed="rId4">
            <a:lum contrast="36000"/>
          </a:blip>
          <a:stretch>
            <a:fillRect/>
          </a:stretch>
        </p:blipFill>
        <p:spPr>
          <a:xfrm>
            <a:off x="6156176" y="4385518"/>
            <a:ext cx="1227903" cy="1139340"/>
          </a:xfrm>
          <a:prstGeom prst="rect">
            <a:avLst/>
          </a:prstGeom>
        </p:spPr>
      </p:pic>
      <p:pic>
        <p:nvPicPr>
          <p:cNvPr id="6" name="Picture 5"/>
          <p:cNvPicPr>
            <a:picLocks noChangeAspect="1"/>
          </p:cNvPicPr>
          <p:nvPr/>
        </p:nvPicPr>
        <p:blipFill>
          <a:blip r:embed="rId5">
            <a:lum contrast="36000"/>
          </a:blip>
          <a:stretch>
            <a:fillRect/>
          </a:stretch>
        </p:blipFill>
        <p:spPr>
          <a:xfrm>
            <a:off x="7511346" y="4405716"/>
            <a:ext cx="1215969" cy="1117623"/>
          </a:xfrm>
          <a:prstGeom prst="rect">
            <a:avLst/>
          </a:prstGeom>
        </p:spPr>
      </p:pic>
    </p:spTree>
    <p:extLst>
      <p:ext uri="{BB962C8B-B14F-4D97-AF65-F5344CB8AC3E}">
        <p14:creationId xmlns:p14="http://schemas.microsoft.com/office/powerpoint/2010/main" val="1092749093"/>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10.1 </a:t>
            </a:r>
            <a:r>
              <a:rPr lang="en-GB" sz="4000" dirty="0"/>
              <a:t>– </a:t>
            </a:r>
            <a:r>
              <a:rPr lang="en-GB" sz="4000" dirty="0" smtClean="0"/>
              <a:t>Revision Book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52</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5098832"/>
          </a:xfrm>
          <a:prstGeom prst="rect">
            <a:avLst/>
          </a:prstGeom>
        </p:spPr>
        <p:txBody>
          <a:bodyPr wrap="square">
            <a:spAutoFit/>
          </a:bodyPr>
          <a:lstStyle/>
          <a:p>
            <a:pPr marL="896938" indent="-457200">
              <a:spcAft>
                <a:spcPts val="200"/>
              </a:spcAft>
              <a:buClr>
                <a:srgbClr val="C00000"/>
              </a:buClr>
              <a:buFont typeface="+mj-lt"/>
              <a:buAutoNum type="alphaLcPeriod" startAt="4"/>
              <a:tabLst>
                <a:tab pos="8332788" algn="r"/>
              </a:tabLst>
            </a:pPr>
            <a:r>
              <a:rPr lang="en-US" sz="2400" dirty="0" smtClean="0"/>
              <a:t>i</a:t>
            </a:r>
            <a:r>
              <a:rPr lang="en-US" sz="2400" dirty="0"/>
              <a:t>. Convert these rates to cm2 3 gas/minute</a:t>
            </a:r>
          </a:p>
          <a:p>
            <a:pPr marL="1258888" indent="-361950">
              <a:spcAft>
                <a:spcPts val="200"/>
              </a:spcAft>
              <a:buClr>
                <a:srgbClr val="C00000"/>
              </a:buClr>
              <a:tabLst>
                <a:tab pos="8332788" algn="r"/>
              </a:tabLst>
            </a:pPr>
            <a:r>
              <a:rPr lang="en-US" sz="2400" b="1" dirty="0" smtClean="0"/>
              <a:t>Q</a:t>
            </a:r>
            <a:r>
              <a:rPr lang="en-US" sz="2400" dirty="0" smtClean="0"/>
              <a:t>  0.03 dm</a:t>
            </a:r>
            <a:r>
              <a:rPr lang="en-US" sz="2400" baseline="30000" dirty="0" smtClean="0"/>
              <a:t>3</a:t>
            </a:r>
            <a:r>
              <a:rPr lang="en-US" sz="2400" dirty="0" smtClean="0"/>
              <a:t>/min</a:t>
            </a:r>
            <a:br>
              <a:rPr lang="en-US" sz="2400" dirty="0" smtClean="0"/>
            </a:br>
            <a:r>
              <a:rPr lang="en-US" sz="2400" dirty="0" smtClean="0"/>
              <a:t>_______________________________________ </a:t>
            </a:r>
            <a:r>
              <a:rPr lang="en-US" sz="2400" dirty="0"/>
              <a:t>[1]</a:t>
            </a:r>
          </a:p>
          <a:p>
            <a:pPr marL="896938">
              <a:spcAft>
                <a:spcPts val="200"/>
              </a:spcAft>
              <a:buClr>
                <a:srgbClr val="C00000"/>
              </a:buClr>
              <a:tabLst>
                <a:tab pos="8332788" algn="r"/>
              </a:tabLst>
            </a:pPr>
            <a:r>
              <a:rPr lang="en-US" sz="2400" b="1" dirty="0"/>
              <a:t>R</a:t>
            </a:r>
            <a:r>
              <a:rPr lang="en-US" sz="2400" dirty="0"/>
              <a:t> </a:t>
            </a:r>
            <a:r>
              <a:rPr lang="en-US" sz="2400" dirty="0" smtClean="0"/>
              <a:t> 0.3cm</a:t>
            </a:r>
            <a:r>
              <a:rPr lang="en-US" sz="2400" baseline="30000" dirty="0" smtClean="0"/>
              <a:t>3</a:t>
            </a:r>
            <a:r>
              <a:rPr lang="en-US" sz="2400" dirty="0" smtClean="0"/>
              <a:t>/s _________________________________________ </a:t>
            </a:r>
            <a:r>
              <a:rPr lang="en-US" sz="2400" dirty="0"/>
              <a:t>[1]</a:t>
            </a:r>
          </a:p>
          <a:p>
            <a:pPr marL="896938">
              <a:spcAft>
                <a:spcPts val="200"/>
              </a:spcAft>
              <a:buClr>
                <a:srgbClr val="C00000"/>
              </a:buClr>
              <a:tabLst>
                <a:tab pos="8332788" algn="r"/>
              </a:tabLst>
            </a:pPr>
            <a:r>
              <a:rPr lang="en-US" sz="2400" b="1" dirty="0"/>
              <a:t>S</a:t>
            </a:r>
            <a:r>
              <a:rPr lang="en-US" sz="2400" dirty="0"/>
              <a:t> </a:t>
            </a:r>
            <a:r>
              <a:rPr lang="en-US" sz="2400" dirty="0" smtClean="0"/>
              <a:t> 1.5 dm</a:t>
            </a:r>
            <a:r>
              <a:rPr lang="en-US" sz="2400" baseline="30000" dirty="0" smtClean="0"/>
              <a:t>3</a:t>
            </a:r>
            <a:r>
              <a:rPr lang="en-US" sz="2400" dirty="0" smtClean="0"/>
              <a:t>/hour _________________________________________ </a:t>
            </a:r>
            <a:r>
              <a:rPr lang="en-US" sz="2400" dirty="0"/>
              <a:t>[1]</a:t>
            </a:r>
          </a:p>
          <a:p>
            <a:pPr marL="811213">
              <a:spcAft>
                <a:spcPts val="200"/>
              </a:spcAft>
              <a:buClr>
                <a:srgbClr val="C00000"/>
              </a:buClr>
              <a:tabLst>
                <a:tab pos="8332788" algn="r"/>
              </a:tabLst>
            </a:pPr>
            <a:r>
              <a:rPr lang="en-US" sz="2400" dirty="0"/>
              <a:t>ii. Which of the rates Q, R, or S is the slowest</a:t>
            </a:r>
            <a:r>
              <a:rPr lang="en-US" sz="2400" dirty="0" smtClean="0"/>
              <a:t>? _________________________________________ </a:t>
            </a:r>
            <a:r>
              <a:rPr lang="en-US" sz="2400" dirty="0"/>
              <a:t>[</a:t>
            </a:r>
            <a:r>
              <a:rPr lang="en-US" sz="2400" dirty="0" smtClean="0"/>
              <a:t>1]</a:t>
            </a:r>
            <a:endParaRPr lang="en-US" sz="2400" dirty="0"/>
          </a:p>
          <a:p>
            <a:pPr marL="19050">
              <a:spcAft>
                <a:spcPts val="200"/>
              </a:spcAft>
              <a:buClr>
                <a:srgbClr val="C00000"/>
              </a:buClr>
              <a:tabLst>
                <a:tab pos="8332788" algn="r"/>
              </a:tabLst>
            </a:pPr>
            <a:r>
              <a:rPr lang="en-US" sz="2400" b="1" dirty="0" smtClean="0"/>
              <a:t>Extension</a:t>
            </a:r>
          </a:p>
          <a:p>
            <a:pPr marL="476250" indent="-457200">
              <a:spcAft>
                <a:spcPts val="200"/>
              </a:spcAft>
              <a:buClr>
                <a:srgbClr val="C00000"/>
              </a:buClr>
              <a:buFont typeface="+mj-lt"/>
              <a:buAutoNum type="arabicPeriod" startAt="2"/>
              <a:tabLst>
                <a:tab pos="8332788" algn="r"/>
              </a:tabLst>
            </a:pPr>
            <a:r>
              <a:rPr lang="en-US" sz="2400" dirty="0" smtClean="0"/>
              <a:t>Convert </a:t>
            </a:r>
            <a:r>
              <a:rPr lang="en-US" sz="2400" dirty="0"/>
              <a:t>these values into moles per </a:t>
            </a:r>
            <a:r>
              <a:rPr lang="en-US" sz="2400" dirty="0" smtClean="0"/>
              <a:t>second.</a:t>
            </a:r>
            <a:br>
              <a:rPr lang="en-US" sz="2400" dirty="0" smtClean="0"/>
            </a:br>
            <a:r>
              <a:rPr lang="en-US" sz="2400" dirty="0" smtClean="0"/>
              <a:t>a</a:t>
            </a:r>
            <a:r>
              <a:rPr lang="en-US" sz="2400" dirty="0"/>
              <a:t>. </a:t>
            </a:r>
            <a:r>
              <a:rPr lang="en-US" sz="2400" dirty="0" smtClean="0"/>
              <a:t>120cm</a:t>
            </a:r>
            <a:r>
              <a:rPr lang="en-US" sz="2400" baseline="30000" dirty="0" smtClean="0"/>
              <a:t>3</a:t>
            </a:r>
            <a:r>
              <a:rPr lang="en-US" sz="2400" dirty="0" smtClean="0"/>
              <a:t> </a:t>
            </a:r>
            <a:r>
              <a:rPr lang="en-US" sz="2400" dirty="0"/>
              <a:t>of C0</a:t>
            </a:r>
            <a:r>
              <a:rPr lang="en-US" sz="2400" baseline="-25000" dirty="0"/>
              <a:t>2</a:t>
            </a:r>
            <a:r>
              <a:rPr lang="en-US" sz="2400" dirty="0"/>
              <a:t> gas released in 2 minutes. </a:t>
            </a:r>
            <a:r>
              <a:rPr lang="en-US" sz="2400" dirty="0" smtClean="0"/>
              <a:t>	[3]</a:t>
            </a:r>
            <a:br>
              <a:rPr lang="en-US" sz="2400" dirty="0" smtClean="0"/>
            </a:br>
            <a:r>
              <a:rPr lang="en-US" sz="2400" dirty="0" smtClean="0"/>
              <a:t>b</a:t>
            </a:r>
            <a:r>
              <a:rPr lang="en-US" sz="2400" dirty="0"/>
              <a:t>. </a:t>
            </a:r>
            <a:r>
              <a:rPr lang="en-US" sz="2400" dirty="0" smtClean="0"/>
              <a:t>9.2g </a:t>
            </a:r>
            <a:r>
              <a:rPr lang="en-US" sz="2400" dirty="0"/>
              <a:t>N0</a:t>
            </a:r>
            <a:r>
              <a:rPr lang="en-US" sz="2400" baseline="-25000" dirty="0"/>
              <a:t>2</a:t>
            </a:r>
            <a:r>
              <a:rPr lang="en-US" sz="2400" dirty="0"/>
              <a:t> released in 20 minutes. </a:t>
            </a:r>
            <a:r>
              <a:rPr lang="en-US" sz="2400" dirty="0" smtClean="0"/>
              <a:t>	[</a:t>
            </a:r>
            <a:r>
              <a:rPr lang="en-US" sz="2400" dirty="0"/>
              <a:t>3]</a:t>
            </a:r>
            <a:endParaRPr lang="en-GB" sz="2400" dirty="0">
              <a:latin typeface="Arial" panose="020B0604020202020204" pitchFamily="34" charset="0"/>
              <a:cs typeface="Arial" panose="020B0604020202020204" pitchFamily="34" charset="0"/>
            </a:endParaRPr>
          </a:p>
        </p:txBody>
      </p:sp>
      <p:sp>
        <p:nvSpPr>
          <p:cNvPr id="3" name="Action Button: Back or Previous 2">
            <a:hlinkClick r:id="" action="ppaction://hlinkshowjump?jump=lastslideviewed" highlightClick="1"/>
          </p:cNvPr>
          <p:cNvSpPr/>
          <p:nvPr/>
        </p:nvSpPr>
        <p:spPr>
          <a:xfrm>
            <a:off x="8208404" y="1124744"/>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63727524"/>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10.2 </a:t>
            </a:r>
            <a:r>
              <a:rPr lang="en-GB" sz="4000" dirty="0"/>
              <a:t>– </a:t>
            </a:r>
            <a:r>
              <a:rPr lang="en-GB" sz="4000" dirty="0" smtClean="0"/>
              <a:t>Revision Book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53</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4978286"/>
          </a:xfrm>
          <a:prstGeom prst="rect">
            <a:avLst/>
          </a:prstGeom>
        </p:spPr>
        <p:txBody>
          <a:bodyPr wrap="square">
            <a:spAutoFit/>
          </a:bodyPr>
          <a:lstStyle/>
          <a:p>
            <a:pPr marL="361950" indent="-342900">
              <a:spcAft>
                <a:spcPts val="200"/>
              </a:spcAft>
              <a:buClr>
                <a:srgbClr val="C00000"/>
              </a:buClr>
              <a:buFont typeface="+mj-lt"/>
              <a:buAutoNum type="arabicPeriod"/>
              <a:tabLst>
                <a:tab pos="8332788" algn="r"/>
              </a:tabLst>
            </a:pPr>
            <a:r>
              <a:rPr lang="en-US" sz="2050" dirty="0"/>
              <a:t>The decomposition of hydrogen </a:t>
            </a:r>
            <a:r>
              <a:rPr lang="en-US" sz="2050" dirty="0" smtClean="0"/>
              <a:t/>
            </a:r>
            <a:br>
              <a:rPr lang="en-US" sz="2050" dirty="0" smtClean="0"/>
            </a:br>
            <a:r>
              <a:rPr lang="en-US" sz="2050" dirty="0" smtClean="0"/>
              <a:t>peroxide </a:t>
            </a:r>
            <a:r>
              <a:rPr lang="en-US" sz="2050" dirty="0"/>
              <a:t>is speeded up by catalysts.</a:t>
            </a:r>
          </a:p>
          <a:p>
            <a:pPr marL="19050">
              <a:spcAft>
                <a:spcPts val="200"/>
              </a:spcAft>
              <a:buClr>
                <a:srgbClr val="C00000"/>
              </a:buClr>
              <a:tabLst>
                <a:tab pos="811213" algn="l"/>
                <a:tab pos="8332788" algn="r"/>
              </a:tabLst>
            </a:pPr>
            <a:r>
              <a:rPr lang="en-US" sz="2050" b="1" dirty="0" smtClean="0">
                <a:solidFill>
                  <a:srgbClr val="0070C0"/>
                </a:solidFill>
              </a:rPr>
              <a:t>	2H</a:t>
            </a:r>
            <a:r>
              <a:rPr lang="en-US" sz="2050" b="1" baseline="-25000" dirty="0" smtClean="0">
                <a:solidFill>
                  <a:srgbClr val="0070C0"/>
                </a:solidFill>
              </a:rPr>
              <a:t>2</a:t>
            </a:r>
            <a:r>
              <a:rPr lang="en-US" sz="2050" b="1" dirty="0" smtClean="0">
                <a:solidFill>
                  <a:srgbClr val="0070C0"/>
                </a:solidFill>
              </a:rPr>
              <a:t>0</a:t>
            </a:r>
            <a:r>
              <a:rPr lang="en-US" sz="2050" b="1" baseline="-25000" dirty="0" smtClean="0">
                <a:solidFill>
                  <a:srgbClr val="0070C0"/>
                </a:solidFill>
              </a:rPr>
              <a:t>2</a:t>
            </a:r>
            <a:r>
              <a:rPr lang="en-US" sz="2050" b="1" dirty="0" smtClean="0">
                <a:solidFill>
                  <a:srgbClr val="0070C0"/>
                </a:solidFill>
              </a:rPr>
              <a:t>(</a:t>
            </a:r>
            <a:r>
              <a:rPr lang="en-US" sz="2050" b="1" dirty="0" err="1" smtClean="0">
                <a:solidFill>
                  <a:srgbClr val="0070C0"/>
                </a:solidFill>
              </a:rPr>
              <a:t>aq</a:t>
            </a:r>
            <a:r>
              <a:rPr lang="en-US" sz="2050" b="1" dirty="0">
                <a:solidFill>
                  <a:srgbClr val="0070C0"/>
                </a:solidFill>
              </a:rPr>
              <a:t>) </a:t>
            </a:r>
            <a:r>
              <a:rPr lang="en-US" sz="2050" b="1" dirty="0" smtClean="0">
                <a:solidFill>
                  <a:srgbClr val="0070C0"/>
                </a:solidFill>
                <a:sym typeface="Wingdings 3" panose="05040102010807070707" pitchFamily="18" charset="2"/>
              </a:rPr>
              <a:t></a:t>
            </a:r>
            <a:r>
              <a:rPr lang="en-US" sz="2050" b="1" dirty="0" smtClean="0">
                <a:solidFill>
                  <a:srgbClr val="0070C0"/>
                </a:solidFill>
              </a:rPr>
              <a:t> </a:t>
            </a:r>
            <a:r>
              <a:rPr lang="en-US" sz="2050" b="1" dirty="0">
                <a:solidFill>
                  <a:srgbClr val="0070C0"/>
                </a:solidFill>
              </a:rPr>
              <a:t>2H</a:t>
            </a:r>
            <a:r>
              <a:rPr lang="en-US" sz="2050" b="1" baseline="-25000" dirty="0">
                <a:solidFill>
                  <a:srgbClr val="0070C0"/>
                </a:solidFill>
              </a:rPr>
              <a:t>2</a:t>
            </a:r>
            <a:r>
              <a:rPr lang="en-US" sz="2050" b="1" dirty="0">
                <a:solidFill>
                  <a:srgbClr val="0070C0"/>
                </a:solidFill>
              </a:rPr>
              <a:t>0(I) + </a:t>
            </a:r>
            <a:r>
              <a:rPr lang="en-US" sz="2050" b="1" dirty="0" smtClean="0">
                <a:solidFill>
                  <a:srgbClr val="0070C0"/>
                </a:solidFill>
              </a:rPr>
              <a:t>0</a:t>
            </a:r>
            <a:r>
              <a:rPr lang="en-US" sz="2050" b="1" baseline="-25000" dirty="0" smtClean="0">
                <a:solidFill>
                  <a:srgbClr val="0070C0"/>
                </a:solidFill>
              </a:rPr>
              <a:t>2</a:t>
            </a:r>
            <a:r>
              <a:rPr lang="en-US" sz="2050" b="1" dirty="0" smtClean="0">
                <a:solidFill>
                  <a:srgbClr val="0070C0"/>
                </a:solidFill>
              </a:rPr>
              <a:t>(g)</a:t>
            </a:r>
          </a:p>
          <a:p>
            <a:pPr marL="361950">
              <a:spcAft>
                <a:spcPts val="200"/>
              </a:spcAft>
              <a:buClr>
                <a:srgbClr val="C00000"/>
              </a:buClr>
              <a:tabLst>
                <a:tab pos="811213" algn="l"/>
                <a:tab pos="8332788" algn="r"/>
              </a:tabLst>
            </a:pPr>
            <a:r>
              <a:rPr lang="en-US" sz="2050" dirty="0" smtClean="0"/>
              <a:t>A </a:t>
            </a:r>
            <a:r>
              <a:rPr lang="en-US" sz="2050" dirty="0"/>
              <a:t>student investigated how the rate of </a:t>
            </a:r>
            <a:r>
              <a:rPr lang="en-US" sz="2050" dirty="0" smtClean="0"/>
              <a:t/>
            </a:r>
            <a:br>
              <a:rPr lang="en-US" sz="2050" dirty="0" smtClean="0"/>
            </a:br>
            <a:r>
              <a:rPr lang="en-US" sz="2050" dirty="0" smtClean="0"/>
              <a:t>reaction </a:t>
            </a:r>
            <a:r>
              <a:rPr lang="en-US" sz="2050" dirty="0"/>
              <a:t>changes when two different </a:t>
            </a:r>
            <a:r>
              <a:rPr lang="en-US" sz="2050" dirty="0" smtClean="0"/>
              <a:t/>
            </a:r>
            <a:br>
              <a:rPr lang="en-US" sz="2050" dirty="0" smtClean="0"/>
            </a:br>
            <a:r>
              <a:rPr lang="en-US" sz="2050" dirty="0" smtClean="0"/>
              <a:t>catalysts </a:t>
            </a:r>
            <a:r>
              <a:rPr lang="en-US" sz="2050" dirty="0"/>
              <a:t>are used. The results using </a:t>
            </a:r>
            <a:r>
              <a:rPr lang="en-US" sz="2050" dirty="0" smtClean="0"/>
              <a:t/>
            </a:r>
            <a:br>
              <a:rPr lang="en-US" sz="2050" dirty="0" smtClean="0"/>
            </a:br>
            <a:r>
              <a:rPr lang="en-US" sz="2050" dirty="0" smtClean="0"/>
              <a:t>catalyst </a:t>
            </a:r>
            <a:r>
              <a:rPr lang="en-US" sz="2050" dirty="0"/>
              <a:t>A are shown </a:t>
            </a:r>
            <a:r>
              <a:rPr lang="en-US" sz="2050" dirty="0" smtClean="0"/>
              <a:t>to the right.</a:t>
            </a:r>
            <a:br>
              <a:rPr lang="en-US" sz="2050" dirty="0" smtClean="0"/>
            </a:br>
            <a:endParaRPr lang="en-US" sz="2050" dirty="0" smtClean="0"/>
          </a:p>
          <a:p>
            <a:pPr marL="723900" indent="-361950">
              <a:spcAft>
                <a:spcPts val="200"/>
              </a:spcAft>
              <a:buClr>
                <a:srgbClr val="C00000"/>
              </a:buClr>
              <a:buFont typeface="+mj-lt"/>
              <a:buAutoNum type="alphaLcPeriod"/>
              <a:tabLst>
                <a:tab pos="8332788" algn="r"/>
              </a:tabLst>
            </a:pPr>
            <a:r>
              <a:rPr lang="en-US" sz="2050" dirty="0" smtClean="0">
                <a:latin typeface="Arial" panose="020B0604020202020204" pitchFamily="34" charset="0"/>
                <a:cs typeface="Arial" panose="020B0604020202020204" pitchFamily="34" charset="0"/>
              </a:rPr>
              <a:t>At </a:t>
            </a:r>
            <a:r>
              <a:rPr lang="en-US" sz="2050" dirty="0">
                <a:latin typeface="Arial" panose="020B0604020202020204" pitchFamily="34" charset="0"/>
                <a:cs typeface="Arial" panose="020B0604020202020204" pitchFamily="34" charset="0"/>
              </a:rPr>
              <a:t>what time is the reaction just complete</a:t>
            </a:r>
            <a:r>
              <a:rPr lang="en-US" sz="2050" dirty="0" smtClean="0">
                <a:latin typeface="Arial" panose="020B0604020202020204" pitchFamily="34" charset="0"/>
                <a:cs typeface="Arial" panose="020B0604020202020204" pitchFamily="34" charset="0"/>
              </a:rPr>
              <a:t>?________________ </a:t>
            </a:r>
            <a:r>
              <a:rPr lang="en-US" sz="2050" dirty="0">
                <a:latin typeface="Arial" panose="020B0604020202020204" pitchFamily="34" charset="0"/>
                <a:cs typeface="Arial" panose="020B0604020202020204" pitchFamily="34" charset="0"/>
              </a:rPr>
              <a:t>[</a:t>
            </a:r>
            <a:r>
              <a:rPr lang="en-US" sz="2050" dirty="0" smtClean="0">
                <a:latin typeface="Arial" panose="020B0604020202020204" pitchFamily="34" charset="0"/>
                <a:cs typeface="Arial" panose="020B0604020202020204" pitchFamily="34" charset="0"/>
              </a:rPr>
              <a:t>1]</a:t>
            </a:r>
            <a:endParaRPr lang="en-US" sz="2050" dirty="0">
              <a:latin typeface="Arial" panose="020B0604020202020204" pitchFamily="34" charset="0"/>
              <a:cs typeface="Arial" panose="020B0604020202020204" pitchFamily="34" charset="0"/>
            </a:endParaRPr>
          </a:p>
          <a:p>
            <a:pPr marL="723900" indent="-361950">
              <a:spcAft>
                <a:spcPts val="200"/>
              </a:spcAft>
              <a:buClr>
                <a:srgbClr val="C00000"/>
              </a:buClr>
              <a:buFont typeface="+mj-lt"/>
              <a:buAutoNum type="alphaLcPeriod"/>
              <a:tabLst>
                <a:tab pos="8332788" algn="r"/>
              </a:tabLst>
            </a:pPr>
            <a:r>
              <a:rPr lang="en-US" sz="2050" dirty="0" smtClean="0">
                <a:latin typeface="Arial" panose="020B0604020202020204" pitchFamily="34" charset="0"/>
                <a:cs typeface="Arial" panose="020B0604020202020204" pitchFamily="34" charset="0"/>
              </a:rPr>
              <a:t>What </a:t>
            </a:r>
            <a:r>
              <a:rPr lang="en-US" sz="2050" dirty="0">
                <a:latin typeface="Arial" panose="020B0604020202020204" pitchFamily="34" charset="0"/>
                <a:cs typeface="Arial" panose="020B0604020202020204" pitchFamily="34" charset="0"/>
              </a:rPr>
              <a:t>volume of gas has been released when the reaction is just complete? </a:t>
            </a:r>
            <a:r>
              <a:rPr lang="en-US" sz="2050" dirty="0" smtClean="0">
                <a:latin typeface="Arial" panose="020B0604020202020204" pitchFamily="34" charset="0"/>
                <a:cs typeface="Arial" panose="020B0604020202020204" pitchFamily="34" charset="0"/>
              </a:rPr>
              <a:t>_________________________________________ [</a:t>
            </a:r>
            <a:r>
              <a:rPr lang="en-US" sz="2050" dirty="0">
                <a:latin typeface="Arial" panose="020B0604020202020204" pitchFamily="34" charset="0"/>
                <a:cs typeface="Arial" panose="020B0604020202020204" pitchFamily="34" charset="0"/>
              </a:rPr>
              <a:t>1]</a:t>
            </a:r>
          </a:p>
          <a:p>
            <a:pPr marL="723900" indent="-361950">
              <a:spcAft>
                <a:spcPts val="200"/>
              </a:spcAft>
              <a:buClr>
                <a:srgbClr val="C00000"/>
              </a:buClr>
              <a:buFont typeface="+mj-lt"/>
              <a:buAutoNum type="alphaLcPeriod"/>
              <a:tabLst>
                <a:tab pos="8332788" algn="r"/>
              </a:tabLst>
            </a:pPr>
            <a:r>
              <a:rPr lang="en-US" sz="2050" dirty="0">
                <a:latin typeface="Arial" panose="020B0604020202020204" pitchFamily="34" charset="0"/>
                <a:cs typeface="Arial" panose="020B0604020202020204" pitchFamily="34" charset="0"/>
              </a:rPr>
              <a:t>c. What volume of gas has been produced in the first 30 seconds of the reaction</a:t>
            </a:r>
            <a:r>
              <a:rPr lang="en-US" sz="2050" dirty="0" smtClean="0">
                <a:latin typeface="Arial" panose="020B0604020202020204" pitchFamily="34" charset="0"/>
                <a:cs typeface="Arial" panose="020B0604020202020204" pitchFamily="34" charset="0"/>
              </a:rPr>
              <a:t>? _____________________________________ [</a:t>
            </a:r>
            <a:r>
              <a:rPr lang="en-US" sz="2050" dirty="0">
                <a:latin typeface="Arial" panose="020B0604020202020204" pitchFamily="34" charset="0"/>
                <a:cs typeface="Arial" panose="020B0604020202020204" pitchFamily="34" charset="0"/>
              </a:rPr>
              <a:t>1]</a:t>
            </a:r>
          </a:p>
          <a:p>
            <a:pPr marL="723900" indent="-361950">
              <a:spcAft>
                <a:spcPts val="200"/>
              </a:spcAft>
              <a:buClr>
                <a:srgbClr val="C00000"/>
              </a:buClr>
              <a:buFont typeface="+mj-lt"/>
              <a:buAutoNum type="alphaLcPeriod"/>
              <a:tabLst>
                <a:tab pos="8332788" algn="r"/>
              </a:tabLst>
            </a:pPr>
            <a:r>
              <a:rPr lang="en-US" sz="2050" dirty="0">
                <a:latin typeface="Arial" panose="020B0604020202020204" pitchFamily="34" charset="0"/>
                <a:cs typeface="Arial" panose="020B0604020202020204" pitchFamily="34" charset="0"/>
              </a:rPr>
              <a:t>d. Calculate the average rate of reaction in the first 30 seconds of the reaction. Draw lines on the graph to show how you did this</a:t>
            </a:r>
            <a:r>
              <a:rPr lang="en-US" sz="2050" dirty="0" smtClean="0">
                <a:latin typeface="Arial" panose="020B0604020202020204" pitchFamily="34" charset="0"/>
                <a:cs typeface="Arial" panose="020B0604020202020204" pitchFamily="34" charset="0"/>
              </a:rPr>
              <a:t>.</a:t>
            </a:r>
            <a:endParaRPr lang="en-US" sz="2050" dirty="0">
              <a:latin typeface="Arial" panose="020B0604020202020204" pitchFamily="34" charset="0"/>
              <a:cs typeface="Arial" panose="020B0604020202020204" pitchFamily="34" charset="0"/>
            </a:endParaRPr>
          </a:p>
        </p:txBody>
      </p:sp>
      <p:sp>
        <p:nvSpPr>
          <p:cNvPr id="3" name="Action Button: Back or Previous 2">
            <a:hlinkClick r:id="" action="ppaction://hlinkshowjump?jump=lastslideviewed" highlightClick="1"/>
          </p:cNvPr>
          <p:cNvSpPr/>
          <p:nvPr/>
        </p:nvSpPr>
        <p:spPr>
          <a:xfrm>
            <a:off x="8316416" y="6130662"/>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550920" y="1124744"/>
            <a:ext cx="3269552" cy="2520280"/>
          </a:xfrm>
          <a:prstGeom prst="rect">
            <a:avLst/>
          </a:prstGeom>
        </p:spPr>
      </p:pic>
    </p:spTree>
    <p:extLst>
      <p:ext uri="{BB962C8B-B14F-4D97-AF65-F5344CB8AC3E}">
        <p14:creationId xmlns:p14="http://schemas.microsoft.com/office/powerpoint/2010/main" val="658192754"/>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10.2 </a:t>
            </a:r>
            <a:r>
              <a:rPr lang="en-GB" sz="4000" dirty="0"/>
              <a:t>– </a:t>
            </a:r>
            <a:r>
              <a:rPr lang="en-GB" sz="4000" dirty="0" smtClean="0"/>
              <a:t>Revision Book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53</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5247590"/>
          </a:xfrm>
          <a:prstGeom prst="rect">
            <a:avLst/>
          </a:prstGeom>
        </p:spPr>
        <p:txBody>
          <a:bodyPr wrap="square">
            <a:spAutoFit/>
          </a:bodyPr>
          <a:lstStyle/>
          <a:p>
            <a:pPr marL="476250" indent="-457200">
              <a:spcAft>
                <a:spcPts val="200"/>
              </a:spcAft>
              <a:buClr>
                <a:srgbClr val="C00000"/>
              </a:buClr>
              <a:buFont typeface="+mj-lt"/>
              <a:buAutoNum type="alphaLcPeriod" startAt="5"/>
              <a:tabLst>
                <a:tab pos="8332788" algn="r"/>
              </a:tabLst>
            </a:pPr>
            <a:r>
              <a:rPr lang="en-US" sz="2500" dirty="0">
                <a:latin typeface="Arial" panose="020B0604020202020204" pitchFamily="34" charset="0"/>
                <a:cs typeface="Arial" panose="020B0604020202020204" pitchFamily="34" charset="0"/>
              </a:rPr>
              <a:t>The reaction was repeated using catalyst B. The results are shown in the table</a:t>
            </a:r>
            <a:r>
              <a:rPr lang="en-US" sz="2500" dirty="0" smtClean="0">
                <a:latin typeface="Arial" panose="020B0604020202020204" pitchFamily="34" charset="0"/>
                <a:cs typeface="Arial" panose="020B0604020202020204" pitchFamily="34" charset="0"/>
              </a:rPr>
              <a:t>.</a:t>
            </a:r>
          </a:p>
          <a:p>
            <a:pPr marL="476250" indent="-457200">
              <a:spcAft>
                <a:spcPts val="200"/>
              </a:spcAft>
              <a:buClr>
                <a:srgbClr val="C00000"/>
              </a:buClr>
              <a:buFont typeface="+mj-lt"/>
              <a:buAutoNum type="alphaLcPeriod" startAt="5"/>
              <a:tabLst>
                <a:tab pos="8332788" algn="r"/>
              </a:tabLst>
            </a:pPr>
            <a:endParaRPr lang="en-US" sz="2500" dirty="0">
              <a:latin typeface="Arial" panose="020B0604020202020204" pitchFamily="34" charset="0"/>
              <a:cs typeface="Arial" panose="020B0604020202020204" pitchFamily="34" charset="0"/>
            </a:endParaRPr>
          </a:p>
          <a:p>
            <a:pPr marL="476250" indent="-457200">
              <a:spcAft>
                <a:spcPts val="200"/>
              </a:spcAft>
              <a:buClr>
                <a:srgbClr val="C00000"/>
              </a:buClr>
              <a:buFont typeface="+mj-lt"/>
              <a:buAutoNum type="alphaLcPeriod" startAt="5"/>
              <a:tabLst>
                <a:tab pos="8332788" algn="r"/>
              </a:tabLst>
            </a:pPr>
            <a:endParaRPr lang="en-US" sz="2500" dirty="0" smtClean="0">
              <a:latin typeface="Arial" panose="020B0604020202020204" pitchFamily="34" charset="0"/>
              <a:cs typeface="Arial" panose="020B0604020202020204" pitchFamily="34" charset="0"/>
            </a:endParaRPr>
          </a:p>
          <a:p>
            <a:pPr marL="476250" indent="-457200">
              <a:spcAft>
                <a:spcPts val="200"/>
              </a:spcAft>
              <a:buClr>
                <a:srgbClr val="C00000"/>
              </a:buClr>
              <a:buFont typeface="+mj-lt"/>
              <a:buAutoNum type="alphaLcPeriod" startAt="5"/>
              <a:tabLst>
                <a:tab pos="8332788" algn="r"/>
              </a:tabLst>
            </a:pPr>
            <a:endParaRPr lang="en-US" sz="2500" dirty="0">
              <a:latin typeface="Arial" panose="020B0604020202020204" pitchFamily="34" charset="0"/>
              <a:cs typeface="Arial" panose="020B0604020202020204" pitchFamily="34" charset="0"/>
            </a:endParaRPr>
          </a:p>
          <a:p>
            <a:pPr marL="449263">
              <a:spcAft>
                <a:spcPts val="200"/>
              </a:spcAft>
              <a:buClr>
                <a:srgbClr val="C00000"/>
              </a:buClr>
              <a:tabLst>
                <a:tab pos="8332788" algn="r"/>
              </a:tabLst>
            </a:pPr>
            <a:r>
              <a:rPr lang="en-US" sz="2500" dirty="0">
                <a:latin typeface="Arial" panose="020B0604020202020204" pitchFamily="34" charset="0"/>
                <a:cs typeface="Arial" panose="020B0604020202020204" pitchFamily="34" charset="0"/>
              </a:rPr>
              <a:t>Plot a graph of these results on the same grid as for catalyst A above. Draw the best-fit curve through the points</a:t>
            </a:r>
            <a:r>
              <a:rPr lang="en-US" sz="2500" dirty="0" smtClean="0">
                <a:latin typeface="Arial" panose="020B0604020202020204" pitchFamily="34" charset="0"/>
                <a:cs typeface="Arial" panose="020B0604020202020204" pitchFamily="34" charset="0"/>
              </a:rPr>
              <a:t>.	[2]</a:t>
            </a:r>
          </a:p>
          <a:p>
            <a:pPr>
              <a:spcAft>
                <a:spcPts val="200"/>
              </a:spcAft>
              <a:buClr>
                <a:srgbClr val="C00000"/>
              </a:buClr>
              <a:tabLst>
                <a:tab pos="8332788" algn="r"/>
              </a:tabLst>
            </a:pPr>
            <a:r>
              <a:rPr lang="en-US" sz="2500" b="1" dirty="0" smtClean="0">
                <a:latin typeface="Arial" panose="020B0604020202020204" pitchFamily="34" charset="0"/>
                <a:cs typeface="Arial" panose="020B0604020202020204" pitchFamily="34" charset="0"/>
              </a:rPr>
              <a:t>Extension</a:t>
            </a:r>
            <a:endParaRPr lang="en-US" sz="2500" b="1" dirty="0">
              <a:latin typeface="Arial" panose="020B0604020202020204" pitchFamily="34" charset="0"/>
              <a:cs typeface="Arial" panose="020B0604020202020204" pitchFamily="34" charset="0"/>
            </a:endParaRPr>
          </a:p>
          <a:p>
            <a:pPr marL="457200" indent="-457200">
              <a:spcAft>
                <a:spcPts val="200"/>
              </a:spcAft>
              <a:buClr>
                <a:srgbClr val="C00000"/>
              </a:buClr>
              <a:buFont typeface="+mj-lt"/>
              <a:buAutoNum type="arabicPeriod" startAt="2"/>
              <a:tabLst>
                <a:tab pos="8332788" algn="r"/>
              </a:tabLst>
            </a:pPr>
            <a:r>
              <a:rPr lang="en-US" sz="2500" dirty="0" smtClean="0">
                <a:latin typeface="Arial" panose="020B0604020202020204" pitchFamily="34" charset="0"/>
                <a:cs typeface="Arial" panose="020B0604020202020204" pitchFamily="34" charset="0"/>
              </a:rPr>
              <a:t>Measurement </a:t>
            </a:r>
            <a:r>
              <a:rPr lang="en-US" sz="2500" dirty="0">
                <a:latin typeface="Arial" panose="020B0604020202020204" pitchFamily="34" charset="0"/>
                <a:cs typeface="Arial" panose="020B0604020202020204" pitchFamily="34" charset="0"/>
              </a:rPr>
              <a:t>of change in gas volume or mass with time can be used to calculate rate of reaction. Use books or the internet to find out about other methods of following the course of a reaction and why they work</a:t>
            </a:r>
            <a:r>
              <a:rPr lang="en-US" sz="2500" dirty="0" smtClean="0">
                <a:latin typeface="Arial" panose="020B0604020202020204" pitchFamily="34" charset="0"/>
                <a:cs typeface="Arial" panose="020B0604020202020204" pitchFamily="34" charset="0"/>
              </a:rPr>
              <a:t>.	[</a:t>
            </a:r>
            <a:r>
              <a:rPr lang="en-US" sz="2500" dirty="0">
                <a:latin typeface="Arial" panose="020B0604020202020204" pitchFamily="34" charset="0"/>
                <a:cs typeface="Arial" panose="020B0604020202020204" pitchFamily="34" charset="0"/>
              </a:rPr>
              <a:t>6]</a:t>
            </a:r>
          </a:p>
        </p:txBody>
      </p:sp>
      <p:sp>
        <p:nvSpPr>
          <p:cNvPr id="3" name="Action Button: Back or Previous 2">
            <a:hlinkClick r:id="" action="ppaction://hlinkshowjump?jump=lastslideviewed" highlightClick="1"/>
          </p:cNvPr>
          <p:cNvSpPr/>
          <p:nvPr/>
        </p:nvSpPr>
        <p:spPr>
          <a:xfrm>
            <a:off x="8233704" y="1573408"/>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8" name="Table 7"/>
          <p:cNvGraphicFramePr>
            <a:graphicFrameLocks noGrp="1"/>
          </p:cNvGraphicFramePr>
          <p:nvPr>
            <p:extLst>
              <p:ext uri="{D42A27DB-BD31-4B8C-83A1-F6EECF244321}">
                <p14:modId xmlns:p14="http://schemas.microsoft.com/office/powerpoint/2010/main" val="4164772572"/>
              </p:ext>
            </p:extLst>
          </p:nvPr>
        </p:nvGraphicFramePr>
        <p:xfrm>
          <a:off x="282778" y="2111256"/>
          <a:ext cx="8465690" cy="741680"/>
        </p:xfrm>
        <a:graphic>
          <a:graphicData uri="http://schemas.openxmlformats.org/drawingml/2006/table">
            <a:tbl>
              <a:tblPr firstRow="1" bandRow="1">
                <a:tableStyleId>{5C22544A-7EE6-4342-B048-85BDC9FD1C3A}</a:tableStyleId>
              </a:tblPr>
              <a:tblGrid>
                <a:gridCol w="1840950"/>
                <a:gridCol w="720080"/>
                <a:gridCol w="720080"/>
                <a:gridCol w="864096"/>
                <a:gridCol w="792088"/>
                <a:gridCol w="576064"/>
                <a:gridCol w="576064"/>
                <a:gridCol w="648072"/>
                <a:gridCol w="648072"/>
                <a:gridCol w="576064"/>
                <a:gridCol w="504060"/>
              </a:tblGrid>
              <a:tr h="370840">
                <a:tc>
                  <a:txBody>
                    <a:bodyPr/>
                    <a:lstStyle/>
                    <a:p>
                      <a:pPr algn="ctr"/>
                      <a:r>
                        <a:rPr lang="en-GB" dirty="0" smtClean="0">
                          <a:solidFill>
                            <a:schemeClr val="tx1"/>
                          </a:solidFill>
                          <a:latin typeface="Arial" panose="020B0604020202020204" pitchFamily="34" charset="0"/>
                          <a:cs typeface="Arial" panose="020B0604020202020204" pitchFamily="34" charset="0"/>
                        </a:rPr>
                        <a:t>Time/s</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4</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10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20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30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40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50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60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70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80</a:t>
                      </a:r>
                      <a:endParaRPr lang="en-GB" dirty="0">
                        <a:solidFill>
                          <a:schemeClr val="tx1"/>
                        </a:solidFill>
                        <a:latin typeface="Arial" panose="020B0604020202020204" pitchFamily="34" charset="0"/>
                        <a:cs typeface="Arial" panose="020B0604020202020204" pitchFamily="34" charset="0"/>
                      </a:endParaRPr>
                    </a:p>
                  </a:txBody>
                  <a:tcPr/>
                </a:tc>
              </a:tr>
              <a:tr h="370840">
                <a:tc>
                  <a:txBody>
                    <a:bodyPr/>
                    <a:lstStyle/>
                    <a:p>
                      <a:pPr algn="ctr"/>
                      <a:r>
                        <a:rPr lang="en-GB" dirty="0" smtClean="0">
                          <a:solidFill>
                            <a:schemeClr val="tx1"/>
                          </a:solidFill>
                          <a:latin typeface="Arial" panose="020B0604020202020204" pitchFamily="34" charset="0"/>
                          <a:cs typeface="Arial" panose="020B0604020202020204" pitchFamily="34" charset="0"/>
                        </a:rPr>
                        <a:t>Volume / cm</a:t>
                      </a:r>
                      <a:r>
                        <a:rPr lang="en-GB" baseline="30000" dirty="0" smtClean="0">
                          <a:solidFill>
                            <a:schemeClr val="tx1"/>
                          </a:solidFill>
                          <a:latin typeface="Arial" panose="020B0604020202020204" pitchFamily="34" charset="0"/>
                          <a:cs typeface="Arial" panose="020B0604020202020204" pitchFamily="34" charset="0"/>
                        </a:rPr>
                        <a:t>3</a:t>
                      </a:r>
                      <a:endParaRPr lang="en-GB" baseline="3000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0</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16</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27</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38</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43</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45</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46</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46</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46</a:t>
                      </a:r>
                      <a:endParaRPr lang="en-GB"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GB" dirty="0" smtClean="0">
                          <a:solidFill>
                            <a:schemeClr val="tx1"/>
                          </a:solidFill>
                          <a:latin typeface="Arial" panose="020B0604020202020204" pitchFamily="34" charset="0"/>
                          <a:cs typeface="Arial" panose="020B0604020202020204" pitchFamily="34" charset="0"/>
                        </a:rPr>
                        <a:t>46</a:t>
                      </a:r>
                      <a:endParaRPr lang="en-GB" dirty="0">
                        <a:solidFill>
                          <a:schemeClr val="tx1"/>
                        </a:solidFill>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105957703"/>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10.3 </a:t>
            </a:r>
            <a:r>
              <a:rPr lang="en-GB" sz="4000" dirty="0"/>
              <a:t>– </a:t>
            </a:r>
            <a:r>
              <a:rPr lang="en-GB" sz="4000" dirty="0" smtClean="0"/>
              <a:t>Revision Book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53</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4985980"/>
          </a:xfrm>
          <a:prstGeom prst="rect">
            <a:avLst/>
          </a:prstGeom>
        </p:spPr>
        <p:txBody>
          <a:bodyPr wrap="square">
            <a:spAutoFit/>
          </a:bodyPr>
          <a:lstStyle/>
          <a:p>
            <a:pPr marL="457200" indent="-457200">
              <a:spcAft>
                <a:spcPts val="200"/>
              </a:spcAft>
              <a:buClr>
                <a:srgbClr val="C00000"/>
              </a:buClr>
              <a:buFont typeface="+mj-lt"/>
              <a:buAutoNum type="arabicPeriod"/>
              <a:tabLst>
                <a:tab pos="8332788" algn="r"/>
              </a:tabLst>
            </a:pPr>
            <a:r>
              <a:rPr lang="en-US" sz="2030" dirty="0" smtClean="0">
                <a:latin typeface="Arial" panose="020B0604020202020204" pitchFamily="34" charset="0"/>
                <a:cs typeface="Arial" panose="020B0604020202020204" pitchFamily="34" charset="0"/>
              </a:rPr>
              <a:t>Magnesium reacts with dilute hydrochloric acid. The volume of hydrogen gas released can be measured using the apparatus shown to the right.</a:t>
            </a:r>
          </a:p>
          <a:p>
            <a:pPr marL="896938" indent="-447675">
              <a:spcAft>
                <a:spcPts val="200"/>
              </a:spcAft>
              <a:buClr>
                <a:srgbClr val="C00000"/>
              </a:buClr>
              <a:buFont typeface="+mj-lt"/>
              <a:buAutoNum type="alphaLcPeriod"/>
              <a:tabLst>
                <a:tab pos="8332788" algn="r"/>
              </a:tabLst>
            </a:pPr>
            <a:r>
              <a:rPr lang="en-US" sz="2030" dirty="0" smtClean="0">
                <a:latin typeface="Arial" panose="020B0604020202020204" pitchFamily="34" charset="0"/>
                <a:cs typeface="Arial" panose="020B0604020202020204" pitchFamily="34" charset="0"/>
              </a:rPr>
              <a:t>Name the pieces of apparatus and </a:t>
            </a:r>
            <a:r>
              <a:rPr lang="en-US" sz="2030" dirty="0" err="1" smtClean="0">
                <a:latin typeface="Arial" panose="020B0604020202020204" pitchFamily="34" charset="0"/>
                <a:cs typeface="Arial" panose="020B0604020202020204" pitchFamily="34" charset="0"/>
              </a:rPr>
              <a:t>chenicals</a:t>
            </a:r>
            <a:r>
              <a:rPr lang="en-US" sz="2030" dirty="0" smtClean="0">
                <a:latin typeface="Arial" panose="020B0604020202020204" pitchFamily="34" charset="0"/>
                <a:cs typeface="Arial" panose="020B0604020202020204" pitchFamily="34" charset="0"/>
              </a:rPr>
              <a:t> </a:t>
            </a:r>
            <a:r>
              <a:rPr lang="en-US" sz="2030" b="1" dirty="0" smtClean="0">
                <a:latin typeface="Arial" panose="020B0604020202020204" pitchFamily="34" charset="0"/>
                <a:cs typeface="Arial" panose="020B0604020202020204" pitchFamily="34" charset="0"/>
              </a:rPr>
              <a:t>A, B, C </a:t>
            </a:r>
            <a:r>
              <a:rPr lang="en-US" sz="2030" dirty="0" smtClean="0">
                <a:latin typeface="Arial" panose="020B0604020202020204" pitchFamily="34" charset="0"/>
                <a:cs typeface="Arial" panose="020B0604020202020204" pitchFamily="34" charset="0"/>
              </a:rPr>
              <a:t>and</a:t>
            </a:r>
            <a:r>
              <a:rPr lang="en-US" sz="2030" b="1" dirty="0" smtClean="0">
                <a:latin typeface="Arial" panose="020B0604020202020204" pitchFamily="34" charset="0"/>
                <a:cs typeface="Arial" panose="020B0604020202020204" pitchFamily="34" charset="0"/>
              </a:rPr>
              <a:t> D</a:t>
            </a:r>
            <a:r>
              <a:rPr lang="en-US" sz="2030" dirty="0" smtClean="0">
                <a:latin typeface="Arial" panose="020B0604020202020204" pitchFamily="34" charset="0"/>
                <a:cs typeface="Arial" panose="020B0604020202020204" pitchFamily="34" charset="0"/>
              </a:rPr>
              <a:t>.</a:t>
            </a:r>
          </a:p>
          <a:p>
            <a:pPr marL="1258888" indent="-361950">
              <a:spcAft>
                <a:spcPts val="200"/>
              </a:spcAft>
              <a:buClr>
                <a:srgbClr val="C00000"/>
              </a:buClr>
              <a:buFont typeface="+mj-lt"/>
              <a:buAutoNum type="alphaUcPeriod"/>
              <a:tabLst>
                <a:tab pos="8332788" algn="r"/>
              </a:tabLst>
            </a:pPr>
            <a:r>
              <a:rPr lang="en-US" sz="2030" dirty="0" smtClean="0">
                <a:latin typeface="Arial" panose="020B0604020202020204" pitchFamily="34" charset="0"/>
                <a:cs typeface="Arial" panose="020B0604020202020204" pitchFamily="34" charset="0"/>
              </a:rPr>
              <a:t>______________________________________________</a:t>
            </a:r>
            <a:r>
              <a:rPr lang="en-US" sz="2030" dirty="0">
                <a:latin typeface="Arial" panose="020B0604020202020204" pitchFamily="34" charset="0"/>
                <a:cs typeface="Arial" panose="020B0604020202020204" pitchFamily="34" charset="0"/>
              </a:rPr>
              <a:t>	[1]</a:t>
            </a:r>
          </a:p>
          <a:p>
            <a:pPr marL="1258888" indent="-361950">
              <a:spcAft>
                <a:spcPts val="200"/>
              </a:spcAft>
              <a:buClr>
                <a:srgbClr val="C00000"/>
              </a:buClr>
              <a:buFont typeface="+mj-lt"/>
              <a:buAutoNum type="alphaUcPeriod"/>
              <a:tabLst>
                <a:tab pos="8332788" algn="r"/>
              </a:tabLst>
            </a:pPr>
            <a:r>
              <a:rPr lang="en-US" sz="2030" dirty="0" smtClean="0">
                <a:latin typeface="Arial" panose="020B0604020202020204" pitchFamily="34" charset="0"/>
                <a:cs typeface="Arial" panose="020B0604020202020204" pitchFamily="34" charset="0"/>
              </a:rPr>
              <a:t>______________________________________________</a:t>
            </a:r>
            <a:r>
              <a:rPr lang="en-US" sz="2030" dirty="0">
                <a:latin typeface="Arial" panose="020B0604020202020204" pitchFamily="34" charset="0"/>
                <a:cs typeface="Arial" panose="020B0604020202020204" pitchFamily="34" charset="0"/>
              </a:rPr>
              <a:t>	[1]</a:t>
            </a:r>
          </a:p>
          <a:p>
            <a:pPr marL="1258888" indent="-361950">
              <a:spcAft>
                <a:spcPts val="200"/>
              </a:spcAft>
              <a:buClr>
                <a:srgbClr val="C00000"/>
              </a:buClr>
              <a:buFont typeface="+mj-lt"/>
              <a:buAutoNum type="alphaUcPeriod"/>
              <a:tabLst>
                <a:tab pos="8332788" algn="r"/>
              </a:tabLst>
            </a:pPr>
            <a:r>
              <a:rPr lang="en-US" sz="2030" dirty="0" smtClean="0">
                <a:latin typeface="Arial" panose="020B0604020202020204" pitchFamily="34" charset="0"/>
                <a:cs typeface="Arial" panose="020B0604020202020204" pitchFamily="34" charset="0"/>
              </a:rPr>
              <a:t>______________________________________________</a:t>
            </a:r>
            <a:r>
              <a:rPr lang="en-US" sz="2030" dirty="0">
                <a:latin typeface="Arial" panose="020B0604020202020204" pitchFamily="34" charset="0"/>
                <a:cs typeface="Arial" panose="020B0604020202020204" pitchFamily="34" charset="0"/>
              </a:rPr>
              <a:t>	[1</a:t>
            </a:r>
            <a:r>
              <a:rPr lang="en-US" sz="2030" dirty="0" smtClean="0">
                <a:latin typeface="Arial" panose="020B0604020202020204" pitchFamily="34" charset="0"/>
                <a:cs typeface="Arial" panose="020B0604020202020204" pitchFamily="34" charset="0"/>
              </a:rPr>
              <a:t>]</a:t>
            </a:r>
            <a:endParaRPr lang="en-US" sz="2030" dirty="0">
              <a:latin typeface="Arial" panose="020B0604020202020204" pitchFamily="34" charset="0"/>
              <a:cs typeface="Arial" panose="020B0604020202020204" pitchFamily="34" charset="0"/>
            </a:endParaRPr>
          </a:p>
          <a:p>
            <a:pPr marL="1258888" indent="-361950">
              <a:spcAft>
                <a:spcPts val="200"/>
              </a:spcAft>
              <a:buClr>
                <a:srgbClr val="C00000"/>
              </a:buClr>
              <a:buFont typeface="+mj-lt"/>
              <a:buAutoNum type="alphaUcPeriod"/>
              <a:tabLst>
                <a:tab pos="8332788" algn="r"/>
              </a:tabLst>
            </a:pPr>
            <a:r>
              <a:rPr lang="en-US" sz="2030" dirty="0" smtClean="0">
                <a:latin typeface="Arial" panose="020B0604020202020204" pitchFamily="34" charset="0"/>
                <a:cs typeface="Arial" panose="020B0604020202020204" pitchFamily="34" charset="0"/>
              </a:rPr>
              <a:t>______________________________________________	[1]</a:t>
            </a:r>
          </a:p>
          <a:p>
            <a:pPr marL="906463" indent="-457200">
              <a:spcAft>
                <a:spcPts val="200"/>
              </a:spcAft>
              <a:buClr>
                <a:srgbClr val="C00000"/>
              </a:buClr>
              <a:buFont typeface="+mj-lt"/>
              <a:buAutoNum type="alphaLcPeriod" startAt="2"/>
              <a:tabLst>
                <a:tab pos="8332788" algn="r"/>
              </a:tabLst>
            </a:pPr>
            <a:r>
              <a:rPr lang="en-US" sz="2030" dirty="0" smtClean="0">
                <a:latin typeface="Arial" panose="020B0604020202020204" pitchFamily="34" charset="0"/>
                <a:cs typeface="Arial" panose="020B0604020202020204" pitchFamily="34" charset="0"/>
              </a:rPr>
              <a:t>The apparatus was used to find how the rate of the reaction was changed with different considerations of hydrochloric acid.</a:t>
            </a:r>
            <a:br>
              <a:rPr lang="en-US" sz="2030" dirty="0" smtClean="0">
                <a:latin typeface="Arial" panose="020B0604020202020204" pitchFamily="34" charset="0"/>
                <a:cs typeface="Arial" panose="020B0604020202020204" pitchFamily="34" charset="0"/>
              </a:rPr>
            </a:br>
            <a:r>
              <a:rPr lang="en-US" sz="2030" dirty="0" smtClean="0">
                <a:latin typeface="Arial" panose="020B0604020202020204" pitchFamily="34" charset="0"/>
                <a:cs typeface="Arial" panose="020B0604020202020204" pitchFamily="34" charset="0"/>
              </a:rPr>
              <a:t>State three factors that should be kept constant to make this a fair test.</a:t>
            </a:r>
          </a:p>
          <a:p>
            <a:pPr marL="906463" indent="-457200">
              <a:spcAft>
                <a:spcPts val="200"/>
              </a:spcAft>
              <a:buClr>
                <a:srgbClr val="C00000"/>
              </a:buClr>
              <a:buFont typeface="+mj-lt"/>
              <a:buAutoNum type="arabicPeriod"/>
              <a:tabLst>
                <a:tab pos="8332788" algn="r"/>
              </a:tabLst>
            </a:pPr>
            <a:r>
              <a:rPr lang="en-US" sz="2030" dirty="0" smtClean="0">
                <a:latin typeface="Arial" panose="020B0604020202020204" pitchFamily="34" charset="0"/>
                <a:cs typeface="Arial" panose="020B0604020202020204" pitchFamily="34" charset="0"/>
              </a:rPr>
              <a:t>____________________________________________________</a:t>
            </a:r>
          </a:p>
          <a:p>
            <a:pPr marL="906463" indent="-457200">
              <a:spcAft>
                <a:spcPts val="200"/>
              </a:spcAft>
              <a:buClr>
                <a:srgbClr val="C00000"/>
              </a:buClr>
              <a:buFont typeface="+mj-lt"/>
              <a:buAutoNum type="arabicPeriod"/>
              <a:tabLst>
                <a:tab pos="8332788" algn="r"/>
              </a:tabLst>
            </a:pPr>
            <a:r>
              <a:rPr lang="en-US" sz="2030" dirty="0" smtClean="0">
                <a:latin typeface="Arial" panose="020B0604020202020204" pitchFamily="34" charset="0"/>
                <a:cs typeface="Arial" panose="020B0604020202020204" pitchFamily="34" charset="0"/>
              </a:rPr>
              <a:t>____________________________________________________</a:t>
            </a:r>
          </a:p>
          <a:p>
            <a:pPr marL="906463" indent="-457200">
              <a:spcAft>
                <a:spcPts val="200"/>
              </a:spcAft>
              <a:buClr>
                <a:srgbClr val="C00000"/>
              </a:buClr>
              <a:buFont typeface="+mj-lt"/>
              <a:buAutoNum type="arabicPeriod"/>
              <a:tabLst>
                <a:tab pos="8332788" algn="r"/>
              </a:tabLst>
            </a:pPr>
            <a:r>
              <a:rPr lang="en-US" sz="2030" dirty="0" smtClean="0">
                <a:latin typeface="Arial" panose="020B0604020202020204" pitchFamily="34" charset="0"/>
                <a:cs typeface="Arial" panose="020B0604020202020204" pitchFamily="34" charset="0"/>
              </a:rPr>
              <a:t>__________________________________________________	[3]</a:t>
            </a:r>
            <a:endParaRPr lang="en-US" sz="2030" dirty="0">
              <a:latin typeface="Arial" panose="020B0604020202020204" pitchFamily="34" charset="0"/>
              <a:cs typeface="Arial" panose="020B0604020202020204" pitchFamily="34" charset="0"/>
            </a:endParaRPr>
          </a:p>
        </p:txBody>
      </p:sp>
      <p:sp>
        <p:nvSpPr>
          <p:cNvPr id="3" name="Action Button: Back or Previous 2">
            <a:hlinkClick r:id="" action="ppaction://hlinkshowjump?jump=lastslideviewed" highlightClick="1"/>
          </p:cNvPr>
          <p:cNvSpPr/>
          <p:nvPr/>
        </p:nvSpPr>
        <p:spPr>
          <a:xfrm>
            <a:off x="8233704" y="1573408"/>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47015230"/>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10.3 </a:t>
            </a:r>
            <a:r>
              <a:rPr lang="en-GB" sz="4000" dirty="0"/>
              <a:t>– </a:t>
            </a:r>
            <a:r>
              <a:rPr lang="en-GB" sz="4000" dirty="0" smtClean="0"/>
              <a:t>Revision Book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53</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5632311"/>
          </a:xfrm>
          <a:prstGeom prst="rect">
            <a:avLst/>
          </a:prstGeom>
        </p:spPr>
        <p:txBody>
          <a:bodyPr wrap="square">
            <a:spAutoFit/>
          </a:bodyPr>
          <a:lstStyle/>
          <a:p>
            <a:pPr marL="449263" indent="-449263">
              <a:spcAft>
                <a:spcPts val="200"/>
              </a:spcAft>
              <a:buClr>
                <a:srgbClr val="C00000"/>
              </a:buClr>
              <a:buFont typeface="+mj-lt"/>
              <a:buAutoNum type="alphaLcPeriod" startAt="3"/>
              <a:tabLst>
                <a:tab pos="8332788" algn="r"/>
              </a:tabLst>
            </a:pPr>
            <a:r>
              <a:rPr lang="en-US" sz="2000" dirty="0" smtClean="0">
                <a:latin typeface="Arial" panose="020B0604020202020204" pitchFamily="34" charset="0"/>
                <a:cs typeface="Arial" panose="020B0604020202020204" pitchFamily="34" charset="0"/>
              </a:rPr>
              <a:t>The graph shows the results.</a:t>
            </a:r>
          </a:p>
          <a:p>
            <a:pPr marL="457200" indent="-457200">
              <a:spcAft>
                <a:spcPts val="200"/>
              </a:spcAft>
              <a:buClr>
                <a:srgbClr val="C00000"/>
              </a:buClr>
              <a:buFont typeface="+mj-lt"/>
              <a:buAutoNum type="alphaLcPeriod" startAt="3"/>
              <a:tabLst>
                <a:tab pos="8332788" algn="r"/>
              </a:tabLst>
            </a:pPr>
            <a:endParaRPr lang="en-US" sz="2000" dirty="0">
              <a:latin typeface="Arial" panose="020B0604020202020204" pitchFamily="34" charset="0"/>
              <a:cs typeface="Arial" panose="020B0604020202020204" pitchFamily="34" charset="0"/>
            </a:endParaRPr>
          </a:p>
          <a:p>
            <a:pPr marL="457200" indent="-457200">
              <a:spcAft>
                <a:spcPts val="200"/>
              </a:spcAft>
              <a:buClr>
                <a:srgbClr val="C00000"/>
              </a:buClr>
              <a:buFont typeface="+mj-lt"/>
              <a:buAutoNum type="alphaLcPeriod" startAt="3"/>
              <a:tabLst>
                <a:tab pos="8332788" algn="r"/>
              </a:tabLst>
            </a:pPr>
            <a:endParaRPr lang="en-US" sz="2000" dirty="0" smtClean="0">
              <a:latin typeface="Arial" panose="020B0604020202020204" pitchFamily="34" charset="0"/>
              <a:cs typeface="Arial" panose="020B0604020202020204" pitchFamily="34" charset="0"/>
            </a:endParaRPr>
          </a:p>
          <a:p>
            <a:pPr marL="457200" indent="-457200">
              <a:spcAft>
                <a:spcPts val="200"/>
              </a:spcAft>
              <a:buClr>
                <a:srgbClr val="C00000"/>
              </a:buClr>
              <a:buFont typeface="+mj-lt"/>
              <a:buAutoNum type="alphaLcPeriod" startAt="3"/>
              <a:tabLst>
                <a:tab pos="8332788" algn="r"/>
              </a:tabLst>
            </a:pPr>
            <a:endParaRPr lang="en-US" sz="2000" dirty="0">
              <a:latin typeface="Arial" panose="020B0604020202020204" pitchFamily="34" charset="0"/>
              <a:cs typeface="Arial" panose="020B0604020202020204" pitchFamily="34" charset="0"/>
            </a:endParaRPr>
          </a:p>
          <a:p>
            <a:pPr marL="457200" indent="-457200">
              <a:spcAft>
                <a:spcPts val="200"/>
              </a:spcAft>
              <a:buClr>
                <a:srgbClr val="C00000"/>
              </a:buClr>
              <a:buFont typeface="+mj-lt"/>
              <a:buAutoNum type="alphaLcPeriod" startAt="3"/>
              <a:tabLst>
                <a:tab pos="8332788" algn="r"/>
              </a:tabLst>
            </a:pPr>
            <a:endParaRPr lang="en-US" sz="2000" dirty="0" smtClean="0">
              <a:latin typeface="Arial" panose="020B0604020202020204" pitchFamily="34" charset="0"/>
              <a:cs typeface="Arial" panose="020B0604020202020204" pitchFamily="34" charset="0"/>
            </a:endParaRPr>
          </a:p>
          <a:p>
            <a:pPr marL="457200" indent="-457200">
              <a:spcAft>
                <a:spcPts val="200"/>
              </a:spcAft>
              <a:buClr>
                <a:srgbClr val="C00000"/>
              </a:buClr>
              <a:buFont typeface="+mj-lt"/>
              <a:buAutoNum type="alphaLcPeriod" startAt="3"/>
              <a:tabLst>
                <a:tab pos="8332788" algn="r"/>
              </a:tabLst>
            </a:pPr>
            <a:endParaRPr lang="en-US" sz="2000" dirty="0">
              <a:latin typeface="Arial" panose="020B0604020202020204" pitchFamily="34" charset="0"/>
              <a:cs typeface="Arial" panose="020B0604020202020204" pitchFamily="34" charset="0"/>
            </a:endParaRPr>
          </a:p>
          <a:p>
            <a:pPr marL="457200" indent="-457200">
              <a:spcAft>
                <a:spcPts val="200"/>
              </a:spcAft>
              <a:buClr>
                <a:srgbClr val="C00000"/>
              </a:buClr>
              <a:buFont typeface="+mj-lt"/>
              <a:buAutoNum type="alphaLcPeriod" startAt="3"/>
              <a:tabLst>
                <a:tab pos="8332788" algn="r"/>
              </a:tabLst>
            </a:pPr>
            <a:endParaRPr lang="en-US" sz="2000" dirty="0" smtClean="0">
              <a:latin typeface="Arial" panose="020B0604020202020204" pitchFamily="34" charset="0"/>
              <a:cs typeface="Arial" panose="020B0604020202020204" pitchFamily="34" charset="0"/>
            </a:endParaRPr>
          </a:p>
          <a:p>
            <a:pPr marL="457200" indent="-457200">
              <a:spcAft>
                <a:spcPts val="200"/>
              </a:spcAft>
              <a:buClr>
                <a:srgbClr val="C00000"/>
              </a:buClr>
              <a:buFont typeface="+mj-lt"/>
              <a:buAutoNum type="alphaLcPeriod" startAt="3"/>
              <a:tabLst>
                <a:tab pos="8332788" algn="r"/>
              </a:tabLst>
            </a:pPr>
            <a:endParaRPr lang="en-US" sz="1600" dirty="0">
              <a:latin typeface="Arial" panose="020B0604020202020204" pitchFamily="34" charset="0"/>
              <a:cs typeface="Arial" panose="020B0604020202020204" pitchFamily="34" charset="0"/>
            </a:endParaRPr>
          </a:p>
          <a:p>
            <a:pPr marL="457200" indent="-457200">
              <a:spcAft>
                <a:spcPts val="200"/>
              </a:spcAft>
              <a:buClr>
                <a:srgbClr val="C00000"/>
              </a:buClr>
              <a:buFont typeface="+mj-lt"/>
              <a:buAutoNum type="alphaLcPeriod" startAt="3"/>
              <a:tabLst>
                <a:tab pos="8332788" algn="r"/>
              </a:tabLst>
            </a:pPr>
            <a:endParaRPr lang="en-US" sz="2000" dirty="0" smtClean="0">
              <a:latin typeface="Arial" panose="020B0604020202020204" pitchFamily="34" charset="0"/>
              <a:cs typeface="Arial" panose="020B0604020202020204" pitchFamily="34" charset="0"/>
            </a:endParaRPr>
          </a:p>
          <a:p>
            <a:pPr marL="449263" indent="-449263">
              <a:spcAft>
                <a:spcPts val="200"/>
              </a:spcAft>
              <a:buClr>
                <a:srgbClr val="C00000"/>
              </a:buClr>
              <a:buFont typeface="+mj-lt"/>
              <a:buAutoNum type="romanUcPeriod"/>
              <a:tabLst>
                <a:tab pos="8332788" algn="r"/>
              </a:tabLst>
            </a:pPr>
            <a:r>
              <a:rPr lang="en-US" sz="2000" dirty="0" smtClean="0">
                <a:latin typeface="Arial" panose="020B0604020202020204" pitchFamily="34" charset="0"/>
                <a:cs typeface="Arial" panose="020B0604020202020204" pitchFamily="34" charset="0"/>
              </a:rPr>
              <a:t>Which line represented the most concentrated hydrochloric acid?	[1]</a:t>
            </a:r>
          </a:p>
          <a:p>
            <a:pPr marL="449263" indent="-449263">
              <a:spcAft>
                <a:spcPts val="200"/>
              </a:spcAft>
              <a:buClr>
                <a:srgbClr val="C00000"/>
              </a:buClr>
              <a:buFont typeface="+mj-lt"/>
              <a:buAutoNum type="romanUcPeriod"/>
              <a:tabLst>
                <a:tab pos="8332788" algn="r"/>
              </a:tabLst>
            </a:pPr>
            <a:r>
              <a:rPr lang="en-US" sz="2000" dirty="0" smtClean="0">
                <a:latin typeface="Arial" panose="020B0604020202020204" pitchFamily="34" charset="0"/>
                <a:cs typeface="Arial" panose="020B0604020202020204" pitchFamily="34" charset="0"/>
              </a:rPr>
              <a:t>Calculate the average rate of reaction over the first seconds for line </a:t>
            </a:r>
            <a:r>
              <a:rPr lang="en-US" sz="2000" b="1" dirty="0" smtClean="0">
                <a:latin typeface="Arial" panose="020B0604020202020204" pitchFamily="34" charset="0"/>
                <a:cs typeface="Arial" panose="020B0604020202020204" pitchFamily="34" charset="0"/>
              </a:rPr>
              <a:t>B</a:t>
            </a:r>
            <a:r>
              <a:rPr lang="en-US" sz="2000" dirty="0" smtClean="0">
                <a:latin typeface="Arial" panose="020B0604020202020204" pitchFamily="34" charset="0"/>
                <a:cs typeface="Arial" panose="020B0604020202020204" pitchFamily="34" charset="0"/>
              </a:rPr>
              <a:t>. __________________________________________________	[1]</a:t>
            </a:r>
          </a:p>
          <a:p>
            <a:pPr>
              <a:spcAft>
                <a:spcPts val="200"/>
              </a:spcAft>
              <a:buClr>
                <a:srgbClr val="C00000"/>
              </a:buClr>
              <a:tabLst>
                <a:tab pos="8332788" algn="r"/>
              </a:tabLst>
            </a:pPr>
            <a:r>
              <a:rPr lang="en-US" sz="2000" b="1" dirty="0" smtClean="0">
                <a:latin typeface="Arial" panose="020B0604020202020204" pitchFamily="34" charset="0"/>
                <a:cs typeface="Arial" panose="020B0604020202020204" pitchFamily="34" charset="0"/>
              </a:rPr>
              <a:t>Extended</a:t>
            </a:r>
            <a:endParaRPr lang="en-US" sz="2000" b="1" dirty="0">
              <a:latin typeface="Arial" panose="020B0604020202020204" pitchFamily="34" charset="0"/>
              <a:cs typeface="Arial" panose="020B0604020202020204" pitchFamily="34" charset="0"/>
            </a:endParaRPr>
          </a:p>
          <a:p>
            <a:pPr marL="449263" indent="-449263">
              <a:spcAft>
                <a:spcPts val="200"/>
              </a:spcAft>
              <a:buClr>
                <a:srgbClr val="C00000"/>
              </a:buClr>
              <a:buFont typeface="+mj-lt"/>
              <a:buAutoNum type="romanUcPeriod" startAt="3"/>
              <a:tabLst>
                <a:tab pos="8332788" algn="r"/>
              </a:tabLst>
            </a:pPr>
            <a:r>
              <a:rPr lang="en-US" sz="2000" dirty="0" smtClean="0">
                <a:latin typeface="Arial" panose="020B0604020202020204" pitchFamily="34" charset="0"/>
                <a:cs typeface="Arial" panose="020B0604020202020204" pitchFamily="34" charset="0"/>
              </a:rPr>
              <a:t>Draw tangents to the graph (line </a:t>
            </a:r>
            <a:r>
              <a:rPr lang="en-US" sz="2000" b="1" dirty="0" smtClean="0">
                <a:latin typeface="Arial" panose="020B0604020202020204" pitchFamily="34" charset="0"/>
                <a:cs typeface="Arial" panose="020B0604020202020204" pitchFamily="34" charset="0"/>
              </a:rPr>
              <a:t>A</a:t>
            </a:r>
            <a:r>
              <a:rPr lang="en-US" sz="2000" dirty="0" smtClean="0">
                <a:latin typeface="Arial" panose="020B0604020202020204" pitchFamily="34" charset="0"/>
                <a:cs typeface="Arial" panose="020B0604020202020204" pitchFamily="34" charset="0"/>
              </a:rPr>
              <a:t>) at 20 seconds and at 40 seconds and find the gradient (slope) by drawing triangles (see page 28 for details of how to do this). Deduce the rates of reaction at these times by calculating the value of each gradient (slope). Show your working.  </a:t>
            </a:r>
            <a:endParaRPr lang="en-US" sz="2000" dirty="0">
              <a:latin typeface="Arial" panose="020B0604020202020204" pitchFamily="34" charset="0"/>
              <a:cs typeface="Arial" panose="020B0604020202020204" pitchFamily="34" charset="0"/>
            </a:endParaRPr>
          </a:p>
        </p:txBody>
      </p:sp>
      <p:sp>
        <p:nvSpPr>
          <p:cNvPr id="3" name="Action Button: Back or Previous 2">
            <a:hlinkClick r:id="" action="ppaction://hlinkshowjump?jump=lastslideviewed" highlightClick="1"/>
          </p:cNvPr>
          <p:cNvSpPr/>
          <p:nvPr/>
        </p:nvSpPr>
        <p:spPr>
          <a:xfrm>
            <a:off x="8233704" y="1196752"/>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267744" y="1556792"/>
            <a:ext cx="4536504" cy="2448273"/>
          </a:xfrm>
          <a:prstGeom prst="rect">
            <a:avLst/>
          </a:prstGeom>
        </p:spPr>
      </p:pic>
    </p:spTree>
    <p:extLst>
      <p:ext uri="{BB962C8B-B14F-4D97-AF65-F5344CB8AC3E}">
        <p14:creationId xmlns:p14="http://schemas.microsoft.com/office/powerpoint/2010/main" val="1657372237"/>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Assessment Objectives</a:t>
            </a:r>
            <a:endParaRPr lang="en-GB" sz="4000" b="1" dirty="0" smtClean="0"/>
          </a:p>
        </p:txBody>
      </p:sp>
      <p:sp>
        <p:nvSpPr>
          <p:cNvPr id="34" name="Rectangle 33"/>
          <p:cNvSpPr/>
          <p:nvPr/>
        </p:nvSpPr>
        <p:spPr>
          <a:xfrm>
            <a:off x="323527" y="1124744"/>
            <a:ext cx="8424935" cy="5355312"/>
          </a:xfrm>
          <a:prstGeom prst="rect">
            <a:avLst/>
          </a:prstGeom>
        </p:spPr>
        <p:txBody>
          <a:bodyPr wrap="square">
            <a:spAutoFit/>
          </a:bodyPr>
          <a:lstStyle/>
          <a:p>
            <a:pPr>
              <a:buClr>
                <a:srgbClr val="0070C0"/>
              </a:buClr>
            </a:pPr>
            <a:r>
              <a:rPr lang="en-US" sz="1900" b="1" dirty="0"/>
              <a:t>AO1: Knowledge with understanding</a:t>
            </a:r>
          </a:p>
          <a:p>
            <a:pPr marL="361950" indent="-361950">
              <a:buClr>
                <a:srgbClr val="0070C0"/>
              </a:buClr>
              <a:buFont typeface="Wingdings 3" panose="05040102010807070707" pitchFamily="18" charset="2"/>
              <a:buChar char=""/>
            </a:pPr>
            <a:r>
              <a:rPr lang="en-US" sz="1900" dirty="0"/>
              <a:t>Candidates should be able to demonstrate knowledge and understanding of:</a:t>
            </a:r>
          </a:p>
          <a:p>
            <a:pPr marL="811213" indent="-371475">
              <a:buClr>
                <a:srgbClr val="0070C0"/>
              </a:buClr>
              <a:buFont typeface="+mj-lt"/>
              <a:buAutoNum type="arabicPeriod"/>
            </a:pPr>
            <a:r>
              <a:rPr lang="en-US" sz="1900" dirty="0" smtClean="0"/>
              <a:t>scientific </a:t>
            </a:r>
            <a:r>
              <a:rPr lang="en-US" sz="1900" dirty="0"/>
              <a:t>phenomena, facts, laws, definitions, concepts and theories</a:t>
            </a:r>
          </a:p>
          <a:p>
            <a:pPr marL="811213" indent="-371475">
              <a:buClr>
                <a:srgbClr val="0070C0"/>
              </a:buClr>
              <a:buFont typeface="+mj-lt"/>
              <a:buAutoNum type="arabicPeriod"/>
            </a:pPr>
            <a:r>
              <a:rPr lang="en-US" sz="1900" dirty="0" smtClean="0"/>
              <a:t>scientific </a:t>
            </a:r>
            <a:r>
              <a:rPr lang="en-US" sz="1900" dirty="0"/>
              <a:t>vocabulary, terminology and conventions (including symbols, quantities and units)</a:t>
            </a:r>
          </a:p>
          <a:p>
            <a:pPr marL="811213" indent="-371475">
              <a:buClr>
                <a:srgbClr val="0070C0"/>
              </a:buClr>
              <a:buFont typeface="+mj-lt"/>
              <a:buAutoNum type="arabicPeriod"/>
            </a:pPr>
            <a:r>
              <a:rPr lang="en-US" sz="1900" dirty="0" smtClean="0"/>
              <a:t>scientific </a:t>
            </a:r>
            <a:r>
              <a:rPr lang="en-US" sz="1900" dirty="0"/>
              <a:t>instruments and apparatus, including techniques of operation and aspects of safety</a:t>
            </a:r>
          </a:p>
          <a:p>
            <a:pPr marL="811213" indent="-371475">
              <a:buClr>
                <a:srgbClr val="0070C0"/>
              </a:buClr>
              <a:buFont typeface="+mj-lt"/>
              <a:buAutoNum type="arabicPeriod"/>
            </a:pPr>
            <a:r>
              <a:rPr lang="en-US" sz="1900" dirty="0" smtClean="0"/>
              <a:t>scientific </a:t>
            </a:r>
            <a:r>
              <a:rPr lang="en-US" sz="1900" dirty="0"/>
              <a:t>and technological applications with their social, economic and environmental implications.</a:t>
            </a:r>
          </a:p>
          <a:p>
            <a:pPr marL="361950" indent="-361950">
              <a:buClr>
                <a:srgbClr val="0070C0"/>
              </a:buClr>
              <a:buFont typeface="Wingdings 3" panose="05040102010807070707" pitchFamily="18" charset="2"/>
              <a:buChar char=""/>
            </a:pPr>
            <a:r>
              <a:rPr lang="en-US" sz="1900" dirty="0"/>
              <a:t>Syllabus content defines the factual material that candidates may be required to recall and </a:t>
            </a:r>
            <a:r>
              <a:rPr lang="en-US" sz="1900" dirty="0" smtClean="0"/>
              <a:t>explain. Candidates </a:t>
            </a:r>
            <a:r>
              <a:rPr lang="en-US" sz="1900" dirty="0"/>
              <a:t>will also be asked questions which require them to apply this material to unfamiliar contexts </a:t>
            </a:r>
            <a:r>
              <a:rPr lang="en-US" sz="1900" dirty="0" smtClean="0"/>
              <a:t>and to </a:t>
            </a:r>
            <a:r>
              <a:rPr lang="en-US" sz="1900" dirty="0"/>
              <a:t>apply knowledge from one area of the syllabus to another.</a:t>
            </a:r>
          </a:p>
          <a:p>
            <a:pPr marL="361950" indent="-361950">
              <a:buClr>
                <a:srgbClr val="0070C0"/>
              </a:buClr>
              <a:buFont typeface="Wingdings 3" panose="05040102010807070707" pitchFamily="18" charset="2"/>
              <a:buChar char=""/>
            </a:pPr>
            <a:r>
              <a:rPr lang="en-US" sz="1900" dirty="0"/>
              <a:t>Questions testing this objective will often begin with one of the following words: define, state, </a:t>
            </a:r>
            <a:r>
              <a:rPr lang="en-US" sz="1900" dirty="0" smtClean="0"/>
              <a:t>describe, explain </a:t>
            </a:r>
            <a:r>
              <a:rPr lang="en-US" sz="1900" dirty="0"/>
              <a:t>(using your knowledge and understanding) or outline (see the Glossary of terms used in </a:t>
            </a:r>
            <a:r>
              <a:rPr lang="en-US" sz="1900" dirty="0" smtClean="0"/>
              <a:t>science papers).</a:t>
            </a:r>
            <a:endParaRPr lang="en-US" sz="1900" dirty="0"/>
          </a:p>
        </p:txBody>
      </p:sp>
    </p:spTree>
    <p:extLst>
      <p:ext uri="{BB962C8B-B14F-4D97-AF65-F5344CB8AC3E}">
        <p14:creationId xmlns:p14="http://schemas.microsoft.com/office/powerpoint/2010/main" val="423614348"/>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10.4 </a:t>
            </a:r>
            <a:r>
              <a:rPr lang="en-GB" sz="4000" dirty="0"/>
              <a:t>– </a:t>
            </a:r>
            <a:r>
              <a:rPr lang="en-GB" sz="4000" dirty="0" smtClean="0"/>
              <a:t>Revision Book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54</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5350183"/>
          </a:xfrm>
          <a:prstGeom prst="rect">
            <a:avLst/>
          </a:prstGeom>
        </p:spPr>
        <p:txBody>
          <a:bodyPr wrap="square">
            <a:spAutoFit/>
          </a:bodyPr>
          <a:lstStyle/>
          <a:p>
            <a:pPr marL="457200" indent="-457200">
              <a:spcAft>
                <a:spcPts val="200"/>
              </a:spcAft>
              <a:buClr>
                <a:srgbClr val="C00000"/>
              </a:buClr>
              <a:buFont typeface="+mj-lt"/>
              <a:buAutoNum type="arabicPeriod"/>
              <a:tabLst>
                <a:tab pos="8332788" algn="r"/>
              </a:tabLst>
            </a:pPr>
            <a:r>
              <a:rPr lang="en-US" sz="2000" dirty="0" smtClean="0">
                <a:latin typeface="Arial" panose="020B0604020202020204" pitchFamily="34" charset="0"/>
                <a:cs typeface="Arial" panose="020B0604020202020204" pitchFamily="34" charset="0"/>
              </a:rPr>
              <a:t>Look at the cube of marble (calcium carbonate) labelled </a:t>
            </a:r>
            <a:r>
              <a:rPr lang="en-US" sz="2000" b="1" dirty="0" smtClean="0">
                <a:latin typeface="Arial" panose="020B0604020202020204" pitchFamily="34" charset="0"/>
                <a:cs typeface="Arial" panose="020B0604020202020204" pitchFamily="34" charset="0"/>
              </a:rPr>
              <a:t>A</a:t>
            </a:r>
            <a:r>
              <a:rPr lang="en-US" sz="2000" dirty="0" smtClean="0">
                <a:latin typeface="Arial" panose="020B0604020202020204" pitchFamily="34" charset="0"/>
                <a:cs typeface="Arial" panose="020B0604020202020204" pitchFamily="34" charset="0"/>
              </a:rPr>
              <a:t> in the diagram</a:t>
            </a:r>
            <a:r>
              <a:rPr lang="en-US" sz="2000" dirty="0">
                <a:latin typeface="Arial" panose="020B0604020202020204" pitchFamily="34" charset="0"/>
                <a:cs typeface="Arial" panose="020B0604020202020204" pitchFamily="34" charset="0"/>
              </a:rPr>
              <a:t>.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smtClean="0">
              <a:latin typeface="Arial" panose="020B0604020202020204" pitchFamily="34" charset="0"/>
              <a:cs typeface="Arial" panose="020B0604020202020204" pitchFamily="34" charset="0"/>
            </a:endParaRPr>
          </a:p>
          <a:p>
            <a:pPr marL="457200" indent="-457200">
              <a:spcAft>
                <a:spcPts val="200"/>
              </a:spcAft>
              <a:buClr>
                <a:srgbClr val="C00000"/>
              </a:buClr>
              <a:buFont typeface="+mj-lt"/>
              <a:buAutoNum type="alphaLcPeriod"/>
              <a:tabLst>
                <a:tab pos="8332788" algn="r"/>
              </a:tabLst>
            </a:pPr>
            <a:r>
              <a:rPr lang="en-US" sz="2000" dirty="0" smtClean="0">
                <a:latin typeface="Arial" panose="020B0604020202020204" pitchFamily="34" charset="0"/>
                <a:cs typeface="Arial" panose="020B0604020202020204" pitchFamily="34" charset="0"/>
              </a:rPr>
              <a:t>i</a:t>
            </a:r>
            <a:r>
              <a:rPr lang="en-US" sz="2000" dirty="0">
                <a:latin typeface="Arial" panose="020B0604020202020204" pitchFamily="34" charset="0"/>
                <a:cs typeface="Arial" panose="020B0604020202020204" pitchFamily="34" charset="0"/>
              </a:rPr>
              <a:t>. Calculate the surface area of cube A (see page 124 if you are not sure how to do this</a:t>
            </a:r>
            <a:r>
              <a:rPr lang="en-US" sz="2000" dirty="0" smtClean="0">
                <a:latin typeface="Arial" panose="020B0604020202020204" pitchFamily="34" charset="0"/>
                <a:cs typeface="Arial" panose="020B0604020202020204" pitchFamily="34" charset="0"/>
              </a:rPr>
              <a:t>).	[1]</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ii</a:t>
            </a:r>
            <a:r>
              <a:rPr lang="en-US" sz="2000" dirty="0">
                <a:latin typeface="Arial" panose="020B0604020202020204" pitchFamily="34" charset="0"/>
                <a:cs typeface="Arial" panose="020B0604020202020204" pitchFamily="34" charset="0"/>
              </a:rPr>
              <a:t>. Now imagine that this cube is cut into 8 separate cubes (B in the diagram above). Calculate the total surface area of these 8 cubes. Show your working</a:t>
            </a:r>
            <a:r>
              <a:rPr lang="en-US" sz="2000" dirty="0" smtClean="0">
                <a:latin typeface="Arial" panose="020B0604020202020204" pitchFamily="34" charset="0"/>
                <a:cs typeface="Arial" panose="020B0604020202020204" pitchFamily="34" charset="0"/>
              </a:rPr>
              <a:t>.	[2]</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iii. Which </a:t>
            </a:r>
            <a:r>
              <a:rPr lang="en-US" sz="2000" dirty="0">
                <a:latin typeface="Arial" panose="020B0604020202020204" pitchFamily="34" charset="0"/>
                <a:cs typeface="Arial" panose="020B0604020202020204" pitchFamily="34" charset="0"/>
              </a:rPr>
              <a:t>set of cubes A or B has the greater number of calcium and carbonate ions exposed for reaction with hydrochloric acid</a:t>
            </a:r>
            <a:r>
              <a:rPr lang="en-US" sz="2000" dirty="0" smtClean="0">
                <a:latin typeface="Arial" panose="020B0604020202020204" pitchFamily="34" charset="0"/>
                <a:cs typeface="Arial" panose="020B0604020202020204" pitchFamily="34" charset="0"/>
              </a:rPr>
              <a:t>?</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___________________________________________________________________________________________________________	 </a:t>
            </a:r>
            <a:r>
              <a:rPr lang="en-US" sz="2000" dirty="0">
                <a:latin typeface="Arial" panose="020B0604020202020204" pitchFamily="34" charset="0"/>
                <a:cs typeface="Arial" panose="020B0604020202020204" pitchFamily="34" charset="0"/>
              </a:rPr>
              <a:t>[1]</a:t>
            </a:r>
          </a:p>
        </p:txBody>
      </p:sp>
      <p:sp>
        <p:nvSpPr>
          <p:cNvPr id="3" name="Action Button: Back or Previous 2">
            <a:hlinkClick r:id="" action="ppaction://hlinkshowjump?jump=lastslideviewed" highlightClick="1"/>
          </p:cNvPr>
          <p:cNvSpPr/>
          <p:nvPr/>
        </p:nvSpPr>
        <p:spPr>
          <a:xfrm>
            <a:off x="8233704" y="1196752"/>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p:cNvPicPr>
            <a:picLocks noChangeAspect="1"/>
          </p:cNvPicPr>
          <p:nvPr/>
        </p:nvPicPr>
        <p:blipFill rotWithShape="1">
          <a:blip r:embed="rId3" cstate="print">
            <a:lum contrast="20000"/>
            <a:extLst>
              <a:ext uri="{28A0092B-C50C-407E-A947-70E740481C1C}">
                <a14:useLocalDpi xmlns:a14="http://schemas.microsoft.com/office/drawing/2010/main"/>
              </a:ext>
            </a:extLst>
          </a:blip>
          <a:srcRect l="26375" t="11796"/>
          <a:stretch/>
        </p:blipFill>
        <p:spPr>
          <a:xfrm>
            <a:off x="2843808" y="1468496"/>
            <a:ext cx="4896544" cy="2176528"/>
          </a:xfrm>
          <a:prstGeom prst="rect">
            <a:avLst/>
          </a:prstGeom>
        </p:spPr>
      </p:pic>
    </p:spTree>
    <p:extLst>
      <p:ext uri="{BB962C8B-B14F-4D97-AF65-F5344CB8AC3E}">
        <p14:creationId xmlns:p14="http://schemas.microsoft.com/office/powerpoint/2010/main" val="2907662472"/>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10.4 </a:t>
            </a:r>
            <a:r>
              <a:rPr lang="en-GB" sz="4000" dirty="0"/>
              <a:t>– </a:t>
            </a:r>
            <a:r>
              <a:rPr lang="en-GB" sz="4000" dirty="0" smtClean="0"/>
              <a:t>Revision Book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54</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5216813"/>
          </a:xfrm>
          <a:prstGeom prst="rect">
            <a:avLst/>
          </a:prstGeom>
        </p:spPr>
        <p:txBody>
          <a:bodyPr wrap="square">
            <a:spAutoFit/>
          </a:bodyPr>
          <a:lstStyle/>
          <a:p>
            <a:pPr marL="457200" indent="-457200">
              <a:spcAft>
                <a:spcPts val="200"/>
              </a:spcAft>
              <a:buClr>
                <a:srgbClr val="C00000"/>
              </a:buClr>
              <a:buFont typeface="+mj-lt"/>
              <a:buAutoNum type="alphaLcPeriod" startAt="2"/>
              <a:tabLst>
                <a:tab pos="8332788" algn="r"/>
              </a:tabLst>
            </a:pPr>
            <a:r>
              <a:rPr lang="en-US" sz="1900" dirty="0" smtClean="0">
                <a:latin typeface="Arial" panose="020B0604020202020204" pitchFamily="34" charset="0"/>
                <a:cs typeface="Arial" panose="020B0604020202020204" pitchFamily="34" charset="0"/>
              </a:rPr>
              <a:t>4g </a:t>
            </a:r>
            <a:r>
              <a:rPr lang="en-US" sz="1900" dirty="0">
                <a:latin typeface="Arial" panose="020B0604020202020204" pitchFamily="34" charset="0"/>
                <a:cs typeface="Arial" panose="020B0604020202020204" pitchFamily="34" charset="0"/>
              </a:rPr>
              <a:t>of large marble chips were reacted with </a:t>
            </a:r>
            <a:r>
              <a:rPr lang="en-US" sz="1900" dirty="0" smtClean="0">
                <a:latin typeface="Arial" panose="020B0604020202020204" pitchFamily="34" charset="0"/>
                <a:cs typeface="Arial" panose="020B0604020202020204" pitchFamily="34" charset="0"/>
              </a:rPr>
              <a:t>20cm</a:t>
            </a:r>
            <a:r>
              <a:rPr lang="en-US" sz="1900" baseline="30000" dirty="0" smtClean="0">
                <a:latin typeface="Arial" panose="020B0604020202020204" pitchFamily="34" charset="0"/>
                <a:cs typeface="Arial" panose="020B0604020202020204" pitchFamily="34" charset="0"/>
              </a:rPr>
              <a:t>3</a:t>
            </a:r>
            <a:r>
              <a:rPr lang="en-US" sz="1900" dirty="0" smtClean="0">
                <a:latin typeface="Arial" panose="020B0604020202020204" pitchFamily="34" charset="0"/>
                <a:cs typeface="Arial" panose="020B0604020202020204" pitchFamily="34" charset="0"/>
              </a:rPr>
              <a:t> </a:t>
            </a:r>
            <a:r>
              <a:rPr lang="en-US" sz="1900" dirty="0">
                <a:latin typeface="Arial" panose="020B0604020202020204" pitchFamily="34" charset="0"/>
                <a:cs typeface="Arial" panose="020B0604020202020204" pitchFamily="34" charset="0"/>
              </a:rPr>
              <a:t>of 0.5 </a:t>
            </a:r>
            <a:r>
              <a:rPr lang="en-US" sz="1900" dirty="0" err="1">
                <a:latin typeface="Arial" panose="020B0604020202020204" pitchFamily="34" charset="0"/>
                <a:cs typeface="Arial" panose="020B0604020202020204" pitchFamily="34" charset="0"/>
              </a:rPr>
              <a:t>mol</a:t>
            </a:r>
            <a:r>
              <a:rPr lang="en-US" sz="1900" dirty="0">
                <a:latin typeface="Arial" panose="020B0604020202020204" pitchFamily="34" charset="0"/>
                <a:cs typeface="Arial" panose="020B0604020202020204" pitchFamily="34" charset="0"/>
              </a:rPr>
              <a:t>/dm</a:t>
            </a:r>
            <a:r>
              <a:rPr lang="en-US" sz="1900" baseline="30000" dirty="0">
                <a:latin typeface="Arial" panose="020B0604020202020204" pitchFamily="34" charset="0"/>
                <a:cs typeface="Arial" panose="020B0604020202020204" pitchFamily="34" charset="0"/>
              </a:rPr>
              <a:t>3</a:t>
            </a:r>
            <a:r>
              <a:rPr lang="en-US" sz="1900" dirty="0">
                <a:latin typeface="Arial" panose="020B0604020202020204" pitchFamily="34" charset="0"/>
                <a:cs typeface="Arial" panose="020B0604020202020204" pitchFamily="34" charset="0"/>
              </a:rPr>
              <a:t> hydrochloric acid.</a:t>
            </a:r>
          </a:p>
          <a:p>
            <a:pPr algn="ctr">
              <a:spcAft>
                <a:spcPts val="200"/>
              </a:spcAft>
              <a:buClr>
                <a:srgbClr val="C00000"/>
              </a:buClr>
              <a:tabLst>
                <a:tab pos="8332788" algn="r"/>
              </a:tabLst>
            </a:pPr>
            <a:r>
              <a:rPr lang="en-US" sz="1900" b="1" dirty="0">
                <a:solidFill>
                  <a:srgbClr val="0070C0"/>
                </a:solidFill>
                <a:latin typeface="Arial" panose="020B0604020202020204" pitchFamily="34" charset="0"/>
                <a:cs typeface="Arial" panose="020B0604020202020204" pitchFamily="34" charset="0"/>
              </a:rPr>
              <a:t>CaC0</a:t>
            </a:r>
            <a:r>
              <a:rPr lang="en-US" sz="1900" b="1" baseline="-25000" dirty="0">
                <a:solidFill>
                  <a:srgbClr val="0070C0"/>
                </a:solidFill>
                <a:latin typeface="Arial" panose="020B0604020202020204" pitchFamily="34" charset="0"/>
                <a:cs typeface="Arial" panose="020B0604020202020204" pitchFamily="34" charset="0"/>
              </a:rPr>
              <a:t>3</a:t>
            </a:r>
            <a:r>
              <a:rPr lang="en-US" sz="1900" b="1" dirty="0">
                <a:solidFill>
                  <a:srgbClr val="0070C0"/>
                </a:solidFill>
                <a:latin typeface="Arial" panose="020B0604020202020204" pitchFamily="34" charset="0"/>
                <a:cs typeface="Arial" panose="020B0604020202020204" pitchFamily="34" charset="0"/>
              </a:rPr>
              <a:t>(s) + 2HCI(</a:t>
            </a:r>
            <a:r>
              <a:rPr lang="en-US" sz="1900" b="1" dirty="0" err="1">
                <a:solidFill>
                  <a:srgbClr val="0070C0"/>
                </a:solidFill>
                <a:latin typeface="Arial" panose="020B0604020202020204" pitchFamily="34" charset="0"/>
                <a:cs typeface="Arial" panose="020B0604020202020204" pitchFamily="34" charset="0"/>
              </a:rPr>
              <a:t>aq</a:t>
            </a:r>
            <a:r>
              <a:rPr lang="en-US" sz="1900" b="1" dirty="0">
                <a:solidFill>
                  <a:srgbClr val="0070C0"/>
                </a:solidFill>
                <a:latin typeface="Arial" panose="020B0604020202020204" pitchFamily="34" charset="0"/>
                <a:cs typeface="Arial" panose="020B0604020202020204" pitchFamily="34" charset="0"/>
              </a:rPr>
              <a:t>) —&gt; CaCI</a:t>
            </a:r>
            <a:r>
              <a:rPr lang="en-US" sz="1900" b="1" baseline="-25000" dirty="0">
                <a:solidFill>
                  <a:srgbClr val="0070C0"/>
                </a:solidFill>
                <a:latin typeface="Arial" panose="020B0604020202020204" pitchFamily="34" charset="0"/>
                <a:cs typeface="Arial" panose="020B0604020202020204" pitchFamily="34" charset="0"/>
              </a:rPr>
              <a:t>2</a:t>
            </a:r>
            <a:r>
              <a:rPr lang="en-US" sz="1900" b="1" dirty="0">
                <a:solidFill>
                  <a:srgbClr val="0070C0"/>
                </a:solidFill>
                <a:latin typeface="Arial" panose="020B0604020202020204" pitchFamily="34" charset="0"/>
                <a:cs typeface="Arial" panose="020B0604020202020204" pitchFamily="34" charset="0"/>
              </a:rPr>
              <a:t>(</a:t>
            </a:r>
            <a:r>
              <a:rPr lang="en-US" sz="1900" b="1" dirty="0" err="1">
                <a:solidFill>
                  <a:srgbClr val="0070C0"/>
                </a:solidFill>
                <a:latin typeface="Arial" panose="020B0604020202020204" pitchFamily="34" charset="0"/>
                <a:cs typeface="Arial" panose="020B0604020202020204" pitchFamily="34" charset="0"/>
              </a:rPr>
              <a:t>aq</a:t>
            </a:r>
            <a:r>
              <a:rPr lang="en-US" sz="1900" b="1" dirty="0">
                <a:solidFill>
                  <a:srgbClr val="0070C0"/>
                </a:solidFill>
                <a:latin typeface="Arial" panose="020B0604020202020204" pitchFamily="34" charset="0"/>
                <a:cs typeface="Arial" panose="020B0604020202020204" pitchFamily="34" charset="0"/>
              </a:rPr>
              <a:t>) + C0</a:t>
            </a:r>
            <a:r>
              <a:rPr lang="en-US" sz="1900" b="1" baseline="-25000" dirty="0">
                <a:solidFill>
                  <a:srgbClr val="0070C0"/>
                </a:solidFill>
                <a:latin typeface="Arial" panose="020B0604020202020204" pitchFamily="34" charset="0"/>
                <a:cs typeface="Arial" panose="020B0604020202020204" pitchFamily="34" charset="0"/>
              </a:rPr>
              <a:t>2</a:t>
            </a:r>
            <a:r>
              <a:rPr lang="en-US" sz="1900" b="1" dirty="0">
                <a:solidFill>
                  <a:srgbClr val="0070C0"/>
                </a:solidFill>
                <a:latin typeface="Arial" panose="020B0604020202020204" pitchFamily="34" charset="0"/>
                <a:cs typeface="Arial" panose="020B0604020202020204" pitchFamily="34" charset="0"/>
              </a:rPr>
              <a:t>(g) + </a:t>
            </a:r>
            <a:r>
              <a:rPr lang="en-US" sz="1900" b="1" dirty="0" smtClean="0">
                <a:solidFill>
                  <a:srgbClr val="0070C0"/>
                </a:solidFill>
                <a:latin typeface="Arial" panose="020B0604020202020204" pitchFamily="34" charset="0"/>
                <a:cs typeface="Arial" panose="020B0604020202020204" pitchFamily="34" charset="0"/>
              </a:rPr>
              <a:t>H</a:t>
            </a:r>
            <a:r>
              <a:rPr lang="en-US" sz="1900" b="1" baseline="-25000" dirty="0" smtClean="0">
                <a:solidFill>
                  <a:srgbClr val="0070C0"/>
                </a:solidFill>
                <a:latin typeface="Arial" panose="020B0604020202020204" pitchFamily="34" charset="0"/>
                <a:cs typeface="Arial" panose="020B0604020202020204" pitchFamily="34" charset="0"/>
              </a:rPr>
              <a:t>2</a:t>
            </a:r>
            <a:r>
              <a:rPr lang="en-US" sz="1900" b="1" dirty="0" smtClean="0">
                <a:solidFill>
                  <a:srgbClr val="0070C0"/>
                </a:solidFill>
                <a:latin typeface="Arial" panose="020B0604020202020204" pitchFamily="34" charset="0"/>
                <a:cs typeface="Arial" panose="020B0604020202020204" pitchFamily="34" charset="0"/>
              </a:rPr>
              <a:t>0(l)</a:t>
            </a:r>
          </a:p>
          <a:p>
            <a:pPr marL="449263">
              <a:spcAft>
                <a:spcPts val="200"/>
              </a:spcAft>
              <a:buClr>
                <a:srgbClr val="C00000"/>
              </a:buClr>
              <a:tabLst>
                <a:tab pos="8332788" algn="r"/>
              </a:tabLst>
            </a:pPr>
            <a:r>
              <a:rPr lang="en-US" sz="1900" dirty="0" smtClean="0">
                <a:latin typeface="Arial" panose="020B0604020202020204" pitchFamily="34" charset="0"/>
                <a:cs typeface="Arial" panose="020B0604020202020204" pitchFamily="34" charset="0"/>
              </a:rPr>
              <a:t>The experiment was repeated with 4 g of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medium-sized marble chips then with 4g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of small marble chips. All other conditions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remained the same.</a:t>
            </a:r>
          </a:p>
          <a:p>
            <a:pPr marL="449263">
              <a:spcAft>
                <a:spcPts val="200"/>
              </a:spcAft>
              <a:buClr>
                <a:srgbClr val="C00000"/>
              </a:buClr>
              <a:tabLst>
                <a:tab pos="8332788" algn="r"/>
              </a:tabLst>
            </a:pPr>
            <a:r>
              <a:rPr lang="en-US" sz="1900" dirty="0" smtClean="0">
                <a:latin typeface="Arial" panose="020B0604020202020204" pitchFamily="34" charset="0"/>
                <a:cs typeface="Arial" panose="020B0604020202020204" pitchFamily="34" charset="0"/>
              </a:rPr>
              <a:t>On </a:t>
            </a:r>
            <a:r>
              <a:rPr lang="en-US" sz="1900" dirty="0">
                <a:latin typeface="Arial" panose="020B0604020202020204" pitchFamily="34" charset="0"/>
                <a:cs typeface="Arial" panose="020B0604020202020204" pitchFamily="34" charset="0"/>
              </a:rPr>
              <a:t>the axes below draw a sketch graph to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show </a:t>
            </a:r>
            <a:r>
              <a:rPr lang="en-US" sz="1900" dirty="0">
                <a:latin typeface="Arial" panose="020B0604020202020204" pitchFamily="34" charset="0"/>
                <a:cs typeface="Arial" panose="020B0604020202020204" pitchFamily="34" charset="0"/>
              </a:rPr>
              <a:t>how the volume of carbon dioxide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released </a:t>
            </a:r>
            <a:r>
              <a:rPr lang="en-US" sz="1900" dirty="0">
                <a:latin typeface="Arial" panose="020B0604020202020204" pitchFamily="34" charset="0"/>
                <a:cs typeface="Arial" panose="020B0604020202020204" pitchFamily="34" charset="0"/>
              </a:rPr>
              <a:t>changes with time using large, L,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medium</a:t>
            </a:r>
            <a:r>
              <a:rPr lang="en-US" sz="1900" dirty="0">
                <a:latin typeface="Arial" panose="020B0604020202020204" pitchFamily="34" charset="0"/>
                <a:cs typeface="Arial" panose="020B0604020202020204" pitchFamily="34" charset="0"/>
              </a:rPr>
              <a:t>, M, and small, S, marble chips. Label your lines L, M, and S</a:t>
            </a:r>
            <a:r>
              <a:rPr lang="en-US" sz="1900" dirty="0" smtClean="0">
                <a:latin typeface="Arial" panose="020B0604020202020204" pitchFamily="34" charset="0"/>
                <a:cs typeface="Arial" panose="020B0604020202020204" pitchFamily="34" charset="0"/>
              </a:rPr>
              <a:t>.</a:t>
            </a:r>
          </a:p>
          <a:p>
            <a:pPr>
              <a:spcAft>
                <a:spcPts val="200"/>
              </a:spcAft>
              <a:buClr>
                <a:srgbClr val="C00000"/>
              </a:buClr>
              <a:tabLst>
                <a:tab pos="8332788" algn="r"/>
              </a:tabLst>
            </a:pPr>
            <a:r>
              <a:rPr lang="en-US" sz="1900" b="1" dirty="0" smtClean="0">
                <a:latin typeface="Arial" panose="020B0604020202020204" pitchFamily="34" charset="0"/>
                <a:cs typeface="Arial" panose="020B0604020202020204" pitchFamily="34" charset="0"/>
              </a:rPr>
              <a:t>Extension</a:t>
            </a:r>
          </a:p>
          <a:p>
            <a:pPr marL="361950" indent="-342900">
              <a:spcAft>
                <a:spcPts val="200"/>
              </a:spcAft>
              <a:buClr>
                <a:srgbClr val="C00000"/>
              </a:buClr>
              <a:buFont typeface="+mj-lt"/>
              <a:buAutoNum type="arabicPeriod" startAt="2"/>
              <a:tabLst>
                <a:tab pos="8332788" algn="r"/>
              </a:tabLst>
            </a:pPr>
            <a:r>
              <a:rPr lang="en-US" sz="1900" dirty="0">
                <a:latin typeface="Arial" panose="020B0604020202020204" pitchFamily="34" charset="0"/>
                <a:cs typeface="Arial" panose="020B0604020202020204" pitchFamily="34" charset="0"/>
              </a:rPr>
              <a:t>a. Calculate the total surface area of cubes of marble of side </a:t>
            </a:r>
            <a:r>
              <a:rPr lang="en-US" sz="1900" dirty="0" smtClean="0">
                <a:latin typeface="Arial" panose="020B0604020202020204" pitchFamily="34" charset="0"/>
                <a:cs typeface="Arial" panose="020B0604020202020204" pitchFamily="34" charset="0"/>
              </a:rPr>
              <a:t>1cm</a:t>
            </a:r>
            <a:r>
              <a:rPr lang="en-US" sz="1900" baseline="30000" dirty="0" smtClean="0">
                <a:latin typeface="Arial" panose="020B0604020202020204" pitchFamily="34" charset="0"/>
                <a:cs typeface="Arial" panose="020B0604020202020204" pitchFamily="34" charset="0"/>
              </a:rPr>
              <a:t>3</a:t>
            </a:r>
            <a:r>
              <a:rPr lang="en-US" sz="1900" dirty="0" smtClean="0">
                <a:latin typeface="Arial" panose="020B0604020202020204" pitchFamily="34" charset="0"/>
                <a:cs typeface="Arial" panose="020B0604020202020204" pitchFamily="34" charset="0"/>
              </a:rPr>
              <a:t> </a:t>
            </a:r>
            <a:r>
              <a:rPr lang="en-US" sz="1900" dirty="0">
                <a:latin typeface="Arial" panose="020B0604020202020204" pitchFamily="34" charset="0"/>
                <a:cs typeface="Arial" panose="020B0604020202020204" pitchFamily="34" charset="0"/>
              </a:rPr>
              <a:t>that have been split into separate cubes each of side: </a:t>
            </a:r>
          </a:p>
          <a:p>
            <a:pPr marL="361950">
              <a:spcAft>
                <a:spcPts val="200"/>
              </a:spcAft>
              <a:buClr>
                <a:srgbClr val="C00000"/>
              </a:buClr>
              <a:tabLst>
                <a:tab pos="811213" algn="l"/>
                <a:tab pos="2605088" algn="l"/>
                <a:tab pos="8332788" algn="r"/>
              </a:tabLst>
            </a:pPr>
            <a:r>
              <a:rPr lang="en-US" sz="1900" dirty="0" smtClean="0">
                <a:latin typeface="Arial" panose="020B0604020202020204" pitchFamily="34" charset="0"/>
                <a:cs typeface="Arial" panose="020B0604020202020204" pitchFamily="34" charset="0"/>
              </a:rPr>
              <a:t>	i</a:t>
            </a:r>
            <a:r>
              <a:rPr lang="en-US" sz="1900" dirty="0">
                <a:latin typeface="Arial" panose="020B0604020202020204" pitchFamily="34" charset="0"/>
                <a:cs typeface="Arial" panose="020B0604020202020204" pitchFamily="34" charset="0"/>
              </a:rPr>
              <a:t>. 0.1cm </a:t>
            </a:r>
            <a:r>
              <a:rPr lang="en-US" sz="1900" dirty="0" smtClean="0">
                <a:latin typeface="Arial" panose="020B0604020202020204" pitchFamily="34" charset="0"/>
                <a:cs typeface="Arial" panose="020B0604020202020204" pitchFamily="34" charset="0"/>
              </a:rPr>
              <a:t>	ii</a:t>
            </a:r>
            <a:r>
              <a:rPr lang="en-US" sz="1900" dirty="0">
                <a:latin typeface="Arial" panose="020B0604020202020204" pitchFamily="34" charset="0"/>
                <a:cs typeface="Arial" panose="020B0604020202020204" pitchFamily="34" charset="0"/>
              </a:rPr>
              <a:t>. </a:t>
            </a:r>
            <a:r>
              <a:rPr lang="en-US" sz="1900" dirty="0" smtClean="0">
                <a:latin typeface="Arial" panose="020B0604020202020204" pitchFamily="34" charset="0"/>
                <a:cs typeface="Arial" panose="020B0604020202020204" pitchFamily="34" charset="0"/>
              </a:rPr>
              <a:t>0.001cm.	[6]</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b</a:t>
            </a:r>
            <a:r>
              <a:rPr lang="en-US" sz="1900" dirty="0">
                <a:latin typeface="Arial" panose="020B0604020202020204" pitchFamily="34" charset="0"/>
                <a:cs typeface="Arial" panose="020B0604020202020204" pitchFamily="34" charset="0"/>
              </a:rPr>
              <a:t>. Explain why there is a danger of explosions in sawmills, where wood is </a:t>
            </a:r>
            <a:r>
              <a:rPr lang="en-US" sz="1900" dirty="0" smtClean="0">
                <a:latin typeface="Arial" panose="020B0604020202020204" pitchFamily="34" charset="0"/>
                <a:cs typeface="Arial" panose="020B0604020202020204" pitchFamily="34" charset="0"/>
              </a:rPr>
              <a:t/>
            </a:r>
            <a:br>
              <a:rPr lang="en-US" sz="1900" dirty="0" smtClean="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cut </a:t>
            </a:r>
            <a:r>
              <a:rPr lang="en-US" sz="1900" dirty="0">
                <a:latin typeface="Arial" panose="020B0604020202020204" pitchFamily="34" charset="0"/>
                <a:cs typeface="Arial" panose="020B0604020202020204" pitchFamily="34" charset="0"/>
              </a:rPr>
              <a:t>up</a:t>
            </a:r>
            <a:r>
              <a:rPr lang="en-US" sz="1900" dirty="0" smtClean="0">
                <a:latin typeface="Arial" panose="020B0604020202020204" pitchFamily="34" charset="0"/>
                <a:cs typeface="Arial" panose="020B0604020202020204" pitchFamily="34" charset="0"/>
              </a:rPr>
              <a:t>. _________________________________________________	[4]</a:t>
            </a:r>
            <a:endParaRPr lang="en-US" sz="1900" dirty="0">
              <a:latin typeface="Arial" panose="020B0604020202020204" pitchFamily="34" charset="0"/>
              <a:cs typeface="Arial" panose="020B0604020202020204" pitchFamily="34" charset="0"/>
            </a:endParaRPr>
          </a:p>
        </p:txBody>
      </p:sp>
      <p:sp>
        <p:nvSpPr>
          <p:cNvPr id="3" name="Action Button: Back or Previous 2">
            <a:hlinkClick r:id="" action="ppaction://hlinkshowjump?jump=lastslideviewed" highlightClick="1"/>
          </p:cNvPr>
          <p:cNvSpPr/>
          <p:nvPr/>
        </p:nvSpPr>
        <p:spPr>
          <a:xfrm>
            <a:off x="8233704" y="1196752"/>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508104" y="2132856"/>
            <a:ext cx="3215400" cy="1970730"/>
          </a:xfrm>
          <a:prstGeom prst="rect">
            <a:avLst/>
          </a:prstGeom>
        </p:spPr>
      </p:pic>
    </p:spTree>
    <p:extLst>
      <p:ext uri="{BB962C8B-B14F-4D97-AF65-F5344CB8AC3E}">
        <p14:creationId xmlns:p14="http://schemas.microsoft.com/office/powerpoint/2010/main" val="1726560804"/>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10.5 </a:t>
            </a:r>
            <a:r>
              <a:rPr lang="en-GB" sz="4000" dirty="0"/>
              <a:t>– </a:t>
            </a:r>
            <a:r>
              <a:rPr lang="en-GB" sz="4000" dirty="0" smtClean="0"/>
              <a:t>Revision Book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55</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5288627"/>
          </a:xfrm>
          <a:prstGeom prst="rect">
            <a:avLst/>
          </a:prstGeom>
        </p:spPr>
        <p:txBody>
          <a:bodyPr wrap="square">
            <a:spAutoFit/>
          </a:bodyPr>
          <a:lstStyle/>
          <a:p>
            <a:pPr marL="457200" indent="-457200">
              <a:spcAft>
                <a:spcPts val="200"/>
              </a:spcAft>
              <a:buClr>
                <a:srgbClr val="C00000"/>
              </a:buClr>
              <a:buFont typeface="+mj-lt"/>
              <a:buAutoNum type="arabicPeriod"/>
              <a:tabLst>
                <a:tab pos="8332788" algn="r"/>
              </a:tabLst>
            </a:pPr>
            <a:r>
              <a:rPr lang="en-US" sz="2400" dirty="0">
                <a:latin typeface="Arial" panose="020B0604020202020204" pitchFamily="34" charset="0"/>
                <a:cs typeface="Arial" panose="020B0604020202020204" pitchFamily="34" charset="0"/>
              </a:rPr>
              <a:t>Complete these sentences about the collision theory of rates of reaction using words from the </a:t>
            </a:r>
            <a:r>
              <a:rPr lang="en-US" sz="2400" dirty="0" smtClean="0">
                <a:latin typeface="Arial" panose="020B0604020202020204" pitchFamily="34" charset="0"/>
                <a:cs typeface="Arial" panose="020B0604020202020204" pitchFamily="34" charset="0"/>
              </a:rPr>
              <a:t>list, bonds </a:t>
            </a:r>
            <a:r>
              <a:rPr lang="en-US" sz="2400" dirty="0">
                <a:latin typeface="Arial" panose="020B0604020202020204" pitchFamily="34" charset="0"/>
                <a:cs typeface="Arial" panose="020B0604020202020204" pitchFamily="34" charset="0"/>
              </a:rPr>
              <a:t>collide energy faster frequency increases rate successful</a:t>
            </a:r>
          </a:p>
          <a:p>
            <a:pPr marL="457200" indent="-457200">
              <a:spcAft>
                <a:spcPts val="200"/>
              </a:spcAft>
              <a:buClr>
                <a:srgbClr val="C00000"/>
              </a:buClr>
              <a:buFont typeface="+mj-lt"/>
              <a:buAutoNum type="arabicPeriod"/>
              <a:tabLst>
                <a:tab pos="8332788" algn="r"/>
              </a:tabLst>
            </a:pPr>
            <a:r>
              <a:rPr lang="en-US" sz="2400" dirty="0">
                <a:latin typeface="Arial" panose="020B0604020202020204" pitchFamily="34" charset="0"/>
                <a:cs typeface="Arial" panose="020B0604020202020204" pitchFamily="34" charset="0"/>
              </a:rPr>
              <a:t>In order to react, particles </a:t>
            </a:r>
            <a:r>
              <a:rPr lang="en-US" sz="2400" dirty="0" smtClean="0">
                <a:latin typeface="Arial" panose="020B0604020202020204" pitchFamily="34" charset="0"/>
                <a:cs typeface="Arial" panose="020B0604020202020204" pitchFamily="34" charset="0"/>
              </a:rPr>
              <a:t>must ________________ with </a:t>
            </a:r>
            <a:r>
              <a:rPr lang="en-US" sz="2400" dirty="0">
                <a:latin typeface="Arial" panose="020B0604020202020204" pitchFamily="34" charset="0"/>
                <a:cs typeface="Arial" panose="020B0604020202020204" pitchFamily="34" charset="0"/>
              </a:rPr>
              <a:t>each other. The collisions must have </a:t>
            </a:r>
            <a:r>
              <a:rPr lang="en-US" sz="2400" dirty="0" smtClean="0">
                <a:latin typeface="Arial" panose="020B0604020202020204" pitchFamily="34" charset="0"/>
                <a:cs typeface="Arial" panose="020B0604020202020204" pitchFamily="34" charset="0"/>
              </a:rPr>
              <a:t>enough ______________________ to break ____________________ to </a:t>
            </a:r>
            <a:r>
              <a:rPr lang="en-US" sz="2400" dirty="0">
                <a:latin typeface="Arial" panose="020B0604020202020204" pitchFamily="34" charset="0"/>
                <a:cs typeface="Arial" panose="020B0604020202020204" pitchFamily="34" charset="0"/>
              </a:rPr>
              <a:t>allow a reaction to happen. Increasing the concentration of a </a:t>
            </a:r>
            <a:r>
              <a:rPr lang="en-US" sz="2400" dirty="0" smtClean="0">
                <a:latin typeface="Arial" panose="020B0604020202020204" pitchFamily="34" charset="0"/>
                <a:cs typeface="Arial" panose="020B0604020202020204" pitchFamily="34" charset="0"/>
              </a:rPr>
              <a:t>reactant __________________ the _______________ of </a:t>
            </a:r>
            <a:r>
              <a:rPr lang="en-US" sz="2400" dirty="0">
                <a:latin typeface="Arial" panose="020B0604020202020204" pitchFamily="34" charset="0"/>
                <a:cs typeface="Arial" panose="020B0604020202020204" pitchFamily="34" charset="0"/>
              </a:rPr>
              <a:t>collisions and so increases </a:t>
            </a:r>
            <a:r>
              <a:rPr lang="en-US" sz="2400" dirty="0" smtClean="0">
                <a:latin typeface="Arial" panose="020B0604020202020204" pitchFamily="34" charset="0"/>
                <a:cs typeface="Arial" panose="020B0604020202020204" pitchFamily="34" charset="0"/>
              </a:rPr>
              <a:t>the ______________ of </a:t>
            </a:r>
            <a:r>
              <a:rPr lang="en-US" sz="2400" dirty="0">
                <a:latin typeface="Arial" panose="020B0604020202020204" pitchFamily="34" charset="0"/>
                <a:cs typeface="Arial" panose="020B0604020202020204" pitchFamily="34" charset="0"/>
              </a:rPr>
              <a:t>reaction. Increasing temperature makes particles </a:t>
            </a:r>
            <a:r>
              <a:rPr lang="en-US" sz="2400" dirty="0" smtClean="0">
                <a:latin typeface="Arial" panose="020B0604020202020204" pitchFamily="34" charset="0"/>
                <a:cs typeface="Arial" panose="020B0604020202020204" pitchFamily="34" charset="0"/>
              </a:rPr>
              <a:t>move _________________ and </a:t>
            </a:r>
            <a:r>
              <a:rPr lang="en-US" sz="2400" dirty="0">
                <a:latin typeface="Arial" panose="020B0604020202020204" pitchFamily="34" charset="0"/>
                <a:cs typeface="Arial" panose="020B0604020202020204" pitchFamily="34" charset="0"/>
              </a:rPr>
              <a:t>increases the energy of the particles so that there are </a:t>
            </a:r>
            <a:r>
              <a:rPr lang="en-US" sz="2400" dirty="0" smtClean="0">
                <a:latin typeface="Arial" panose="020B0604020202020204" pitchFamily="34" charset="0"/>
                <a:cs typeface="Arial" panose="020B0604020202020204" pitchFamily="34" charset="0"/>
              </a:rPr>
              <a:t>more ______________________ collisions.	[</a:t>
            </a:r>
            <a:r>
              <a:rPr lang="en-US" sz="2400" dirty="0">
                <a:latin typeface="Arial" panose="020B0604020202020204" pitchFamily="34" charset="0"/>
                <a:cs typeface="Arial" panose="020B0604020202020204" pitchFamily="34" charset="0"/>
              </a:rPr>
              <a:t>8]</a:t>
            </a:r>
          </a:p>
        </p:txBody>
      </p:sp>
      <p:sp>
        <p:nvSpPr>
          <p:cNvPr id="3" name="Action Button: Back or Previous 2">
            <a:hlinkClick r:id="" action="ppaction://hlinkshowjump?jump=lastslideviewed" highlightClick="1"/>
          </p:cNvPr>
          <p:cNvSpPr/>
          <p:nvPr/>
        </p:nvSpPr>
        <p:spPr>
          <a:xfrm>
            <a:off x="8316416" y="5445224"/>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86641539"/>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10.5 </a:t>
            </a:r>
            <a:r>
              <a:rPr lang="en-GB" sz="4000" dirty="0"/>
              <a:t>– </a:t>
            </a:r>
            <a:r>
              <a:rPr lang="en-GB" sz="4000" dirty="0" smtClean="0"/>
              <a:t>Revision Book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55</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4837222"/>
          </a:xfrm>
          <a:prstGeom prst="rect">
            <a:avLst/>
          </a:prstGeom>
        </p:spPr>
        <p:txBody>
          <a:bodyPr wrap="square">
            <a:spAutoFit/>
          </a:bodyPr>
          <a:lstStyle/>
          <a:p>
            <a:pPr marL="361950" indent="-361950">
              <a:spcAft>
                <a:spcPts val="200"/>
              </a:spcAft>
              <a:buClr>
                <a:srgbClr val="C00000"/>
              </a:buClr>
              <a:buFont typeface="+mj-lt"/>
              <a:buAutoNum type="arabicPeriod" startAt="2"/>
              <a:tabLst>
                <a:tab pos="8332788" algn="r"/>
              </a:tabLst>
            </a:pPr>
            <a:r>
              <a:rPr lang="en-US" sz="2000" dirty="0">
                <a:latin typeface="Arial" panose="020B0604020202020204" pitchFamily="34" charset="0"/>
                <a:cs typeface="Arial" panose="020B0604020202020204" pitchFamily="34" charset="0"/>
              </a:rPr>
              <a:t>Use the particle diagrams below to answer the following questions about the </a:t>
            </a:r>
            <a:r>
              <a:rPr lang="en-US" sz="2000" dirty="0" smtClean="0">
                <a:latin typeface="Arial" panose="020B0604020202020204" pitchFamily="34" charset="0"/>
                <a:cs typeface="Arial" panose="020B0604020202020204" pitchFamily="34" charset="0"/>
              </a:rPr>
              <a:t>reaction.</a:t>
            </a:r>
          </a:p>
          <a:p>
            <a:pPr algn="ctr">
              <a:spcAft>
                <a:spcPts val="200"/>
              </a:spcAft>
              <a:buClr>
                <a:srgbClr val="C00000"/>
              </a:buClr>
              <a:tabLst>
                <a:tab pos="8332788" algn="r"/>
              </a:tabLst>
            </a:pPr>
            <a:r>
              <a:rPr lang="en-US" sz="2000" b="1" dirty="0" smtClean="0">
                <a:solidFill>
                  <a:srgbClr val="0070C0"/>
                </a:solidFill>
                <a:latin typeface="Arial" panose="020B0604020202020204" pitchFamily="34" charset="0"/>
                <a:cs typeface="Arial" panose="020B0604020202020204" pitchFamily="34" charset="0"/>
              </a:rPr>
              <a:t>Mg(s</a:t>
            </a:r>
            <a:r>
              <a:rPr lang="en-US" sz="2000" b="1" dirty="0">
                <a:solidFill>
                  <a:srgbClr val="0070C0"/>
                </a:solidFill>
                <a:latin typeface="Arial" panose="020B0604020202020204" pitchFamily="34" charset="0"/>
                <a:cs typeface="Arial" panose="020B0604020202020204" pitchFamily="34" charset="0"/>
              </a:rPr>
              <a:t>) + 2HCI(</a:t>
            </a:r>
            <a:r>
              <a:rPr lang="en-US" sz="2000" b="1" dirty="0" err="1">
                <a:solidFill>
                  <a:srgbClr val="0070C0"/>
                </a:solidFill>
                <a:latin typeface="Arial" panose="020B0604020202020204" pitchFamily="34" charset="0"/>
                <a:cs typeface="Arial" panose="020B0604020202020204" pitchFamily="34" charset="0"/>
              </a:rPr>
              <a:t>aq</a:t>
            </a:r>
            <a:r>
              <a:rPr lang="en-US" sz="2000" b="1" dirty="0">
                <a:solidFill>
                  <a:srgbClr val="0070C0"/>
                </a:solidFill>
                <a:latin typeface="Arial" panose="020B0604020202020204" pitchFamily="34" charset="0"/>
                <a:cs typeface="Arial" panose="020B0604020202020204" pitchFamily="34" charset="0"/>
              </a:rPr>
              <a:t>) </a:t>
            </a:r>
            <a:r>
              <a:rPr lang="en-US" sz="2000" b="1" dirty="0" smtClean="0">
                <a:solidFill>
                  <a:srgbClr val="0070C0"/>
                </a:solidFill>
                <a:latin typeface="Arial" panose="020B0604020202020204" pitchFamily="34" charset="0"/>
                <a:cs typeface="Arial" panose="020B0604020202020204" pitchFamily="34" charset="0"/>
                <a:sym typeface="Wingdings 3" panose="05040102010807070707" pitchFamily="18" charset="2"/>
              </a:rPr>
              <a:t> </a:t>
            </a:r>
            <a:r>
              <a:rPr lang="en-US" sz="2000" b="1" dirty="0" smtClean="0">
                <a:solidFill>
                  <a:srgbClr val="0070C0"/>
                </a:solidFill>
                <a:latin typeface="Arial" panose="020B0604020202020204" pitchFamily="34" charset="0"/>
                <a:cs typeface="Arial" panose="020B0604020202020204" pitchFamily="34" charset="0"/>
              </a:rPr>
              <a:t>MgCI</a:t>
            </a:r>
            <a:r>
              <a:rPr lang="en-US" sz="2000" b="1" baseline="-25000" dirty="0" smtClean="0">
                <a:solidFill>
                  <a:srgbClr val="0070C0"/>
                </a:solidFill>
                <a:latin typeface="Arial" panose="020B0604020202020204" pitchFamily="34" charset="0"/>
                <a:cs typeface="Arial" panose="020B0604020202020204" pitchFamily="34" charset="0"/>
              </a:rPr>
              <a:t>2</a:t>
            </a:r>
            <a:r>
              <a:rPr lang="en-US" sz="2000" b="1" dirty="0" smtClean="0">
                <a:solidFill>
                  <a:srgbClr val="0070C0"/>
                </a:solidFill>
                <a:latin typeface="Arial" panose="020B0604020202020204" pitchFamily="34" charset="0"/>
                <a:cs typeface="Arial" panose="020B0604020202020204" pitchFamily="34" charset="0"/>
              </a:rPr>
              <a:t>(</a:t>
            </a:r>
            <a:r>
              <a:rPr lang="en-US" sz="2000" b="1" dirty="0" err="1" smtClean="0">
                <a:solidFill>
                  <a:srgbClr val="0070C0"/>
                </a:solidFill>
                <a:latin typeface="Arial" panose="020B0604020202020204" pitchFamily="34" charset="0"/>
                <a:cs typeface="Arial" panose="020B0604020202020204" pitchFamily="34" charset="0"/>
              </a:rPr>
              <a:t>aq</a:t>
            </a:r>
            <a:r>
              <a:rPr lang="en-US" sz="2000" b="1" dirty="0">
                <a:solidFill>
                  <a:srgbClr val="0070C0"/>
                </a:solidFill>
                <a:latin typeface="Arial" panose="020B0604020202020204" pitchFamily="34" charset="0"/>
                <a:cs typeface="Arial" panose="020B0604020202020204" pitchFamily="34" charset="0"/>
              </a:rPr>
              <a:t>) + </a:t>
            </a:r>
            <a:r>
              <a:rPr lang="en-US" sz="2000" b="1" dirty="0" smtClean="0">
                <a:solidFill>
                  <a:srgbClr val="0070C0"/>
                </a:solidFill>
                <a:latin typeface="Arial" panose="020B0604020202020204" pitchFamily="34" charset="0"/>
                <a:cs typeface="Arial" panose="020B0604020202020204" pitchFamily="34" charset="0"/>
              </a:rPr>
              <a:t>H</a:t>
            </a:r>
            <a:r>
              <a:rPr lang="en-US" sz="2000" b="1" baseline="-25000" dirty="0" smtClean="0">
                <a:solidFill>
                  <a:srgbClr val="0070C0"/>
                </a:solidFill>
                <a:latin typeface="Arial" panose="020B0604020202020204" pitchFamily="34" charset="0"/>
                <a:cs typeface="Arial" panose="020B0604020202020204" pitchFamily="34" charset="0"/>
              </a:rPr>
              <a:t>2</a:t>
            </a:r>
            <a:r>
              <a:rPr lang="en-US" sz="2000" b="1" dirty="0" smtClean="0">
                <a:solidFill>
                  <a:srgbClr val="0070C0"/>
                </a:solidFill>
                <a:latin typeface="Arial" panose="020B0604020202020204" pitchFamily="34" charset="0"/>
                <a:cs typeface="Arial" panose="020B0604020202020204" pitchFamily="34" charset="0"/>
              </a:rPr>
              <a:t>(g)</a:t>
            </a:r>
          </a:p>
          <a:p>
            <a:pPr marL="723900" indent="-361950">
              <a:spcAft>
                <a:spcPts val="200"/>
              </a:spcAft>
              <a:buClr>
                <a:srgbClr val="C00000"/>
              </a:buClr>
              <a:buFont typeface="+mj-lt"/>
              <a:buAutoNum type="alphaLcPeriod"/>
              <a:tabLst>
                <a:tab pos="8332788" algn="r"/>
              </a:tabLst>
            </a:pPr>
            <a:r>
              <a:rPr lang="en-US" sz="2000" dirty="0" smtClean="0">
                <a:latin typeface="Arial" panose="020B0604020202020204" pitchFamily="34" charset="0"/>
                <a:cs typeface="Arial" panose="020B0604020202020204" pitchFamily="34" charset="0"/>
              </a:rPr>
              <a:t>Complete </a:t>
            </a:r>
            <a:r>
              <a:rPr lang="en-US" sz="2000" dirty="0">
                <a:latin typeface="Arial" panose="020B0604020202020204" pitchFamily="34" charset="0"/>
                <a:cs typeface="Arial" panose="020B0604020202020204" pitchFamily="34" charset="0"/>
              </a:rPr>
              <a:t>the diagram on the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right </a:t>
            </a:r>
            <a:r>
              <a:rPr lang="en-US" sz="2000" dirty="0">
                <a:latin typeface="Arial" panose="020B0604020202020204" pitchFamily="34" charset="0"/>
                <a:cs typeface="Arial" panose="020B0604020202020204" pitchFamily="34" charset="0"/>
              </a:rPr>
              <a:t>to show the particles of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acid </a:t>
            </a:r>
            <a:r>
              <a:rPr lang="en-US" sz="2000" dirty="0">
                <a:latin typeface="Arial" panose="020B0604020202020204" pitchFamily="34" charset="0"/>
                <a:cs typeface="Arial" panose="020B0604020202020204" pitchFamily="34" charset="0"/>
              </a:rPr>
              <a:t>and water in a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concentrated </a:t>
            </a:r>
            <a:r>
              <a:rPr lang="en-US" sz="2000" dirty="0">
                <a:latin typeface="Arial" panose="020B0604020202020204" pitchFamily="34" charset="0"/>
                <a:cs typeface="Arial" panose="020B0604020202020204" pitchFamily="34" charset="0"/>
              </a:rPr>
              <a:t>solution of acid</a:t>
            </a:r>
            <a:r>
              <a:rPr lang="en-US" sz="2000" dirty="0" smtClean="0">
                <a:latin typeface="Arial" panose="020B0604020202020204" pitchFamily="34" charset="0"/>
                <a:cs typeface="Arial" panose="020B0604020202020204" pitchFamily="34" charset="0"/>
              </a:rPr>
              <a:t>.</a:t>
            </a:r>
            <a:br>
              <a:rPr lang="en-US" sz="2000" dirty="0" smtClean="0">
                <a:latin typeface="Arial" panose="020B0604020202020204" pitchFamily="34" charset="0"/>
                <a:cs typeface="Arial" panose="020B0604020202020204" pitchFamily="34" charset="0"/>
              </a:rPr>
            </a:br>
            <a:endParaRPr lang="en-US" sz="2000" dirty="0" smtClean="0">
              <a:latin typeface="Arial" panose="020B0604020202020204" pitchFamily="34" charset="0"/>
              <a:cs typeface="Arial" panose="020B0604020202020204" pitchFamily="34" charset="0"/>
            </a:endParaRPr>
          </a:p>
          <a:p>
            <a:pPr marL="723900" indent="-361950">
              <a:spcAft>
                <a:spcPts val="200"/>
              </a:spcAft>
              <a:buClr>
                <a:srgbClr val="C00000"/>
              </a:buClr>
              <a:buFont typeface="+mj-lt"/>
              <a:buAutoNum type="alphaLcPeriod"/>
              <a:tabLst>
                <a:tab pos="8332788" algn="r"/>
              </a:tabLst>
            </a:pPr>
            <a:endParaRPr lang="en-US" sz="2000" dirty="0" smtClean="0">
              <a:latin typeface="Arial" panose="020B0604020202020204" pitchFamily="34" charset="0"/>
              <a:cs typeface="Arial" panose="020B0604020202020204" pitchFamily="34" charset="0"/>
            </a:endParaRPr>
          </a:p>
          <a:p>
            <a:pPr marL="723900" indent="-361950">
              <a:spcAft>
                <a:spcPts val="200"/>
              </a:spcAft>
              <a:buClr>
                <a:srgbClr val="C00000"/>
              </a:buClr>
              <a:buFont typeface="+mj-lt"/>
              <a:buAutoNum type="alphaLcPeriod"/>
              <a:tabLst>
                <a:tab pos="8332788" algn="r"/>
              </a:tabLst>
            </a:pPr>
            <a:endParaRPr lang="en-US" sz="2000" dirty="0" smtClean="0">
              <a:latin typeface="Arial" panose="020B0604020202020204" pitchFamily="34" charset="0"/>
              <a:cs typeface="Arial" panose="020B0604020202020204" pitchFamily="34" charset="0"/>
            </a:endParaRPr>
          </a:p>
          <a:p>
            <a:pPr marL="723900" indent="-361950">
              <a:spcAft>
                <a:spcPts val="200"/>
              </a:spcAft>
              <a:buClr>
                <a:srgbClr val="C00000"/>
              </a:buClr>
              <a:buFont typeface="+mj-lt"/>
              <a:buAutoNum type="alphaLcPeriod"/>
              <a:tabLst>
                <a:tab pos="8332788" algn="r"/>
              </a:tabLst>
            </a:pPr>
            <a:r>
              <a:rPr lang="en-US" sz="2000" dirty="0">
                <a:latin typeface="Arial" panose="020B0604020202020204" pitchFamily="34" charset="0"/>
                <a:cs typeface="Arial" panose="020B0604020202020204" pitchFamily="34" charset="0"/>
              </a:rPr>
              <a:t>Complete the diagram on the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right </a:t>
            </a:r>
            <a:r>
              <a:rPr lang="en-US" sz="2000" dirty="0">
                <a:latin typeface="Arial" panose="020B0604020202020204" pitchFamily="34" charset="0"/>
                <a:cs typeface="Arial" panose="020B0604020202020204" pitchFamily="34" charset="0"/>
              </a:rPr>
              <a:t>to show the relative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number </a:t>
            </a:r>
            <a:r>
              <a:rPr lang="en-US" sz="2000" dirty="0">
                <a:latin typeface="Arial" panose="020B0604020202020204" pitchFamily="34" charset="0"/>
                <a:cs typeface="Arial" panose="020B0604020202020204" pitchFamily="34" charset="0"/>
              </a:rPr>
              <a:t>of acid, magnesium,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and </a:t>
            </a:r>
            <a:r>
              <a:rPr lang="en-US" sz="2000" dirty="0">
                <a:latin typeface="Arial" panose="020B0604020202020204" pitchFamily="34" charset="0"/>
                <a:cs typeface="Arial" panose="020B0604020202020204" pitchFamily="34" charset="0"/>
              </a:rPr>
              <a:t>water particles when the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reaction </a:t>
            </a:r>
            <a:r>
              <a:rPr lang="en-US" sz="2000" dirty="0">
                <a:latin typeface="Arial" panose="020B0604020202020204" pitchFamily="34" charset="0"/>
                <a:cs typeface="Arial" panose="020B0604020202020204" pitchFamily="34" charset="0"/>
              </a:rPr>
              <a:t>is nearly complete.</a:t>
            </a:r>
          </a:p>
        </p:txBody>
      </p:sp>
      <p:sp>
        <p:nvSpPr>
          <p:cNvPr id="3" name="Action Button: Back or Previous 2">
            <a:hlinkClick r:id="" action="ppaction://hlinkshowjump?jump=lastslideviewed" highlightClick="1"/>
          </p:cNvPr>
          <p:cNvSpPr/>
          <p:nvPr/>
        </p:nvSpPr>
        <p:spPr>
          <a:xfrm>
            <a:off x="8316416" y="6165304"/>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382163" y="2204864"/>
            <a:ext cx="4366301" cy="1656184"/>
          </a:xfrm>
          <a:prstGeom prst="rect">
            <a:avLst/>
          </a:prstGeom>
        </p:spPr>
      </p:pic>
      <p:pic>
        <p:nvPicPr>
          <p:cNvPr id="5" name="Picture 4"/>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382163" y="4149080"/>
            <a:ext cx="4366301" cy="1656184"/>
          </a:xfrm>
          <a:prstGeom prst="rect">
            <a:avLst/>
          </a:prstGeom>
        </p:spPr>
      </p:pic>
    </p:spTree>
    <p:extLst>
      <p:ext uri="{BB962C8B-B14F-4D97-AF65-F5344CB8AC3E}">
        <p14:creationId xmlns:p14="http://schemas.microsoft.com/office/powerpoint/2010/main" val="596707999"/>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10.5 </a:t>
            </a:r>
            <a:r>
              <a:rPr lang="en-GB" sz="4000" dirty="0"/>
              <a:t>– </a:t>
            </a:r>
            <a:r>
              <a:rPr lang="en-GB" sz="4000" dirty="0" smtClean="0"/>
              <a:t>Revision Book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55</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4601260"/>
          </a:xfrm>
          <a:prstGeom prst="rect">
            <a:avLst/>
          </a:prstGeom>
        </p:spPr>
        <p:txBody>
          <a:bodyPr wrap="square">
            <a:spAutoFit/>
          </a:bodyPr>
          <a:lstStyle/>
          <a:p>
            <a:pPr marL="457200" indent="-457200">
              <a:spcAft>
                <a:spcPts val="200"/>
              </a:spcAft>
              <a:buClr>
                <a:srgbClr val="C00000"/>
              </a:buClr>
              <a:buFont typeface="+mj-lt"/>
              <a:buAutoNum type="arabicPeriod" startAt="3"/>
              <a:tabLst>
                <a:tab pos="8332788" algn="r"/>
              </a:tabLst>
            </a:pPr>
            <a:r>
              <a:rPr lang="en-US" sz="2400" dirty="0">
                <a:latin typeface="Arial" panose="020B0604020202020204" pitchFamily="34" charset="0"/>
                <a:cs typeface="Arial" panose="020B0604020202020204" pitchFamily="34" charset="0"/>
              </a:rPr>
              <a:t>Use the collision theory to explain why </a:t>
            </a:r>
            <a:r>
              <a:rPr lang="en-US" sz="2400" dirty="0" smtClean="0">
                <a:latin typeface="Arial" panose="020B0604020202020204" pitchFamily="34" charset="0"/>
                <a:cs typeface="Arial" panose="020B0604020202020204" pitchFamily="34" charset="0"/>
              </a:rPr>
              <a:t>1g </a:t>
            </a:r>
            <a:r>
              <a:rPr lang="en-US" sz="2400" dirty="0">
                <a:latin typeface="Arial" panose="020B0604020202020204" pitchFamily="34" charset="0"/>
                <a:cs typeface="Arial" panose="020B0604020202020204" pitchFamily="34" charset="0"/>
              </a:rPr>
              <a:t>of magnesium powder reacts more rapidly than </a:t>
            </a:r>
            <a:r>
              <a:rPr lang="en-US" sz="2400" dirty="0" smtClean="0">
                <a:latin typeface="Arial" panose="020B0604020202020204" pitchFamily="34" charset="0"/>
                <a:cs typeface="Arial" panose="020B0604020202020204" pitchFamily="34" charset="0"/>
              </a:rPr>
              <a:t>1g </a:t>
            </a:r>
            <a:r>
              <a:rPr lang="en-US" sz="2400" dirty="0">
                <a:latin typeface="Arial" panose="020B0604020202020204" pitchFamily="34" charset="0"/>
                <a:cs typeface="Arial" panose="020B0604020202020204" pitchFamily="34" charset="0"/>
              </a:rPr>
              <a:t>of magnesium ribbon with 1 </a:t>
            </a:r>
            <a:r>
              <a:rPr lang="en-US" sz="2400" dirty="0" err="1">
                <a:latin typeface="Arial" panose="020B0604020202020204" pitchFamily="34" charset="0"/>
                <a:cs typeface="Arial" panose="020B0604020202020204" pitchFamily="34" charset="0"/>
              </a:rPr>
              <a:t>mol</a:t>
            </a:r>
            <a:r>
              <a:rPr lang="en-US" sz="2400" dirty="0">
                <a:latin typeface="Arial" panose="020B0604020202020204" pitchFamily="34" charset="0"/>
                <a:cs typeface="Arial" panose="020B0604020202020204" pitchFamily="34" charset="0"/>
              </a:rPr>
              <a:t>/dm</a:t>
            </a:r>
            <a:r>
              <a:rPr lang="en-US" sz="2400" baseline="30000" dirty="0">
                <a:latin typeface="Arial" panose="020B0604020202020204" pitchFamily="34" charset="0"/>
                <a:cs typeface="Arial" panose="020B0604020202020204" pitchFamily="34" charset="0"/>
              </a:rPr>
              <a:t>3</a:t>
            </a:r>
            <a:r>
              <a:rPr lang="en-US" sz="2400" dirty="0">
                <a:latin typeface="Arial" panose="020B0604020202020204" pitchFamily="34" charset="0"/>
                <a:cs typeface="Arial" panose="020B0604020202020204" pitchFamily="34" charset="0"/>
              </a:rPr>
              <a:t> hydrochloric acid</a:t>
            </a:r>
            <a:r>
              <a:rPr lang="en-US" sz="2400" dirty="0" smtClean="0">
                <a:latin typeface="Arial" panose="020B0604020202020204" pitchFamily="34" charset="0"/>
                <a:cs typeface="Arial" panose="020B0604020202020204" pitchFamily="34" charset="0"/>
              </a:rPr>
              <a:t>.</a:t>
            </a:r>
          </a:p>
          <a:p>
            <a:pPr>
              <a:spcAft>
                <a:spcPts val="200"/>
              </a:spcAft>
              <a:buClr>
                <a:srgbClr val="C00000"/>
              </a:buClr>
              <a:tabLst>
                <a:tab pos="8332788" algn="r"/>
              </a:tabLst>
            </a:pPr>
            <a:r>
              <a:rPr lang="en-US" sz="2400" dirty="0" smtClean="0">
                <a:latin typeface="Arial" panose="020B0604020202020204" pitchFamily="34" charset="0"/>
                <a:cs typeface="Arial" panose="020B0604020202020204" pitchFamily="34" charset="0"/>
              </a:rPr>
              <a:t>__________________________________________________________________________________________________________________________________________________________________________________________________________________________________________________	[3]</a:t>
            </a:r>
            <a:endParaRPr lang="en-US" sz="2400" dirty="0">
              <a:latin typeface="Arial" panose="020B0604020202020204" pitchFamily="34" charset="0"/>
              <a:cs typeface="Arial" panose="020B0604020202020204" pitchFamily="34" charset="0"/>
            </a:endParaRPr>
          </a:p>
          <a:p>
            <a:pPr>
              <a:spcAft>
                <a:spcPts val="200"/>
              </a:spcAft>
              <a:buClr>
                <a:srgbClr val="C00000"/>
              </a:buClr>
              <a:tabLst>
                <a:tab pos="8332788" algn="r"/>
              </a:tabLst>
            </a:pPr>
            <a:r>
              <a:rPr lang="en-US" sz="2400" b="1" dirty="0" smtClean="0">
                <a:latin typeface="Arial" panose="020B0604020202020204" pitchFamily="34" charset="0"/>
                <a:cs typeface="Arial" panose="020B0604020202020204" pitchFamily="34" charset="0"/>
              </a:rPr>
              <a:t>Extension</a:t>
            </a:r>
          </a:p>
          <a:p>
            <a:pPr marL="457200" indent="-457200">
              <a:spcAft>
                <a:spcPts val="200"/>
              </a:spcAft>
              <a:buClr>
                <a:srgbClr val="C00000"/>
              </a:buClr>
              <a:buFont typeface="+mj-lt"/>
              <a:buAutoNum type="arabicPeriod" startAt="4"/>
              <a:tabLst>
                <a:tab pos="8332788" algn="r"/>
              </a:tabLst>
            </a:pPr>
            <a:r>
              <a:rPr lang="en-US" sz="2400" dirty="0" smtClean="0">
                <a:latin typeface="Arial" panose="020B0604020202020204" pitchFamily="34" charset="0"/>
                <a:cs typeface="Arial" panose="020B0604020202020204" pitchFamily="34" charset="0"/>
              </a:rPr>
              <a:t>Use </a:t>
            </a:r>
            <a:r>
              <a:rPr lang="en-US" sz="2400" dirty="0">
                <a:latin typeface="Arial" panose="020B0604020202020204" pitchFamily="34" charset="0"/>
                <a:cs typeface="Arial" panose="020B0604020202020204" pitchFamily="34" charset="0"/>
              </a:rPr>
              <a:t>books or the internet to find out about activation energy and why increasing the temperature increases the rate of reaction. </a:t>
            </a:r>
            <a:r>
              <a:rPr lang="en-US" sz="2400" dirty="0" smtClean="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4]</a:t>
            </a:r>
          </a:p>
        </p:txBody>
      </p:sp>
      <p:sp>
        <p:nvSpPr>
          <p:cNvPr id="3" name="Action Button: Back or Previous 2">
            <a:hlinkClick r:id="" action="ppaction://hlinkshowjump?jump=lastslideviewed" highlightClick="1"/>
          </p:cNvPr>
          <p:cNvSpPr/>
          <p:nvPr/>
        </p:nvSpPr>
        <p:spPr>
          <a:xfrm>
            <a:off x="8316416" y="6165304"/>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16072500"/>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10.6 </a:t>
            </a:r>
            <a:r>
              <a:rPr lang="en-GB" sz="4000" dirty="0"/>
              <a:t>– </a:t>
            </a:r>
            <a:r>
              <a:rPr lang="en-GB" sz="4000" dirty="0" smtClean="0"/>
              <a:t>Revision Book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56</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2215991"/>
          </a:xfrm>
          <a:prstGeom prst="rect">
            <a:avLst/>
          </a:prstGeom>
        </p:spPr>
        <p:txBody>
          <a:bodyPr wrap="square">
            <a:spAutoFit/>
          </a:bodyPr>
          <a:lstStyle/>
          <a:p>
            <a:pPr marL="457200" indent="-457200">
              <a:spcAft>
                <a:spcPts val="200"/>
              </a:spcAft>
              <a:buClr>
                <a:srgbClr val="C00000"/>
              </a:buClr>
              <a:buFont typeface="+mj-lt"/>
              <a:buAutoNum type="arabicPeriod"/>
              <a:tabLst>
                <a:tab pos="8332788" algn="r"/>
              </a:tabLst>
            </a:pPr>
            <a:r>
              <a:rPr lang="en-US" sz="1900" dirty="0">
                <a:latin typeface="Arial" panose="020B0604020202020204" pitchFamily="34" charset="0"/>
                <a:cs typeface="Arial" panose="020B0604020202020204" pitchFamily="34" charset="0"/>
              </a:rPr>
              <a:t>Catalysts speed up the decomposition of hydrogen peroxide.</a:t>
            </a:r>
          </a:p>
          <a:p>
            <a:pPr algn="ctr">
              <a:spcAft>
                <a:spcPts val="200"/>
              </a:spcAft>
              <a:buClr>
                <a:srgbClr val="C00000"/>
              </a:buClr>
              <a:tabLst>
                <a:tab pos="8332788" algn="r"/>
              </a:tabLst>
            </a:pPr>
            <a:r>
              <a:rPr lang="en-US" sz="1900" b="1" dirty="0" smtClean="0">
                <a:solidFill>
                  <a:srgbClr val="0070C0"/>
                </a:solidFill>
                <a:latin typeface="Arial" panose="020B0604020202020204" pitchFamily="34" charset="0"/>
                <a:cs typeface="Arial" panose="020B0604020202020204" pitchFamily="34" charset="0"/>
              </a:rPr>
              <a:t>2H</a:t>
            </a:r>
            <a:r>
              <a:rPr lang="en-US" sz="1900" b="1" baseline="-25000" dirty="0" smtClean="0">
                <a:solidFill>
                  <a:srgbClr val="0070C0"/>
                </a:solidFill>
                <a:latin typeface="Arial" panose="020B0604020202020204" pitchFamily="34" charset="0"/>
                <a:cs typeface="Arial" panose="020B0604020202020204" pitchFamily="34" charset="0"/>
              </a:rPr>
              <a:t>2</a:t>
            </a:r>
            <a:r>
              <a:rPr lang="en-US" sz="1900" b="1" dirty="0" smtClean="0">
                <a:solidFill>
                  <a:srgbClr val="0070C0"/>
                </a:solidFill>
                <a:latin typeface="Arial" panose="020B0604020202020204" pitchFamily="34" charset="0"/>
                <a:cs typeface="Arial" panose="020B0604020202020204" pitchFamily="34" charset="0"/>
              </a:rPr>
              <a:t>02(</a:t>
            </a:r>
            <a:r>
              <a:rPr lang="en-US" sz="1900" b="1" dirty="0" err="1" smtClean="0">
                <a:solidFill>
                  <a:srgbClr val="0070C0"/>
                </a:solidFill>
                <a:latin typeface="Arial" panose="020B0604020202020204" pitchFamily="34" charset="0"/>
                <a:cs typeface="Arial" panose="020B0604020202020204" pitchFamily="34" charset="0"/>
              </a:rPr>
              <a:t>aq</a:t>
            </a:r>
            <a:r>
              <a:rPr lang="en-US" sz="1900" b="1" dirty="0">
                <a:solidFill>
                  <a:srgbClr val="0070C0"/>
                </a:solidFill>
                <a:latin typeface="Arial" panose="020B0604020202020204" pitchFamily="34" charset="0"/>
                <a:cs typeface="Arial" panose="020B0604020202020204" pitchFamily="34" charset="0"/>
              </a:rPr>
              <a:t>) </a:t>
            </a:r>
            <a:r>
              <a:rPr lang="en-US" sz="1900" b="1" dirty="0" smtClean="0">
                <a:solidFill>
                  <a:srgbClr val="0070C0"/>
                </a:solidFill>
                <a:latin typeface="Arial" panose="020B0604020202020204" pitchFamily="34" charset="0"/>
                <a:cs typeface="Arial" panose="020B0604020202020204" pitchFamily="34" charset="0"/>
                <a:sym typeface="Wingdings 3" panose="05040102010807070707" pitchFamily="18" charset="2"/>
              </a:rPr>
              <a:t></a:t>
            </a:r>
            <a:r>
              <a:rPr lang="en-US" sz="1900" b="1" dirty="0" smtClean="0">
                <a:solidFill>
                  <a:srgbClr val="0070C0"/>
                </a:solidFill>
                <a:latin typeface="Arial" panose="020B0604020202020204" pitchFamily="34" charset="0"/>
                <a:cs typeface="Arial" panose="020B0604020202020204" pitchFamily="34" charset="0"/>
              </a:rPr>
              <a:t> </a:t>
            </a:r>
            <a:r>
              <a:rPr lang="en-US" sz="1900" b="1" dirty="0">
                <a:solidFill>
                  <a:srgbClr val="0070C0"/>
                </a:solidFill>
                <a:latin typeface="Arial" panose="020B0604020202020204" pitchFamily="34" charset="0"/>
                <a:cs typeface="Arial" panose="020B0604020202020204" pitchFamily="34" charset="0"/>
              </a:rPr>
              <a:t>2H</a:t>
            </a:r>
            <a:r>
              <a:rPr lang="en-US" sz="1900" b="1" baseline="-25000" dirty="0">
                <a:solidFill>
                  <a:srgbClr val="0070C0"/>
                </a:solidFill>
                <a:latin typeface="Arial" panose="020B0604020202020204" pitchFamily="34" charset="0"/>
                <a:cs typeface="Arial" panose="020B0604020202020204" pitchFamily="34" charset="0"/>
              </a:rPr>
              <a:t>2</a:t>
            </a:r>
            <a:r>
              <a:rPr lang="en-US" sz="1900" b="1" dirty="0">
                <a:solidFill>
                  <a:srgbClr val="0070C0"/>
                </a:solidFill>
                <a:latin typeface="Arial" panose="020B0604020202020204" pitchFamily="34" charset="0"/>
                <a:cs typeface="Arial" panose="020B0604020202020204" pitchFamily="34" charset="0"/>
              </a:rPr>
              <a:t>0(I) + 0</a:t>
            </a:r>
            <a:r>
              <a:rPr lang="en-US" sz="1900" b="1" baseline="-25000" dirty="0">
                <a:solidFill>
                  <a:srgbClr val="0070C0"/>
                </a:solidFill>
                <a:latin typeface="Arial" panose="020B0604020202020204" pitchFamily="34" charset="0"/>
                <a:cs typeface="Arial" panose="020B0604020202020204" pitchFamily="34" charset="0"/>
              </a:rPr>
              <a:t>2</a:t>
            </a:r>
            <a:r>
              <a:rPr lang="en-US" sz="1900" b="1" dirty="0">
                <a:solidFill>
                  <a:srgbClr val="0070C0"/>
                </a:solidFill>
                <a:latin typeface="Arial" panose="020B0604020202020204" pitchFamily="34" charset="0"/>
                <a:cs typeface="Arial" panose="020B0604020202020204" pitchFamily="34" charset="0"/>
              </a:rPr>
              <a:t>(g)</a:t>
            </a:r>
          </a:p>
          <a:p>
            <a:pPr marL="449263">
              <a:spcAft>
                <a:spcPts val="200"/>
              </a:spcAft>
              <a:buClr>
                <a:srgbClr val="C00000"/>
              </a:buClr>
              <a:tabLst>
                <a:tab pos="8332788" algn="r"/>
              </a:tabLst>
            </a:pPr>
            <a:r>
              <a:rPr lang="en-US" sz="1900" dirty="0">
                <a:latin typeface="Arial" panose="020B0604020202020204" pitchFamily="34" charset="0"/>
                <a:cs typeface="Arial" panose="020B0604020202020204" pitchFamily="34" charset="0"/>
              </a:rPr>
              <a:t>A simple way of finding out how effective a catalyst is in this reaction is to add two drops of washing-up liquid to the solution under test and measure the height of the foam </a:t>
            </a:r>
            <a:r>
              <a:rPr lang="en-US" sz="1900" dirty="0" smtClean="0">
                <a:latin typeface="Arial" panose="020B0604020202020204" pitchFamily="34" charset="0"/>
                <a:cs typeface="Arial" panose="020B0604020202020204" pitchFamily="34" charset="0"/>
              </a:rPr>
              <a:t>produced. The </a:t>
            </a:r>
            <a:r>
              <a:rPr lang="en-US" sz="1900" dirty="0">
                <a:latin typeface="Arial" panose="020B0604020202020204" pitchFamily="34" charset="0"/>
                <a:cs typeface="Arial" panose="020B0604020202020204" pitchFamily="34" charset="0"/>
              </a:rPr>
              <a:t>result of adding different substances to the same concentration of hydrogen peroxide is shown in the diagram.</a:t>
            </a:r>
          </a:p>
        </p:txBody>
      </p:sp>
      <p:sp>
        <p:nvSpPr>
          <p:cNvPr id="3" name="Action Button: Back or Previous 2">
            <a:hlinkClick r:id="" action="ppaction://hlinkshowjump?jump=lastslideviewed" highlightClick="1"/>
          </p:cNvPr>
          <p:cNvSpPr/>
          <p:nvPr/>
        </p:nvSpPr>
        <p:spPr>
          <a:xfrm>
            <a:off x="8297446" y="1124744"/>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835696" y="3284984"/>
            <a:ext cx="5904656" cy="2379489"/>
          </a:xfrm>
          <a:prstGeom prst="rect">
            <a:avLst/>
          </a:prstGeom>
        </p:spPr>
      </p:pic>
      <p:sp>
        <p:nvSpPr>
          <p:cNvPr id="4" name="Rectangle 3"/>
          <p:cNvSpPr/>
          <p:nvPr/>
        </p:nvSpPr>
        <p:spPr>
          <a:xfrm>
            <a:off x="263808" y="5661248"/>
            <a:ext cx="8537694" cy="969496"/>
          </a:xfrm>
          <a:prstGeom prst="rect">
            <a:avLst/>
          </a:prstGeom>
        </p:spPr>
        <p:txBody>
          <a:bodyPr wrap="square">
            <a:spAutoFit/>
          </a:bodyPr>
          <a:lstStyle/>
          <a:p>
            <a:pPr marL="457200" indent="-457200">
              <a:spcAft>
                <a:spcPts val="200"/>
              </a:spcAft>
              <a:buClr>
                <a:srgbClr val="C00000"/>
              </a:buClr>
              <a:buFont typeface="+mj-lt"/>
              <a:buAutoNum type="alphaLcPeriod"/>
              <a:tabLst>
                <a:tab pos="8332788" algn="r"/>
              </a:tabLst>
            </a:pPr>
            <a:r>
              <a:rPr lang="en-US" sz="1900" dirty="0">
                <a:latin typeface="Arial" panose="020B0604020202020204" pitchFamily="34" charset="0"/>
                <a:cs typeface="Arial" panose="020B0604020202020204" pitchFamily="34" charset="0"/>
              </a:rPr>
              <a:t>Suggest why a foam was formed without shaking the tubes.</a:t>
            </a:r>
            <a:br>
              <a:rPr lang="en-US" sz="1900" dirty="0">
                <a:latin typeface="Arial" panose="020B0604020202020204" pitchFamily="34" charset="0"/>
                <a:cs typeface="Arial" panose="020B0604020202020204" pitchFamily="34" charset="0"/>
              </a:rPr>
            </a:br>
            <a:r>
              <a:rPr lang="en-US" sz="1900" dirty="0" smtClean="0">
                <a:latin typeface="Arial" panose="020B0604020202020204" pitchFamily="34" charset="0"/>
                <a:cs typeface="Arial" panose="020B0604020202020204" pitchFamily="34" charset="0"/>
              </a:rPr>
              <a:t>_________________________________________________________________________________________________________________</a:t>
            </a:r>
            <a:r>
              <a:rPr lang="en-US" sz="1900" dirty="0">
                <a:latin typeface="Arial" panose="020B0604020202020204" pitchFamily="34" charset="0"/>
                <a:cs typeface="Arial" panose="020B0604020202020204" pitchFamily="34" charset="0"/>
              </a:rPr>
              <a:t>	 [2]</a:t>
            </a:r>
          </a:p>
        </p:txBody>
      </p:sp>
    </p:spTree>
    <p:extLst>
      <p:ext uri="{BB962C8B-B14F-4D97-AF65-F5344CB8AC3E}">
        <p14:creationId xmlns:p14="http://schemas.microsoft.com/office/powerpoint/2010/main" val="1647873310"/>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10.6 </a:t>
            </a:r>
            <a:r>
              <a:rPr lang="en-GB" sz="4000" dirty="0"/>
              <a:t>– </a:t>
            </a:r>
            <a:r>
              <a:rPr lang="en-GB" sz="4000" dirty="0" smtClean="0"/>
              <a:t>Revision Book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56</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5329664"/>
          </a:xfrm>
          <a:prstGeom prst="rect">
            <a:avLst/>
          </a:prstGeom>
        </p:spPr>
        <p:txBody>
          <a:bodyPr wrap="square">
            <a:spAutoFit/>
          </a:bodyPr>
          <a:lstStyle/>
          <a:p>
            <a:pPr marL="361950" indent="-361950">
              <a:spcAft>
                <a:spcPts val="200"/>
              </a:spcAft>
              <a:buClr>
                <a:srgbClr val="C00000"/>
              </a:buClr>
              <a:buFont typeface="+mj-lt"/>
              <a:buAutoNum type="alphaLcPeriod" startAt="2"/>
              <a:tabLst>
                <a:tab pos="8332788" algn="r"/>
              </a:tabLst>
            </a:pPr>
            <a:r>
              <a:rPr lang="en-US" sz="1660" dirty="0" smtClean="0">
                <a:latin typeface="Arial" panose="020B0604020202020204" pitchFamily="34" charset="0"/>
                <a:cs typeface="Arial" panose="020B0604020202020204" pitchFamily="34" charset="0"/>
              </a:rPr>
              <a:t>Which </a:t>
            </a:r>
            <a:r>
              <a:rPr lang="en-US" sz="1660" dirty="0">
                <a:latin typeface="Arial" panose="020B0604020202020204" pitchFamily="34" charset="0"/>
                <a:cs typeface="Arial" panose="020B0604020202020204" pitchFamily="34" charset="0"/>
              </a:rPr>
              <a:t>substance is the best catalyst for the reaction</a:t>
            </a:r>
            <a:r>
              <a:rPr lang="en-US" sz="1660" dirty="0" smtClean="0">
                <a:latin typeface="Arial" panose="020B0604020202020204" pitchFamily="34" charset="0"/>
                <a:cs typeface="Arial" panose="020B0604020202020204" pitchFamily="34" charset="0"/>
              </a:rPr>
              <a:t>?</a:t>
            </a:r>
            <a:br>
              <a:rPr lang="en-US" sz="1660" dirty="0" smtClean="0">
                <a:latin typeface="Arial" panose="020B0604020202020204" pitchFamily="34" charset="0"/>
                <a:cs typeface="Arial" panose="020B0604020202020204" pitchFamily="34" charset="0"/>
              </a:rPr>
            </a:br>
            <a:r>
              <a:rPr lang="en-US" sz="1660" dirty="0" smtClean="0">
                <a:latin typeface="Arial" panose="020B0604020202020204" pitchFamily="34" charset="0"/>
                <a:cs typeface="Arial" panose="020B0604020202020204" pitchFamily="34" charset="0"/>
              </a:rPr>
              <a:t>________________________________________________________________	 </a:t>
            </a:r>
            <a:r>
              <a:rPr lang="en-US" sz="1660" dirty="0">
                <a:latin typeface="Arial" panose="020B0604020202020204" pitchFamily="34" charset="0"/>
                <a:cs typeface="Arial" panose="020B0604020202020204" pitchFamily="34" charset="0"/>
              </a:rPr>
              <a:t>[</a:t>
            </a:r>
            <a:r>
              <a:rPr lang="en-US" sz="1660" dirty="0" smtClean="0">
                <a:latin typeface="Arial" panose="020B0604020202020204" pitchFamily="34" charset="0"/>
                <a:cs typeface="Arial" panose="020B0604020202020204" pitchFamily="34" charset="0"/>
              </a:rPr>
              <a:t>1]</a:t>
            </a:r>
            <a:endParaRPr lang="en-US" sz="1660" dirty="0">
              <a:latin typeface="Arial" panose="020B0604020202020204" pitchFamily="34" charset="0"/>
              <a:cs typeface="Arial" panose="020B0604020202020204" pitchFamily="34" charset="0"/>
            </a:endParaRPr>
          </a:p>
          <a:p>
            <a:pPr marL="361950" indent="-361950">
              <a:spcAft>
                <a:spcPts val="200"/>
              </a:spcAft>
              <a:buClr>
                <a:srgbClr val="C00000"/>
              </a:buClr>
              <a:buFont typeface="+mj-lt"/>
              <a:buAutoNum type="alphaLcPeriod" startAt="2"/>
              <a:tabLst>
                <a:tab pos="8332788" algn="r"/>
              </a:tabLst>
            </a:pPr>
            <a:r>
              <a:rPr lang="en-US" sz="1660" dirty="0" smtClean="0">
                <a:latin typeface="Arial" panose="020B0604020202020204" pitchFamily="34" charset="0"/>
                <a:cs typeface="Arial" panose="020B0604020202020204" pitchFamily="34" charset="0"/>
              </a:rPr>
              <a:t>Use </a:t>
            </a:r>
            <a:r>
              <a:rPr lang="en-US" sz="1660" dirty="0">
                <a:latin typeface="Arial" panose="020B0604020202020204" pitchFamily="34" charset="0"/>
                <a:cs typeface="Arial" panose="020B0604020202020204" pitchFamily="34" charset="0"/>
              </a:rPr>
              <a:t>the information in the diagram to explain why the piece of liver is a better catalyst than copper(</a:t>
            </a:r>
            <a:r>
              <a:rPr lang="en-US" sz="1660" dirty="0" err="1">
                <a:latin typeface="Arial" panose="020B0604020202020204" pitchFamily="34" charset="0"/>
                <a:cs typeface="Arial" panose="020B0604020202020204" pitchFamily="34" charset="0"/>
              </a:rPr>
              <a:t>ll</a:t>
            </a:r>
            <a:r>
              <a:rPr lang="en-US" sz="1660" dirty="0">
                <a:latin typeface="Arial" panose="020B0604020202020204" pitchFamily="34" charset="0"/>
                <a:cs typeface="Arial" panose="020B0604020202020204" pitchFamily="34" charset="0"/>
              </a:rPr>
              <a:t>) oxide</a:t>
            </a:r>
            <a:r>
              <a:rPr lang="en-US" sz="1660" dirty="0" smtClean="0">
                <a:latin typeface="Arial" panose="020B0604020202020204" pitchFamily="34" charset="0"/>
                <a:cs typeface="Arial" panose="020B0604020202020204" pitchFamily="34" charset="0"/>
              </a:rPr>
              <a:t>.</a:t>
            </a:r>
            <a:br>
              <a:rPr lang="en-US" sz="1660" dirty="0" smtClean="0">
                <a:latin typeface="Arial" panose="020B0604020202020204" pitchFamily="34" charset="0"/>
                <a:cs typeface="Arial" panose="020B0604020202020204" pitchFamily="34" charset="0"/>
              </a:rPr>
            </a:br>
            <a:r>
              <a:rPr lang="en-US" sz="1660" dirty="0" smtClean="0">
                <a:latin typeface="Arial" panose="020B0604020202020204" pitchFamily="34" charset="0"/>
                <a:cs typeface="Arial" panose="020B0604020202020204" pitchFamily="34" charset="0"/>
              </a:rPr>
              <a:t>_____________________________________________________________________________________________________________________________________	[</a:t>
            </a:r>
            <a:r>
              <a:rPr lang="en-US" sz="1660" dirty="0">
                <a:latin typeface="Arial" panose="020B0604020202020204" pitchFamily="34" charset="0"/>
                <a:cs typeface="Arial" panose="020B0604020202020204" pitchFamily="34" charset="0"/>
              </a:rPr>
              <a:t>2]</a:t>
            </a:r>
          </a:p>
          <a:p>
            <a:pPr marL="361950" indent="-361950">
              <a:spcAft>
                <a:spcPts val="200"/>
              </a:spcAft>
              <a:buClr>
                <a:srgbClr val="C00000"/>
              </a:buClr>
              <a:buFont typeface="+mj-lt"/>
              <a:buAutoNum type="alphaLcPeriod" startAt="2"/>
              <a:tabLst>
                <a:tab pos="8332788" algn="r"/>
              </a:tabLst>
            </a:pPr>
            <a:r>
              <a:rPr lang="en-US" sz="1660" dirty="0" smtClean="0">
                <a:latin typeface="Arial" panose="020B0604020202020204" pitchFamily="34" charset="0"/>
                <a:cs typeface="Arial" panose="020B0604020202020204" pitchFamily="34" charset="0"/>
              </a:rPr>
              <a:t>i</a:t>
            </a:r>
            <a:r>
              <a:rPr lang="en-US" sz="1660" dirty="0">
                <a:latin typeface="Arial" panose="020B0604020202020204" pitchFamily="34" charset="0"/>
                <a:cs typeface="Arial" panose="020B0604020202020204" pitchFamily="34" charset="0"/>
              </a:rPr>
              <a:t>. Liver contains biological catalysts. What is the general name given to a biological catalyst</a:t>
            </a:r>
            <a:r>
              <a:rPr lang="en-US" sz="1660" dirty="0" smtClean="0">
                <a:latin typeface="Arial" panose="020B0604020202020204" pitchFamily="34" charset="0"/>
                <a:cs typeface="Arial" panose="020B0604020202020204" pitchFamily="34" charset="0"/>
              </a:rPr>
              <a:t>?</a:t>
            </a:r>
            <a:br>
              <a:rPr lang="en-US" sz="1660" dirty="0" smtClean="0">
                <a:latin typeface="Arial" panose="020B0604020202020204" pitchFamily="34" charset="0"/>
                <a:cs typeface="Arial" panose="020B0604020202020204" pitchFamily="34" charset="0"/>
              </a:rPr>
            </a:br>
            <a:r>
              <a:rPr lang="en-US" sz="1660" dirty="0" smtClean="0">
                <a:latin typeface="Arial" panose="020B0604020202020204" pitchFamily="34" charset="0"/>
                <a:cs typeface="Arial" panose="020B0604020202020204" pitchFamily="34" charset="0"/>
              </a:rPr>
              <a:t>_________________________________________________________________	[1]</a:t>
            </a:r>
            <a:br>
              <a:rPr lang="en-US" sz="1660" dirty="0" smtClean="0">
                <a:latin typeface="Arial" panose="020B0604020202020204" pitchFamily="34" charset="0"/>
                <a:cs typeface="Arial" panose="020B0604020202020204" pitchFamily="34" charset="0"/>
              </a:rPr>
            </a:br>
            <a:r>
              <a:rPr lang="en-US" sz="1660" dirty="0" smtClean="0">
                <a:latin typeface="Arial" panose="020B0604020202020204" pitchFamily="34" charset="0"/>
                <a:cs typeface="Arial" panose="020B0604020202020204" pitchFamily="34" charset="0"/>
              </a:rPr>
              <a:t>ii</a:t>
            </a:r>
            <a:r>
              <a:rPr lang="en-US" sz="1660" dirty="0">
                <a:latin typeface="Arial" panose="020B0604020202020204" pitchFamily="34" charset="0"/>
                <a:cs typeface="Arial" panose="020B0604020202020204" pitchFamily="34" charset="0"/>
              </a:rPr>
              <a:t>. What could you do to the piece of liver to make it a more efficient catalyst in this reaction? Explain your answer</a:t>
            </a:r>
            <a:r>
              <a:rPr lang="en-US" sz="1660" dirty="0" smtClean="0">
                <a:latin typeface="Arial" panose="020B0604020202020204" pitchFamily="34" charset="0"/>
                <a:cs typeface="Arial" panose="020B0604020202020204" pitchFamily="34" charset="0"/>
              </a:rPr>
              <a:t>.</a:t>
            </a:r>
            <a:br>
              <a:rPr lang="en-US" sz="1660" dirty="0" smtClean="0">
                <a:latin typeface="Arial" panose="020B0604020202020204" pitchFamily="34" charset="0"/>
                <a:cs typeface="Arial" panose="020B0604020202020204" pitchFamily="34" charset="0"/>
              </a:rPr>
            </a:br>
            <a:r>
              <a:rPr lang="en-US" sz="1660" dirty="0" smtClean="0">
                <a:latin typeface="Arial" panose="020B0604020202020204" pitchFamily="34" charset="0"/>
                <a:cs typeface="Arial" panose="020B0604020202020204" pitchFamily="34" charset="0"/>
              </a:rPr>
              <a:t>_____________________________________________________________________________________________________________________________________	[</a:t>
            </a:r>
            <a:r>
              <a:rPr lang="en-US" sz="1660" dirty="0">
                <a:latin typeface="Arial" panose="020B0604020202020204" pitchFamily="34" charset="0"/>
                <a:cs typeface="Arial" panose="020B0604020202020204" pitchFamily="34" charset="0"/>
              </a:rPr>
              <a:t>2]</a:t>
            </a:r>
          </a:p>
          <a:p>
            <a:pPr marL="361950" indent="-361950">
              <a:spcAft>
                <a:spcPts val="200"/>
              </a:spcAft>
              <a:buClr>
                <a:srgbClr val="C00000"/>
              </a:buClr>
              <a:buFont typeface="+mj-lt"/>
              <a:buAutoNum type="alphaLcPeriod" startAt="2"/>
              <a:tabLst>
                <a:tab pos="8332788" algn="r"/>
              </a:tabLst>
            </a:pPr>
            <a:r>
              <a:rPr lang="en-US" sz="1660" dirty="0" smtClean="0">
                <a:latin typeface="Arial" panose="020B0604020202020204" pitchFamily="34" charset="0"/>
                <a:cs typeface="Arial" panose="020B0604020202020204" pitchFamily="34" charset="0"/>
              </a:rPr>
              <a:t>Suggest </a:t>
            </a:r>
            <a:r>
              <a:rPr lang="en-US" sz="1660" dirty="0">
                <a:latin typeface="Arial" panose="020B0604020202020204" pitchFamily="34" charset="0"/>
                <a:cs typeface="Arial" panose="020B0604020202020204" pitchFamily="34" charset="0"/>
              </a:rPr>
              <a:t>a more accurate method for comparing the rates of this </a:t>
            </a:r>
            <a:r>
              <a:rPr lang="en-US" sz="1660" dirty="0" err="1">
                <a:latin typeface="Arial" panose="020B0604020202020204" pitchFamily="34" charset="0"/>
                <a:cs typeface="Arial" panose="020B0604020202020204" pitchFamily="34" charset="0"/>
              </a:rPr>
              <a:t>catalysed</a:t>
            </a:r>
            <a:r>
              <a:rPr lang="en-US" sz="1660" dirty="0">
                <a:latin typeface="Arial" panose="020B0604020202020204" pitchFamily="34" charset="0"/>
                <a:cs typeface="Arial" panose="020B0604020202020204" pitchFamily="34" charset="0"/>
              </a:rPr>
              <a:t> reaction. </a:t>
            </a:r>
            <a:r>
              <a:rPr lang="en-US" sz="1660" dirty="0" smtClean="0">
                <a:latin typeface="Arial" panose="020B0604020202020204" pitchFamily="34" charset="0"/>
                <a:cs typeface="Arial" panose="020B0604020202020204" pitchFamily="34" charset="0"/>
              </a:rPr>
              <a:t/>
            </a:r>
            <a:br>
              <a:rPr lang="en-US" sz="1660" dirty="0" smtClean="0">
                <a:latin typeface="Arial" panose="020B0604020202020204" pitchFamily="34" charset="0"/>
                <a:cs typeface="Arial" panose="020B0604020202020204" pitchFamily="34" charset="0"/>
              </a:rPr>
            </a:br>
            <a:r>
              <a:rPr lang="en-US" sz="1660" dirty="0" smtClean="0">
                <a:latin typeface="Arial" panose="020B0604020202020204" pitchFamily="34" charset="0"/>
                <a:cs typeface="Arial" panose="020B0604020202020204" pitchFamily="34" charset="0"/>
              </a:rPr>
              <a:t>_________________________________________________________________________________________________________________________________________________________________________________________________________	[</a:t>
            </a:r>
            <a:r>
              <a:rPr lang="en-US" sz="1660" dirty="0">
                <a:latin typeface="Arial" panose="020B0604020202020204" pitchFamily="34" charset="0"/>
                <a:cs typeface="Arial" panose="020B0604020202020204" pitchFamily="34" charset="0"/>
              </a:rPr>
              <a:t>3]</a:t>
            </a:r>
          </a:p>
          <a:p>
            <a:pPr>
              <a:spcAft>
                <a:spcPts val="200"/>
              </a:spcAft>
              <a:buClr>
                <a:srgbClr val="C00000"/>
              </a:buClr>
              <a:tabLst>
                <a:tab pos="8332788" algn="r"/>
              </a:tabLst>
            </a:pPr>
            <a:r>
              <a:rPr lang="en-US" sz="1660" b="1" dirty="0" smtClean="0">
                <a:latin typeface="Arial" panose="020B0604020202020204" pitchFamily="34" charset="0"/>
                <a:cs typeface="Arial" panose="020B0604020202020204" pitchFamily="34" charset="0"/>
              </a:rPr>
              <a:t>Extension</a:t>
            </a:r>
          </a:p>
          <a:p>
            <a:pPr marL="342900" indent="-342900">
              <a:spcAft>
                <a:spcPts val="200"/>
              </a:spcAft>
              <a:buClr>
                <a:srgbClr val="C00000"/>
              </a:buClr>
              <a:buFont typeface="+mj-lt"/>
              <a:buAutoNum type="arabicPeriod" startAt="2"/>
              <a:tabLst>
                <a:tab pos="8332788" algn="r"/>
              </a:tabLst>
            </a:pPr>
            <a:r>
              <a:rPr lang="en-US" sz="1660" dirty="0" smtClean="0">
                <a:latin typeface="Arial" panose="020B0604020202020204" pitchFamily="34" charset="0"/>
                <a:cs typeface="Arial" panose="020B0604020202020204" pitchFamily="34" charset="0"/>
              </a:rPr>
              <a:t>Use </a:t>
            </a:r>
            <a:r>
              <a:rPr lang="en-US" sz="1660" dirty="0">
                <a:latin typeface="Arial" panose="020B0604020202020204" pitchFamily="34" charset="0"/>
                <a:cs typeface="Arial" panose="020B0604020202020204" pitchFamily="34" charset="0"/>
              </a:rPr>
              <a:t>books or the internet to help you construct an energy profile diagram for an </a:t>
            </a:r>
            <a:r>
              <a:rPr lang="en-US" sz="1660" dirty="0" err="1">
                <a:latin typeface="Arial" panose="020B0604020202020204" pitchFamily="34" charset="0"/>
                <a:cs typeface="Arial" panose="020B0604020202020204" pitchFamily="34" charset="0"/>
              </a:rPr>
              <a:t>uncatalysed</a:t>
            </a:r>
            <a:r>
              <a:rPr lang="en-US" sz="1660" dirty="0">
                <a:latin typeface="Arial" panose="020B0604020202020204" pitchFamily="34" charset="0"/>
                <a:cs typeface="Arial" panose="020B0604020202020204" pitchFamily="34" charset="0"/>
              </a:rPr>
              <a:t> reaction and the same reaction using a catalyst. </a:t>
            </a:r>
            <a:r>
              <a:rPr lang="en-US" sz="1660" dirty="0" smtClean="0">
                <a:latin typeface="Arial" panose="020B0604020202020204" pitchFamily="34" charset="0"/>
                <a:cs typeface="Arial" panose="020B0604020202020204" pitchFamily="34" charset="0"/>
              </a:rPr>
              <a:t>	[</a:t>
            </a:r>
            <a:r>
              <a:rPr lang="en-US" sz="1660" dirty="0">
                <a:latin typeface="Arial" panose="020B0604020202020204" pitchFamily="34" charset="0"/>
                <a:cs typeface="Arial" panose="020B0604020202020204" pitchFamily="34" charset="0"/>
              </a:rPr>
              <a:t>5]</a:t>
            </a:r>
          </a:p>
        </p:txBody>
      </p:sp>
      <p:sp>
        <p:nvSpPr>
          <p:cNvPr id="3" name="Action Button: Back or Previous 2">
            <a:hlinkClick r:id="" action="ppaction://hlinkshowjump?jump=lastslideviewed" highlightClick="1"/>
          </p:cNvPr>
          <p:cNvSpPr/>
          <p:nvPr/>
        </p:nvSpPr>
        <p:spPr>
          <a:xfrm>
            <a:off x="8299715" y="3721430"/>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97841790"/>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10.7 </a:t>
            </a:r>
            <a:r>
              <a:rPr lang="en-GB" sz="4000" dirty="0"/>
              <a:t>– </a:t>
            </a:r>
            <a:r>
              <a:rPr lang="en-GB" sz="4000" dirty="0" smtClean="0"/>
              <a:t>Revision Book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57</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5275290"/>
          </a:xfrm>
          <a:prstGeom prst="rect">
            <a:avLst/>
          </a:prstGeom>
        </p:spPr>
        <p:txBody>
          <a:bodyPr wrap="square">
            <a:spAutoFit/>
          </a:bodyPr>
          <a:lstStyle/>
          <a:p>
            <a:pPr marL="361950" indent="-361950">
              <a:spcAft>
                <a:spcPts val="200"/>
              </a:spcAft>
              <a:buClr>
                <a:srgbClr val="C00000"/>
              </a:buClr>
              <a:buFont typeface="+mj-lt"/>
              <a:buAutoNum type="arabicPeriod"/>
              <a:tabLst>
                <a:tab pos="1517650" algn="l"/>
                <a:tab pos="3416300" algn="l"/>
                <a:tab pos="4572000" algn="l"/>
                <a:tab pos="5383213" algn="l"/>
                <a:tab pos="6194425" algn="l"/>
                <a:tab pos="8332788" algn="r"/>
              </a:tabLst>
            </a:pPr>
            <a:r>
              <a:rPr lang="en-US" sz="2370" b="1" dirty="0" smtClean="0">
                <a:latin typeface="Arial" panose="020B0604020202020204" pitchFamily="34" charset="0"/>
                <a:cs typeface="Arial" panose="020B0604020202020204" pitchFamily="34" charset="0"/>
              </a:rPr>
              <a:t>a</a:t>
            </a:r>
            <a:r>
              <a:rPr lang="en-US" sz="2370" dirty="0">
                <a:latin typeface="Arial" panose="020B0604020202020204" pitchFamily="34" charset="0"/>
                <a:cs typeface="Arial" panose="020B0604020202020204" pitchFamily="34" charset="0"/>
              </a:rPr>
              <a:t>. Complete these sentences about photochemical reactions using words from the </a:t>
            </a:r>
            <a:r>
              <a:rPr lang="en-US" sz="2370" dirty="0" smtClean="0">
                <a:latin typeface="Arial" panose="020B0604020202020204" pitchFamily="34" charset="0"/>
                <a:cs typeface="Arial" panose="020B0604020202020204" pitchFamily="34" charset="0"/>
              </a:rPr>
              <a:t>list.</a:t>
            </a:r>
            <a:br>
              <a:rPr lang="en-US" sz="2370" dirty="0" smtClean="0">
                <a:latin typeface="Arial" panose="020B0604020202020204" pitchFamily="34" charset="0"/>
                <a:cs typeface="Arial" panose="020B0604020202020204" pitchFamily="34" charset="0"/>
              </a:rPr>
            </a:br>
            <a:r>
              <a:rPr lang="en-US" sz="2370" b="1" dirty="0" smtClean="0">
                <a:latin typeface="Arial" panose="020B0604020202020204" pitchFamily="34" charset="0"/>
                <a:cs typeface="Arial" panose="020B0604020202020204" pitchFamily="34" charset="0"/>
              </a:rPr>
              <a:t>carbon 	chlorophylls 	leaves 	light 	only 	pigments 	water</a:t>
            </a:r>
          </a:p>
          <a:p>
            <a:pPr marL="361950">
              <a:spcAft>
                <a:spcPts val="200"/>
              </a:spcAft>
              <a:buClr>
                <a:srgbClr val="C00000"/>
              </a:buClr>
              <a:tabLst>
                <a:tab pos="8332788" algn="r"/>
              </a:tabLst>
            </a:pPr>
            <a:r>
              <a:rPr lang="en-US" sz="2370" dirty="0" smtClean="0">
                <a:latin typeface="Arial" panose="020B0604020202020204" pitchFamily="34" charset="0"/>
                <a:cs typeface="Arial" panose="020B0604020202020204" pitchFamily="34" charset="0"/>
              </a:rPr>
              <a:t>Chemical </a:t>
            </a:r>
            <a:r>
              <a:rPr lang="en-US" sz="2370" dirty="0">
                <a:latin typeface="Arial" panose="020B0604020202020204" pitchFamily="34" charset="0"/>
                <a:cs typeface="Arial" panose="020B0604020202020204" pitchFamily="34" charset="0"/>
              </a:rPr>
              <a:t>reactions </a:t>
            </a:r>
            <a:r>
              <a:rPr lang="en-US" sz="2370" dirty="0" smtClean="0">
                <a:latin typeface="Arial" panose="020B0604020202020204" pitchFamily="34" charset="0"/>
                <a:cs typeface="Arial" panose="020B0604020202020204" pitchFamily="34" charset="0"/>
              </a:rPr>
              <a:t>that ______________________ occur </a:t>
            </a:r>
            <a:r>
              <a:rPr lang="en-US" sz="2370" dirty="0">
                <a:latin typeface="Arial" panose="020B0604020202020204" pitchFamily="34" charset="0"/>
                <a:cs typeface="Arial" panose="020B0604020202020204" pitchFamily="34" charset="0"/>
              </a:rPr>
              <a:t>in the presence </a:t>
            </a:r>
            <a:r>
              <a:rPr lang="en-US" sz="2370" dirty="0" smtClean="0">
                <a:latin typeface="Arial" panose="020B0604020202020204" pitchFamily="34" charset="0"/>
                <a:cs typeface="Arial" panose="020B0604020202020204" pitchFamily="34" charset="0"/>
              </a:rPr>
              <a:t>of _________________________ are </a:t>
            </a:r>
            <a:r>
              <a:rPr lang="en-US" sz="2370" dirty="0">
                <a:latin typeface="Arial" panose="020B0604020202020204" pitchFamily="34" charset="0"/>
                <a:cs typeface="Arial" panose="020B0604020202020204" pitchFamily="34" charset="0"/>
              </a:rPr>
              <a:t>called photochemical reactions. Photosynthesis is a photochemical reaction </a:t>
            </a:r>
            <a:r>
              <a:rPr lang="en-US" sz="2370" dirty="0" smtClean="0">
                <a:latin typeface="Arial" panose="020B0604020202020204" pitchFamily="34" charset="0"/>
                <a:cs typeface="Arial" panose="020B0604020202020204" pitchFamily="34" charset="0"/>
              </a:rPr>
              <a:t>that uses _________________________ in plant __________________ called _________________ to catalyse the </a:t>
            </a:r>
            <a:r>
              <a:rPr lang="en-US" sz="2370" dirty="0">
                <a:latin typeface="Arial" panose="020B0604020202020204" pitchFamily="34" charset="0"/>
                <a:cs typeface="Arial" panose="020B0604020202020204" pitchFamily="34" charset="0"/>
              </a:rPr>
              <a:t>conversion </a:t>
            </a:r>
            <a:r>
              <a:rPr lang="en-US" sz="2370" dirty="0" smtClean="0">
                <a:latin typeface="Arial" panose="020B0604020202020204" pitchFamily="34" charset="0"/>
                <a:cs typeface="Arial" panose="020B0604020202020204" pitchFamily="34" charset="0"/>
              </a:rPr>
              <a:t>of _________________ dioxide and ___________________ to </a:t>
            </a:r>
            <a:r>
              <a:rPr lang="en-US" sz="2370" dirty="0">
                <a:latin typeface="Arial" panose="020B0604020202020204" pitchFamily="34" charset="0"/>
                <a:cs typeface="Arial" panose="020B0604020202020204" pitchFamily="34" charset="0"/>
              </a:rPr>
              <a:t>glucose and oxygen. </a:t>
            </a:r>
            <a:r>
              <a:rPr lang="en-US" sz="2370" dirty="0" smtClean="0">
                <a:latin typeface="Arial" panose="020B0604020202020204" pitchFamily="34" charset="0"/>
                <a:cs typeface="Arial" panose="020B0604020202020204" pitchFamily="34" charset="0"/>
              </a:rPr>
              <a:t>	[</a:t>
            </a:r>
            <a:r>
              <a:rPr lang="en-US" sz="2370" dirty="0">
                <a:latin typeface="Arial" panose="020B0604020202020204" pitchFamily="34" charset="0"/>
                <a:cs typeface="Arial" panose="020B0604020202020204" pitchFamily="34" charset="0"/>
              </a:rPr>
              <a:t>7]</a:t>
            </a:r>
          </a:p>
          <a:p>
            <a:pPr marL="361950">
              <a:spcAft>
                <a:spcPts val="200"/>
              </a:spcAft>
              <a:buClr>
                <a:srgbClr val="C00000"/>
              </a:buClr>
              <a:tabLst>
                <a:tab pos="8332788" algn="r"/>
              </a:tabLst>
            </a:pPr>
            <a:r>
              <a:rPr lang="en-US" sz="2370" b="1" dirty="0">
                <a:latin typeface="Arial" panose="020B0604020202020204" pitchFamily="34" charset="0"/>
                <a:cs typeface="Arial" panose="020B0604020202020204" pitchFamily="34" charset="0"/>
              </a:rPr>
              <a:t>b</a:t>
            </a:r>
            <a:r>
              <a:rPr lang="en-US" sz="2370" dirty="0">
                <a:latin typeface="Arial" panose="020B0604020202020204" pitchFamily="34" charset="0"/>
                <a:cs typeface="Arial" panose="020B0604020202020204" pitchFamily="34" charset="0"/>
              </a:rPr>
              <a:t>. Complete the chemical equation for photosynthesis.</a:t>
            </a:r>
          </a:p>
          <a:p>
            <a:pPr marL="361950">
              <a:spcAft>
                <a:spcPts val="200"/>
              </a:spcAft>
              <a:buClr>
                <a:srgbClr val="C00000"/>
              </a:buClr>
              <a:tabLst>
                <a:tab pos="8332788" algn="r"/>
              </a:tabLst>
            </a:pPr>
            <a:r>
              <a:rPr lang="en-US" sz="2370" dirty="0" smtClean="0">
                <a:latin typeface="Arial" panose="020B0604020202020204" pitchFamily="34" charset="0"/>
                <a:cs typeface="Arial" panose="020B0604020202020204" pitchFamily="34" charset="0"/>
              </a:rPr>
              <a:t>_______________ </a:t>
            </a:r>
            <a:r>
              <a:rPr lang="en-US" sz="2370" dirty="0">
                <a:latin typeface="Arial" panose="020B0604020202020204" pitchFamily="34" charset="0"/>
                <a:cs typeface="Arial" panose="020B0604020202020204" pitchFamily="34" charset="0"/>
              </a:rPr>
              <a:t>+ </a:t>
            </a:r>
            <a:r>
              <a:rPr lang="en-US" sz="2370" dirty="0" smtClean="0">
                <a:latin typeface="Arial" panose="020B0604020202020204" pitchFamily="34" charset="0"/>
                <a:cs typeface="Arial" panose="020B0604020202020204" pitchFamily="34" charset="0"/>
              </a:rPr>
              <a:t>______________ </a:t>
            </a:r>
            <a:r>
              <a:rPr lang="en-US" sz="2370" dirty="0">
                <a:latin typeface="Arial" panose="020B0604020202020204" pitchFamily="34" charset="0"/>
                <a:cs typeface="Arial" panose="020B0604020202020204" pitchFamily="34" charset="0"/>
              </a:rPr>
              <a:t>- </a:t>
            </a:r>
            <a:r>
              <a:rPr lang="en-US" sz="2370" dirty="0" smtClean="0">
                <a:latin typeface="Arial" panose="020B0604020202020204" pitchFamily="34" charset="0"/>
                <a:cs typeface="Arial" panose="020B0604020202020204" pitchFamily="34" charset="0"/>
              </a:rPr>
              <a:t>C</a:t>
            </a:r>
            <a:r>
              <a:rPr lang="en-US" sz="2370" baseline="-25000" dirty="0" smtClean="0">
                <a:latin typeface="Arial" panose="020B0604020202020204" pitchFamily="34" charset="0"/>
                <a:cs typeface="Arial" panose="020B0604020202020204" pitchFamily="34" charset="0"/>
              </a:rPr>
              <a:t>6</a:t>
            </a:r>
            <a:r>
              <a:rPr lang="en-US" sz="2370" dirty="0" smtClean="0">
                <a:latin typeface="Arial" panose="020B0604020202020204" pitchFamily="34" charset="0"/>
                <a:cs typeface="Arial" panose="020B0604020202020204" pitchFamily="34" charset="0"/>
              </a:rPr>
              <a:t>H</a:t>
            </a:r>
            <a:r>
              <a:rPr lang="en-US" sz="2370" baseline="-25000" dirty="0" smtClean="0">
                <a:latin typeface="Arial" panose="020B0604020202020204" pitchFamily="34" charset="0"/>
                <a:cs typeface="Arial" panose="020B0604020202020204" pitchFamily="34" charset="0"/>
              </a:rPr>
              <a:t>12</a:t>
            </a:r>
            <a:r>
              <a:rPr lang="en-US" sz="2370" dirty="0" smtClean="0">
                <a:latin typeface="Arial" panose="020B0604020202020204" pitchFamily="34" charset="0"/>
                <a:cs typeface="Arial" panose="020B0604020202020204" pitchFamily="34" charset="0"/>
              </a:rPr>
              <a:t>O</a:t>
            </a:r>
            <a:r>
              <a:rPr lang="en-US" sz="2370" baseline="-25000" dirty="0" smtClean="0">
                <a:latin typeface="Arial" panose="020B0604020202020204" pitchFamily="34" charset="0"/>
                <a:cs typeface="Arial" panose="020B0604020202020204" pitchFamily="34" charset="0"/>
              </a:rPr>
              <a:t>6</a:t>
            </a:r>
            <a:r>
              <a:rPr lang="en-US" sz="2370" dirty="0" smtClean="0">
                <a:latin typeface="Arial" panose="020B0604020202020204" pitchFamily="34" charset="0"/>
                <a:cs typeface="Arial" panose="020B0604020202020204" pitchFamily="34" charset="0"/>
              </a:rPr>
              <a:t> </a:t>
            </a:r>
            <a:r>
              <a:rPr lang="en-US" sz="2370" dirty="0">
                <a:latin typeface="Arial" panose="020B0604020202020204" pitchFamily="34" charset="0"/>
                <a:cs typeface="Arial" panose="020B0604020202020204" pitchFamily="34" charset="0"/>
              </a:rPr>
              <a:t>+ </a:t>
            </a:r>
            <a:r>
              <a:rPr lang="en-US" sz="2370" dirty="0" smtClean="0">
                <a:latin typeface="Arial" panose="020B0604020202020204" pitchFamily="34" charset="0"/>
                <a:cs typeface="Arial" panose="020B0604020202020204" pitchFamily="34" charset="0"/>
              </a:rPr>
              <a:t>6O</a:t>
            </a:r>
            <a:r>
              <a:rPr lang="en-US" sz="2370" baseline="-25000" dirty="0" smtClean="0">
                <a:latin typeface="Arial" panose="020B0604020202020204" pitchFamily="34" charset="0"/>
                <a:cs typeface="Arial" panose="020B0604020202020204" pitchFamily="34" charset="0"/>
              </a:rPr>
              <a:t>2</a:t>
            </a:r>
            <a:r>
              <a:rPr lang="en-US" sz="2370" dirty="0" smtClean="0">
                <a:latin typeface="Arial" panose="020B0604020202020204" pitchFamily="34" charset="0"/>
                <a:cs typeface="Arial" panose="020B0604020202020204" pitchFamily="34" charset="0"/>
              </a:rPr>
              <a:t>	[2</a:t>
            </a:r>
            <a:r>
              <a:rPr lang="en-US" sz="2370" dirty="0">
                <a:latin typeface="Arial" panose="020B0604020202020204" pitchFamily="34" charset="0"/>
                <a:cs typeface="Arial" panose="020B0604020202020204" pitchFamily="34" charset="0"/>
              </a:rPr>
              <a:t>]</a:t>
            </a:r>
          </a:p>
        </p:txBody>
      </p:sp>
      <p:sp>
        <p:nvSpPr>
          <p:cNvPr id="3" name="Action Button: Back or Previous 2">
            <a:hlinkClick r:id="" action="ppaction://hlinkshowjump?jump=lastslideviewed" highlightClick="1"/>
          </p:cNvPr>
          <p:cNvSpPr/>
          <p:nvPr/>
        </p:nvSpPr>
        <p:spPr>
          <a:xfrm>
            <a:off x="8299715" y="1124744"/>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54581155"/>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10.7 </a:t>
            </a:r>
            <a:r>
              <a:rPr lang="en-GB" sz="4000" dirty="0"/>
              <a:t>– </a:t>
            </a:r>
            <a:r>
              <a:rPr lang="en-GB" sz="4000" dirty="0" smtClean="0"/>
              <a:t>Revision Book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 57</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5375831"/>
          </a:xfrm>
          <a:prstGeom prst="rect">
            <a:avLst/>
          </a:prstGeom>
        </p:spPr>
        <p:txBody>
          <a:bodyPr wrap="square">
            <a:spAutoFit/>
          </a:bodyPr>
          <a:lstStyle/>
          <a:p>
            <a:pPr marL="457200" indent="-457200">
              <a:spcAft>
                <a:spcPts val="200"/>
              </a:spcAft>
              <a:buClr>
                <a:srgbClr val="C00000"/>
              </a:buClr>
              <a:buFont typeface="+mj-lt"/>
              <a:buAutoNum type="arabicPeriod" startAt="2"/>
              <a:tabLst>
                <a:tab pos="8332788" algn="r"/>
              </a:tabLst>
            </a:pPr>
            <a:r>
              <a:rPr lang="en-US" sz="2000" dirty="0">
                <a:latin typeface="Arial" panose="020B0604020202020204" pitchFamily="34" charset="0"/>
                <a:cs typeface="Arial" panose="020B0604020202020204" pitchFamily="34" charset="0"/>
              </a:rPr>
              <a:t>The graph shows how the rate of photosynthesis is affected by the brightness (intensity) of light</a:t>
            </a:r>
            <a:r>
              <a:rPr lang="en-US" sz="2000" dirty="0" smtClean="0">
                <a:latin typeface="Arial" panose="020B0604020202020204" pitchFamily="34" charset="0"/>
                <a:cs typeface="Arial" panose="020B0604020202020204" pitchFamily="34" charset="0"/>
              </a:rPr>
              <a:t>.</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a:p>
            <a:pPr marL="896938" indent="-447675">
              <a:spcAft>
                <a:spcPts val="200"/>
              </a:spcAft>
              <a:buClr>
                <a:srgbClr val="C00000"/>
              </a:buClr>
              <a:buFont typeface="+mj-lt"/>
              <a:buAutoNum type="alphaLcParenR"/>
              <a:tabLst>
                <a:tab pos="8332788" algn="r"/>
              </a:tabLst>
            </a:pPr>
            <a:r>
              <a:rPr lang="en-US" sz="2000" dirty="0" smtClean="0">
                <a:latin typeface="Arial" panose="020B0604020202020204" pitchFamily="34" charset="0"/>
                <a:cs typeface="Arial" panose="020B0604020202020204" pitchFamily="34" charset="0"/>
              </a:rPr>
              <a:t>Describe </a:t>
            </a:r>
            <a:r>
              <a:rPr lang="en-US" sz="2000" dirty="0">
                <a:latin typeface="Arial" panose="020B0604020202020204" pitchFamily="34" charset="0"/>
                <a:cs typeface="Arial" panose="020B0604020202020204" pitchFamily="34" charset="0"/>
              </a:rPr>
              <a:t>how rate of photosynthesis varies with light intensity from </a:t>
            </a:r>
            <a:r>
              <a:rPr lang="en-US" sz="2000" b="1" dirty="0">
                <a:latin typeface="Arial" panose="020B0604020202020204" pitchFamily="34" charset="0"/>
                <a:cs typeface="Arial" panose="020B0604020202020204" pitchFamily="34" charset="0"/>
              </a:rPr>
              <a:t>A</a:t>
            </a:r>
            <a:r>
              <a:rPr lang="en-US" sz="2000" dirty="0">
                <a:latin typeface="Arial" panose="020B0604020202020204" pitchFamily="34" charset="0"/>
                <a:cs typeface="Arial" panose="020B0604020202020204" pitchFamily="34" charset="0"/>
              </a:rPr>
              <a:t> to </a:t>
            </a:r>
            <a:r>
              <a:rPr lang="en-US" sz="2000" b="1" dirty="0">
                <a:latin typeface="Arial" panose="020B0604020202020204" pitchFamily="34" charset="0"/>
                <a:cs typeface="Arial" panose="020B0604020202020204" pitchFamily="34" charset="0"/>
              </a:rPr>
              <a:t>B</a:t>
            </a:r>
            <a:r>
              <a:rPr lang="en-US" sz="2000" dirty="0" smtClean="0">
                <a:latin typeface="Arial" panose="020B0604020202020204" pitchFamily="34" charset="0"/>
                <a:cs typeface="Arial" panose="020B0604020202020204" pitchFamily="34" charset="0"/>
              </a:rPr>
              <a:t>.</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______________________________________________________________________________________________________	[1]</a:t>
            </a:r>
          </a:p>
          <a:p>
            <a:pPr marL="896938" indent="-447675">
              <a:spcAft>
                <a:spcPts val="200"/>
              </a:spcAft>
              <a:buClr>
                <a:srgbClr val="C00000"/>
              </a:buClr>
              <a:buFont typeface="+mj-lt"/>
              <a:buAutoNum type="alphaLcParenR"/>
              <a:tabLst>
                <a:tab pos="8332788" algn="r"/>
              </a:tabLst>
            </a:pPr>
            <a:r>
              <a:rPr lang="en-US" sz="2000" dirty="0" smtClean="0">
                <a:latin typeface="Arial" panose="020B0604020202020204" pitchFamily="34" charset="0"/>
                <a:cs typeface="Arial" panose="020B0604020202020204" pitchFamily="34" charset="0"/>
              </a:rPr>
              <a:t>Suggest </a:t>
            </a:r>
            <a:r>
              <a:rPr lang="en-US" sz="2000" dirty="0">
                <a:latin typeface="Arial" panose="020B0604020202020204" pitchFamily="34" charset="0"/>
                <a:cs typeface="Arial" panose="020B0604020202020204" pitchFamily="34" charset="0"/>
              </a:rPr>
              <a:t>why the graph is horizontal between B and C</a:t>
            </a:r>
            <a:r>
              <a:rPr lang="en-US" sz="2000" dirty="0" smtClean="0">
                <a:latin typeface="Arial" panose="020B0604020202020204" pitchFamily="34" charset="0"/>
                <a:cs typeface="Arial" panose="020B0604020202020204" pitchFamily="34" charset="0"/>
              </a:rPr>
              <a:t>.</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______________________________________________________________________________________________________	 </a:t>
            </a:r>
            <a:r>
              <a:rPr lang="en-US" sz="2000" dirty="0">
                <a:latin typeface="Arial" panose="020B0604020202020204" pitchFamily="34" charset="0"/>
                <a:cs typeface="Arial" panose="020B0604020202020204" pitchFamily="34" charset="0"/>
              </a:rPr>
              <a:t>[1]</a:t>
            </a:r>
          </a:p>
        </p:txBody>
      </p:sp>
      <p:sp>
        <p:nvSpPr>
          <p:cNvPr id="3" name="Action Button: Back or Previous 2">
            <a:hlinkClick r:id="" action="ppaction://hlinkshowjump?jump=lastslideviewed" highlightClick="1"/>
          </p:cNvPr>
          <p:cNvSpPr/>
          <p:nvPr/>
        </p:nvSpPr>
        <p:spPr>
          <a:xfrm>
            <a:off x="8299715" y="1556792"/>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p:cNvPicPr>
            <a:picLocks noChangeAspect="1"/>
          </p:cNvPicPr>
          <p:nvPr/>
        </p:nvPicPr>
        <p:blipFill>
          <a:blip r:embed="rId3">
            <a:lum contrast="20000"/>
          </a:blip>
          <a:stretch>
            <a:fillRect/>
          </a:stretch>
        </p:blipFill>
        <p:spPr>
          <a:xfrm>
            <a:off x="3275856" y="1844824"/>
            <a:ext cx="3168352" cy="2252175"/>
          </a:xfrm>
          <a:prstGeom prst="rect">
            <a:avLst/>
          </a:prstGeom>
        </p:spPr>
      </p:pic>
    </p:spTree>
    <p:extLst>
      <p:ext uri="{BB962C8B-B14F-4D97-AF65-F5344CB8AC3E}">
        <p14:creationId xmlns:p14="http://schemas.microsoft.com/office/powerpoint/2010/main" val="3030716506"/>
      </p:ext>
    </p:extLst>
  </p:cSld>
  <p:clrMapOvr>
    <a:masterClrMapping/>
  </p:clrMapOvr>
  <p:transition advClick="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10.7 </a:t>
            </a:r>
            <a:r>
              <a:rPr lang="en-GB" sz="4000" dirty="0"/>
              <a:t>– </a:t>
            </a:r>
            <a:r>
              <a:rPr lang="en-GB" sz="4000" dirty="0" smtClean="0"/>
              <a:t>Revision Book Questions</a:t>
            </a:r>
            <a:endParaRPr lang="en-GB" sz="4000" b="1" dirty="0" smtClean="0"/>
          </a:p>
        </p:txBody>
      </p:sp>
      <p:sp>
        <p:nvSpPr>
          <p:cNvPr id="9" name="Round Same Side Corner Rectangle 8">
            <a:hlinkClick r:id="" action="ppaction://noaction"/>
          </p:cNvPr>
          <p:cNvSpPr/>
          <p:nvPr/>
        </p:nvSpPr>
        <p:spPr>
          <a:xfrm>
            <a:off x="6995356" y="670058"/>
            <a:ext cx="600980" cy="382678"/>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960" b="1" dirty="0" smtClean="0">
                <a:latin typeface="Arial" panose="020B0604020202020204" pitchFamily="34" charset="0"/>
                <a:cs typeface="Arial" panose="020B0604020202020204" pitchFamily="34" charset="0"/>
              </a:rPr>
              <a:t>Page575</a:t>
            </a:r>
            <a:endParaRPr lang="en-GB" sz="960" b="1" dirty="0">
              <a:latin typeface="Arial" panose="020B0604020202020204" pitchFamily="34" charset="0"/>
              <a:cs typeface="Arial" panose="020B0604020202020204" pitchFamily="34" charset="0"/>
            </a:endParaRPr>
          </a:p>
        </p:txBody>
      </p:sp>
      <p:sp>
        <p:nvSpPr>
          <p:cNvPr id="11" name="Rectangle 10"/>
          <p:cNvSpPr/>
          <p:nvPr/>
        </p:nvSpPr>
        <p:spPr>
          <a:xfrm>
            <a:off x="282778" y="1124744"/>
            <a:ext cx="8537694" cy="5021888"/>
          </a:xfrm>
          <a:prstGeom prst="rect">
            <a:avLst/>
          </a:prstGeom>
        </p:spPr>
        <p:txBody>
          <a:bodyPr wrap="square">
            <a:spAutoFit/>
          </a:bodyPr>
          <a:lstStyle/>
          <a:p>
            <a:pPr marL="457200" indent="-457200">
              <a:spcAft>
                <a:spcPts val="200"/>
              </a:spcAft>
              <a:buClr>
                <a:srgbClr val="C00000"/>
              </a:buClr>
              <a:buFont typeface="+mj-lt"/>
              <a:buAutoNum type="arabicPeriod" startAt="3"/>
              <a:tabLst>
                <a:tab pos="8332788" algn="r"/>
              </a:tabLst>
            </a:pPr>
            <a:r>
              <a:rPr lang="en-US" sz="2600" dirty="0">
                <a:latin typeface="Arial" panose="020B0604020202020204" pitchFamily="34" charset="0"/>
                <a:cs typeface="Arial" panose="020B0604020202020204" pitchFamily="34" charset="0"/>
              </a:rPr>
              <a:t>The equation shows the photochemical reaction taking place when a black and white film is exposed to </a:t>
            </a:r>
            <a:r>
              <a:rPr lang="en-US" sz="2600" dirty="0" smtClean="0">
                <a:latin typeface="Arial" panose="020B0604020202020204" pitchFamily="34" charset="0"/>
                <a:cs typeface="Arial" panose="020B0604020202020204" pitchFamily="34" charset="0"/>
              </a:rPr>
              <a:t>light.</a:t>
            </a:r>
          </a:p>
          <a:p>
            <a:pPr algn="ctr">
              <a:spcAft>
                <a:spcPts val="200"/>
              </a:spcAft>
              <a:buClr>
                <a:srgbClr val="C00000"/>
              </a:buClr>
              <a:tabLst>
                <a:tab pos="8332788" algn="r"/>
              </a:tabLst>
            </a:pPr>
            <a:r>
              <a:rPr lang="en-US" sz="2600" b="1" dirty="0" smtClean="0">
                <a:solidFill>
                  <a:srgbClr val="0070C0"/>
                </a:solidFill>
                <a:latin typeface="Arial" panose="020B0604020202020204" pitchFamily="34" charset="0"/>
                <a:cs typeface="Arial" panose="020B0604020202020204" pitchFamily="34" charset="0"/>
              </a:rPr>
              <a:t>2AgBr </a:t>
            </a:r>
            <a:r>
              <a:rPr lang="en-US" sz="2600" b="1" dirty="0" smtClean="0">
                <a:solidFill>
                  <a:srgbClr val="0070C0"/>
                </a:solidFill>
                <a:latin typeface="Arial" panose="020B0604020202020204" pitchFamily="34" charset="0"/>
                <a:cs typeface="Arial" panose="020B0604020202020204" pitchFamily="34" charset="0"/>
                <a:sym typeface="Wingdings 3" panose="05040102010807070707" pitchFamily="18" charset="2"/>
              </a:rPr>
              <a:t></a:t>
            </a:r>
            <a:r>
              <a:rPr lang="en-US" sz="2600" b="1" dirty="0" smtClean="0">
                <a:solidFill>
                  <a:srgbClr val="0070C0"/>
                </a:solidFill>
                <a:latin typeface="Arial" panose="020B0604020202020204" pitchFamily="34" charset="0"/>
                <a:cs typeface="Arial" panose="020B0604020202020204" pitchFamily="34" charset="0"/>
              </a:rPr>
              <a:t> </a:t>
            </a:r>
            <a:r>
              <a:rPr lang="en-US" sz="2600" b="1" dirty="0">
                <a:solidFill>
                  <a:srgbClr val="0070C0"/>
                </a:solidFill>
                <a:latin typeface="Arial" panose="020B0604020202020204" pitchFamily="34" charset="0"/>
                <a:cs typeface="Arial" panose="020B0604020202020204" pitchFamily="34" charset="0"/>
              </a:rPr>
              <a:t>2Ag + Br</a:t>
            </a:r>
            <a:r>
              <a:rPr lang="en-US" sz="2600" b="1" baseline="-25000" dirty="0">
                <a:solidFill>
                  <a:srgbClr val="0070C0"/>
                </a:solidFill>
                <a:latin typeface="Arial" panose="020B0604020202020204" pitchFamily="34" charset="0"/>
                <a:cs typeface="Arial" panose="020B0604020202020204" pitchFamily="34" charset="0"/>
              </a:rPr>
              <a:t>2</a:t>
            </a:r>
          </a:p>
          <a:p>
            <a:pPr marL="449263">
              <a:spcAft>
                <a:spcPts val="200"/>
              </a:spcAft>
              <a:buClr>
                <a:srgbClr val="C00000"/>
              </a:buClr>
              <a:tabLst>
                <a:tab pos="8332788" algn="r"/>
              </a:tabLst>
            </a:pPr>
            <a:r>
              <a:rPr lang="en-US" sz="2600" dirty="0">
                <a:latin typeface="Arial" panose="020B0604020202020204" pitchFamily="34" charset="0"/>
                <a:cs typeface="Arial" panose="020B0604020202020204" pitchFamily="34" charset="0"/>
              </a:rPr>
              <a:t>Complete the two half-equations for this reaction and state whether oxidation or reduction is taking place.</a:t>
            </a:r>
          </a:p>
          <a:p>
            <a:pPr marL="811213" indent="-361950">
              <a:spcAft>
                <a:spcPts val="200"/>
              </a:spcAft>
              <a:buClr>
                <a:srgbClr val="C00000"/>
              </a:buClr>
              <a:buFont typeface="+mj-lt"/>
              <a:buAutoNum type="romanUcPeriod"/>
              <a:tabLst>
                <a:tab pos="8332788" algn="r"/>
              </a:tabLst>
            </a:pPr>
            <a:r>
              <a:rPr lang="en-US" sz="2600" dirty="0" smtClean="0">
                <a:latin typeface="Arial" panose="020B0604020202020204" pitchFamily="34" charset="0"/>
                <a:cs typeface="Arial" panose="020B0604020202020204" pitchFamily="34" charset="0"/>
              </a:rPr>
              <a:t>______ Ag</a:t>
            </a:r>
            <a:r>
              <a:rPr lang="en-US" sz="2600" baseline="30000" dirty="0">
                <a:latin typeface="Arial" panose="020B0604020202020204" pitchFamily="34" charset="0"/>
                <a:cs typeface="Arial" panose="020B0604020202020204" pitchFamily="34" charset="0"/>
              </a:rPr>
              <a:t>+</a:t>
            </a:r>
            <a:r>
              <a:rPr lang="en-US" sz="2600" dirty="0">
                <a:latin typeface="Arial" panose="020B0604020202020204" pitchFamily="34" charset="0"/>
                <a:cs typeface="Arial" panose="020B0604020202020204" pitchFamily="34" charset="0"/>
              </a:rPr>
              <a:t> + </a:t>
            </a:r>
            <a:r>
              <a:rPr lang="en-US" sz="2600" dirty="0" smtClean="0">
                <a:latin typeface="Arial" panose="020B0604020202020204" pitchFamily="34" charset="0"/>
                <a:cs typeface="Arial" panose="020B0604020202020204" pitchFamily="34" charset="0"/>
              </a:rPr>
              <a:t>______________ </a:t>
            </a:r>
            <a:r>
              <a:rPr lang="en-US" sz="2600" dirty="0">
                <a:latin typeface="Arial" panose="020B0604020202020204" pitchFamily="34" charset="0"/>
                <a:cs typeface="Arial" panose="020B0604020202020204" pitchFamily="34" charset="0"/>
                <a:sym typeface="Wingdings 3" panose="05040102010807070707" pitchFamily="18" charset="2"/>
              </a:rPr>
              <a:t></a:t>
            </a:r>
            <a:r>
              <a:rPr lang="en-US" sz="2600" dirty="0" smtClean="0">
                <a:latin typeface="Arial" panose="020B0604020202020204" pitchFamily="34" charset="0"/>
                <a:cs typeface="Arial" panose="020B0604020202020204" pitchFamily="34" charset="0"/>
              </a:rPr>
              <a:t> </a:t>
            </a:r>
            <a:r>
              <a:rPr lang="en-US" sz="2600" dirty="0">
                <a:latin typeface="Arial" panose="020B0604020202020204" pitchFamily="34" charset="0"/>
                <a:cs typeface="Arial" panose="020B0604020202020204" pitchFamily="34" charset="0"/>
              </a:rPr>
              <a:t>2Ag Oxidation or reduction</a:t>
            </a:r>
            <a:r>
              <a:rPr lang="en-US" sz="2600" dirty="0" smtClean="0">
                <a:latin typeface="Arial" panose="020B0604020202020204" pitchFamily="34" charset="0"/>
                <a:cs typeface="Arial" panose="020B0604020202020204" pitchFamily="34" charset="0"/>
              </a:rPr>
              <a:t>?_______________</a:t>
            </a:r>
            <a:endParaRPr lang="en-US" sz="2600" dirty="0">
              <a:latin typeface="Arial" panose="020B0604020202020204" pitchFamily="34" charset="0"/>
              <a:cs typeface="Arial" panose="020B0604020202020204" pitchFamily="34" charset="0"/>
            </a:endParaRPr>
          </a:p>
          <a:p>
            <a:pPr marL="811213" indent="-361950">
              <a:spcAft>
                <a:spcPts val="200"/>
              </a:spcAft>
              <a:buClr>
                <a:srgbClr val="C00000"/>
              </a:buClr>
              <a:buFont typeface="+mj-lt"/>
              <a:buAutoNum type="romanUcPeriod"/>
              <a:tabLst>
                <a:tab pos="8332788" algn="r"/>
              </a:tabLst>
            </a:pPr>
            <a:r>
              <a:rPr lang="en-US" sz="2600" dirty="0">
                <a:latin typeface="Arial" panose="020B0604020202020204" pitchFamily="34" charset="0"/>
                <a:cs typeface="Arial" panose="020B0604020202020204" pitchFamily="34" charset="0"/>
              </a:rPr>
              <a:t>2Br </a:t>
            </a:r>
            <a:r>
              <a:rPr lang="en-US" sz="2600" dirty="0">
                <a:latin typeface="Arial" panose="020B0604020202020204" pitchFamily="34" charset="0"/>
                <a:cs typeface="Arial" panose="020B0604020202020204" pitchFamily="34" charset="0"/>
                <a:sym typeface="Wingdings 3" panose="05040102010807070707" pitchFamily="18" charset="2"/>
              </a:rPr>
              <a:t></a:t>
            </a:r>
            <a:r>
              <a:rPr lang="en-US" sz="2600" dirty="0" smtClean="0">
                <a:latin typeface="Arial" panose="020B0604020202020204" pitchFamily="34" charset="0"/>
                <a:cs typeface="Arial" panose="020B0604020202020204" pitchFamily="34" charset="0"/>
              </a:rPr>
              <a:t> ___________ </a:t>
            </a:r>
            <a:r>
              <a:rPr lang="en-US" sz="2600" dirty="0">
                <a:latin typeface="Arial" panose="020B0604020202020204" pitchFamily="34" charset="0"/>
                <a:cs typeface="Arial" panose="020B0604020202020204" pitchFamily="34" charset="0"/>
              </a:rPr>
              <a:t>+ </a:t>
            </a:r>
            <a:r>
              <a:rPr lang="en-US" sz="2600" dirty="0" smtClean="0">
                <a:latin typeface="Arial" panose="020B0604020202020204" pitchFamily="34" charset="0"/>
                <a:cs typeface="Arial" panose="020B0604020202020204" pitchFamily="34" charset="0"/>
              </a:rPr>
              <a:t>_____________ </a:t>
            </a:r>
            <a:r>
              <a:rPr lang="en-US" sz="2600" dirty="0">
                <a:latin typeface="Arial" panose="020B0604020202020204" pitchFamily="34" charset="0"/>
                <a:cs typeface="Arial" panose="020B0604020202020204" pitchFamily="34" charset="0"/>
              </a:rPr>
              <a:t>Oxidation or reduction</a:t>
            </a:r>
            <a:r>
              <a:rPr lang="en-US" sz="2600" dirty="0" smtClean="0">
                <a:latin typeface="Arial" panose="020B0604020202020204" pitchFamily="34" charset="0"/>
                <a:cs typeface="Arial" panose="020B0604020202020204" pitchFamily="34" charset="0"/>
              </a:rPr>
              <a:t>? _____________________ </a:t>
            </a:r>
            <a:r>
              <a:rPr lang="en-US" sz="2600" dirty="0">
                <a:latin typeface="Arial" panose="020B0604020202020204" pitchFamily="34" charset="0"/>
                <a:cs typeface="Arial" panose="020B0604020202020204" pitchFamily="34" charset="0"/>
              </a:rPr>
              <a:t>[3</a:t>
            </a:r>
            <a:r>
              <a:rPr lang="en-US" sz="2600" dirty="0" smtClean="0">
                <a:latin typeface="Arial" panose="020B0604020202020204" pitchFamily="34" charset="0"/>
                <a:cs typeface="Arial" panose="020B0604020202020204" pitchFamily="34" charset="0"/>
              </a:rPr>
              <a:t>]</a:t>
            </a:r>
          </a:p>
          <a:p>
            <a:pPr marL="457200" indent="-457200">
              <a:spcAft>
                <a:spcPts val="200"/>
              </a:spcAft>
              <a:buClr>
                <a:srgbClr val="C00000"/>
              </a:buClr>
              <a:buFont typeface="+mj-lt"/>
              <a:buAutoNum type="arabicPeriod" startAt="4"/>
              <a:tabLst>
                <a:tab pos="8332788" algn="r"/>
              </a:tabLst>
            </a:pPr>
            <a:r>
              <a:rPr lang="en-US" sz="2600" dirty="0" smtClean="0">
                <a:latin typeface="Arial" panose="020B0604020202020204" pitchFamily="34" charset="0"/>
                <a:cs typeface="Arial" panose="020B0604020202020204" pitchFamily="34" charset="0"/>
              </a:rPr>
              <a:t>Use books or the internet to find out how chlorine reacts with methane in a </a:t>
            </a:r>
            <a:r>
              <a:rPr lang="en-US" sz="2600" dirty="0" err="1" smtClean="0">
                <a:latin typeface="Arial" panose="020B0604020202020204" pitchFamily="34" charset="0"/>
                <a:cs typeface="Arial" panose="020B0604020202020204" pitchFamily="34" charset="0"/>
              </a:rPr>
              <a:t>photchemical</a:t>
            </a:r>
            <a:r>
              <a:rPr lang="en-US" sz="2600" dirty="0" smtClean="0">
                <a:latin typeface="Arial" panose="020B0604020202020204" pitchFamily="34" charset="0"/>
                <a:cs typeface="Arial" panose="020B0604020202020204" pitchFamily="34" charset="0"/>
              </a:rPr>
              <a:t> reaction.	[5]</a:t>
            </a:r>
            <a:endParaRPr lang="en-US" sz="2600" dirty="0">
              <a:latin typeface="Arial" panose="020B0604020202020204" pitchFamily="34" charset="0"/>
              <a:cs typeface="Arial" panose="020B0604020202020204" pitchFamily="34" charset="0"/>
            </a:endParaRPr>
          </a:p>
        </p:txBody>
      </p:sp>
      <p:sp>
        <p:nvSpPr>
          <p:cNvPr id="3" name="Action Button: Back or Previous 2">
            <a:hlinkClick r:id="" action="ppaction://hlinkshowjump?jump=lastslideviewed" highlightClick="1"/>
          </p:cNvPr>
          <p:cNvSpPr/>
          <p:nvPr/>
        </p:nvSpPr>
        <p:spPr>
          <a:xfrm>
            <a:off x="8299715" y="1124744"/>
            <a:ext cx="504056" cy="432048"/>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60624584"/>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4000" dirty="0" smtClean="0"/>
              <a:t>Assessment Objectives</a:t>
            </a:r>
            <a:endParaRPr lang="en-GB" sz="4000" b="1" dirty="0" smtClean="0"/>
          </a:p>
        </p:txBody>
      </p:sp>
      <p:sp>
        <p:nvSpPr>
          <p:cNvPr id="34" name="Rectangle 33"/>
          <p:cNvSpPr/>
          <p:nvPr/>
        </p:nvSpPr>
        <p:spPr>
          <a:xfrm>
            <a:off x="323527" y="1124744"/>
            <a:ext cx="8424935" cy="5755422"/>
          </a:xfrm>
          <a:prstGeom prst="rect">
            <a:avLst/>
          </a:prstGeom>
        </p:spPr>
        <p:txBody>
          <a:bodyPr wrap="square">
            <a:spAutoFit/>
          </a:bodyPr>
          <a:lstStyle/>
          <a:p>
            <a:pPr>
              <a:buClr>
                <a:srgbClr val="0070C0"/>
              </a:buClr>
            </a:pPr>
            <a:r>
              <a:rPr lang="en-US" sz="1560" b="1" dirty="0" smtClean="0"/>
              <a:t>AO2</a:t>
            </a:r>
            <a:r>
              <a:rPr lang="en-US" sz="1560" b="1" dirty="0"/>
              <a:t>: Handling information and problem solving</a:t>
            </a:r>
          </a:p>
          <a:p>
            <a:pPr marL="457200" indent="-457200">
              <a:buClr>
                <a:srgbClr val="0070C0"/>
              </a:buClr>
              <a:buFont typeface="Wingdings 3" panose="05040102010807070707" pitchFamily="18" charset="2"/>
              <a:buChar char=""/>
            </a:pPr>
            <a:r>
              <a:rPr lang="en-US" sz="1560" dirty="0"/>
              <a:t>Candidates should be able, in words or using other written forms of presentation (i.e. symbolic, </a:t>
            </a:r>
            <a:r>
              <a:rPr lang="en-US" sz="1560" dirty="0" smtClean="0"/>
              <a:t>graphical and </a:t>
            </a:r>
            <a:r>
              <a:rPr lang="en-US" sz="1560" dirty="0"/>
              <a:t>numerical), to:</a:t>
            </a:r>
          </a:p>
          <a:p>
            <a:pPr marL="457200" indent="-457200">
              <a:buClr>
                <a:srgbClr val="0070C0"/>
              </a:buClr>
              <a:buFont typeface="+mj-lt"/>
              <a:buAutoNum type="arabicPeriod"/>
            </a:pPr>
            <a:r>
              <a:rPr lang="en-US" sz="1560" dirty="0" smtClean="0"/>
              <a:t>locate</a:t>
            </a:r>
            <a:r>
              <a:rPr lang="en-US" sz="1560" dirty="0"/>
              <a:t>, select, organise and present information from a variety of sources</a:t>
            </a:r>
          </a:p>
          <a:p>
            <a:pPr marL="457200" indent="-457200">
              <a:buClr>
                <a:srgbClr val="0070C0"/>
              </a:buClr>
              <a:buFont typeface="+mj-lt"/>
              <a:buAutoNum type="arabicPeriod"/>
            </a:pPr>
            <a:r>
              <a:rPr lang="en-US" sz="1560" dirty="0" smtClean="0"/>
              <a:t>translate </a:t>
            </a:r>
            <a:r>
              <a:rPr lang="en-US" sz="1560" dirty="0"/>
              <a:t>information from one form to another</a:t>
            </a:r>
          </a:p>
          <a:p>
            <a:pPr marL="457200" indent="-457200">
              <a:buClr>
                <a:srgbClr val="0070C0"/>
              </a:buClr>
              <a:buFont typeface="+mj-lt"/>
              <a:buAutoNum type="arabicPeriod"/>
            </a:pPr>
            <a:r>
              <a:rPr lang="en-US" sz="1560" dirty="0" smtClean="0"/>
              <a:t>manipulate </a:t>
            </a:r>
            <a:r>
              <a:rPr lang="en-US" sz="1560" dirty="0"/>
              <a:t>numerical and other data</a:t>
            </a:r>
          </a:p>
          <a:p>
            <a:pPr marL="457200" indent="-457200">
              <a:buClr>
                <a:srgbClr val="0070C0"/>
              </a:buClr>
              <a:buFont typeface="+mj-lt"/>
              <a:buAutoNum type="arabicPeriod"/>
            </a:pPr>
            <a:r>
              <a:rPr lang="en-US" sz="1560" dirty="0" smtClean="0"/>
              <a:t>use </a:t>
            </a:r>
            <a:r>
              <a:rPr lang="en-US" sz="1560" dirty="0"/>
              <a:t>information to identify patterns, report trends and draw inferences</a:t>
            </a:r>
          </a:p>
          <a:p>
            <a:pPr marL="457200" indent="-457200">
              <a:buClr>
                <a:srgbClr val="0070C0"/>
              </a:buClr>
              <a:buFont typeface="+mj-lt"/>
              <a:buAutoNum type="arabicPeriod"/>
            </a:pPr>
            <a:r>
              <a:rPr lang="en-US" sz="1560" dirty="0" smtClean="0"/>
              <a:t>present </a:t>
            </a:r>
            <a:r>
              <a:rPr lang="en-US" sz="1560" dirty="0"/>
              <a:t>reasoned explanations for phenomena, patterns and relationships</a:t>
            </a:r>
          </a:p>
          <a:p>
            <a:pPr marL="457200" indent="-457200">
              <a:buClr>
                <a:srgbClr val="0070C0"/>
              </a:buClr>
              <a:buFont typeface="+mj-lt"/>
              <a:buAutoNum type="arabicPeriod"/>
            </a:pPr>
            <a:r>
              <a:rPr lang="en-US" sz="1560" dirty="0" smtClean="0"/>
              <a:t>make </a:t>
            </a:r>
            <a:r>
              <a:rPr lang="en-US" sz="1560" dirty="0"/>
              <a:t>predictions and hypotheses</a:t>
            </a:r>
          </a:p>
          <a:p>
            <a:pPr marL="457200" indent="-457200">
              <a:buClr>
                <a:srgbClr val="0070C0"/>
              </a:buClr>
              <a:buFont typeface="+mj-lt"/>
              <a:buAutoNum type="arabicPeriod"/>
            </a:pPr>
            <a:r>
              <a:rPr lang="en-US" sz="1560" dirty="0" smtClean="0"/>
              <a:t>solve </a:t>
            </a:r>
            <a:r>
              <a:rPr lang="en-US" sz="1560" dirty="0"/>
              <a:t>problems, including some of a quantitative nature.</a:t>
            </a:r>
          </a:p>
          <a:p>
            <a:pPr marL="457200" indent="-457200">
              <a:buClr>
                <a:srgbClr val="0070C0"/>
              </a:buClr>
              <a:buFont typeface="Wingdings 3" panose="05040102010807070707" pitchFamily="18" charset="2"/>
              <a:buChar char=""/>
            </a:pPr>
            <a:r>
              <a:rPr lang="en-US" sz="1560" dirty="0"/>
              <a:t>Questions testing these skills may be based on information that is unfamiliar to candidates, requiring </a:t>
            </a:r>
            <a:r>
              <a:rPr lang="en-US" sz="1560" dirty="0" smtClean="0"/>
              <a:t>them to </a:t>
            </a:r>
            <a:r>
              <a:rPr lang="en-US" sz="1560" dirty="0"/>
              <a:t>apply the principles and concepts from the syllabus to a new situation, in a logical, deductive way.</a:t>
            </a:r>
          </a:p>
          <a:p>
            <a:pPr marL="457200" indent="-457200">
              <a:buClr>
                <a:srgbClr val="0070C0"/>
              </a:buClr>
              <a:buFont typeface="Wingdings 3" panose="05040102010807070707" pitchFamily="18" charset="2"/>
              <a:buChar char=""/>
            </a:pPr>
            <a:r>
              <a:rPr lang="en-US" sz="1560" dirty="0"/>
              <a:t>Questions testing these skills will often begin with one of the following words: predict, suggest, calculate </a:t>
            </a:r>
            <a:r>
              <a:rPr lang="en-US" sz="1560" dirty="0" smtClean="0"/>
              <a:t>or determine </a:t>
            </a:r>
            <a:r>
              <a:rPr lang="en-US" sz="1560" dirty="0"/>
              <a:t>(see the Glossary of terms used in science papers</a:t>
            </a:r>
            <a:r>
              <a:rPr lang="en-US" sz="1560" dirty="0" smtClean="0"/>
              <a:t>).</a:t>
            </a:r>
          </a:p>
          <a:p>
            <a:pPr>
              <a:buClr>
                <a:srgbClr val="0070C0"/>
              </a:buClr>
            </a:pPr>
            <a:r>
              <a:rPr lang="en-US" sz="1560" b="1" dirty="0"/>
              <a:t>AO3: Experimental skills and investigations</a:t>
            </a:r>
          </a:p>
          <a:p>
            <a:pPr marL="457200" indent="-457200">
              <a:buClr>
                <a:srgbClr val="0070C0"/>
              </a:buClr>
              <a:buFont typeface="Wingdings 3" panose="05040102010807070707" pitchFamily="18" charset="2"/>
              <a:buChar char=""/>
            </a:pPr>
            <a:r>
              <a:rPr lang="en-US" sz="1560" dirty="0"/>
              <a:t>Candidates should be able to:</a:t>
            </a:r>
          </a:p>
          <a:p>
            <a:pPr marL="457200" indent="-457200">
              <a:buClr>
                <a:srgbClr val="0070C0"/>
              </a:buClr>
              <a:buFont typeface="+mj-lt"/>
              <a:buAutoNum type="arabicPeriod"/>
            </a:pPr>
            <a:r>
              <a:rPr lang="en-US" sz="1560" dirty="0"/>
              <a:t>demonstrate knowledge of how to safely use techniques, apparatus and materials (including following a sequence of instructions where appropriate)</a:t>
            </a:r>
          </a:p>
          <a:p>
            <a:pPr marL="457200" indent="-457200">
              <a:buClr>
                <a:srgbClr val="0070C0"/>
              </a:buClr>
              <a:buFont typeface="+mj-lt"/>
              <a:buAutoNum type="arabicPeriod"/>
            </a:pPr>
            <a:r>
              <a:rPr lang="en-US" sz="1560" dirty="0"/>
              <a:t>plan experiments and investigations</a:t>
            </a:r>
          </a:p>
          <a:p>
            <a:pPr marL="457200" indent="-457200">
              <a:buClr>
                <a:srgbClr val="0070C0"/>
              </a:buClr>
              <a:buFont typeface="+mj-lt"/>
              <a:buAutoNum type="arabicPeriod"/>
            </a:pPr>
            <a:r>
              <a:rPr lang="en-US" sz="1560" dirty="0"/>
              <a:t>make and record observations, measurements and estimates</a:t>
            </a:r>
          </a:p>
          <a:p>
            <a:pPr marL="457200" indent="-457200">
              <a:buClr>
                <a:srgbClr val="0070C0"/>
              </a:buClr>
              <a:buFont typeface="+mj-lt"/>
              <a:buAutoNum type="arabicPeriod"/>
            </a:pPr>
            <a:r>
              <a:rPr lang="en-US" sz="1560" dirty="0"/>
              <a:t>interpret and evaluate experimental observations and data</a:t>
            </a:r>
          </a:p>
          <a:p>
            <a:pPr marL="457200" indent="-457200">
              <a:buClr>
                <a:srgbClr val="0070C0"/>
              </a:buClr>
              <a:buFont typeface="+mj-lt"/>
              <a:buAutoNum type="arabicPeriod"/>
            </a:pPr>
            <a:r>
              <a:rPr lang="en-US" sz="1560" dirty="0"/>
              <a:t>evaluate methods and suggest possible improvements</a:t>
            </a:r>
            <a:r>
              <a:rPr lang="en-US" sz="1560" dirty="0" smtClean="0"/>
              <a:t>.</a:t>
            </a:r>
            <a:endParaRPr lang="en-US" sz="1560" dirty="0"/>
          </a:p>
        </p:txBody>
      </p:sp>
    </p:spTree>
    <p:extLst>
      <p:ext uri="{BB962C8B-B14F-4D97-AF65-F5344CB8AC3E}">
        <p14:creationId xmlns:p14="http://schemas.microsoft.com/office/powerpoint/2010/main" val="9065394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0 - Rates of Reaction"/>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hemistry">
      <a:dk1>
        <a:sysClr val="windowText" lastClr="000000"/>
      </a:dk1>
      <a:lt1>
        <a:sysClr val="window" lastClr="FFFFFF"/>
      </a:lt1>
      <a:dk2>
        <a:srgbClr val="00B050"/>
      </a:dk2>
      <a:lt2>
        <a:srgbClr val="EEECE1"/>
      </a:lt2>
      <a:accent1>
        <a:srgbClr val="92D050"/>
      </a:accent1>
      <a:accent2>
        <a:srgbClr val="C0504D"/>
      </a:accent2>
      <a:accent3>
        <a:srgbClr val="9BBB59"/>
      </a:accent3>
      <a:accent4>
        <a:srgbClr val="8064A2"/>
      </a:accent4>
      <a:accent5>
        <a:srgbClr val="92D050"/>
      </a:accent5>
      <a:accent6>
        <a:srgbClr val="F79646"/>
      </a:accent6>
      <a:hlink>
        <a:srgbClr val="0D0476"/>
      </a:hlink>
      <a:folHlink>
        <a:srgbClr val="FF000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schemas.microsoft.com/office/2006/metadata/properties"/>
    <ds:schemaRef ds:uri="http://schemas.microsoft.com/office/2006/documentManagement/types"/>
    <ds:schemaRef ds:uri="http://www.w3.org/XML/1998/namespace"/>
    <ds:schemaRef ds:uri="http://purl.org/dc/dcmitype/"/>
    <ds:schemaRef ds:uri="http://purl.org/dc/elements/1.1/"/>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44651</TotalTime>
  <Words>8533</Words>
  <Application>Microsoft Office PowerPoint</Application>
  <PresentationFormat>On-screen Show (4:3)</PresentationFormat>
  <Paragraphs>1167</Paragraphs>
  <Slides>89</Slides>
  <Notes>89</Notes>
  <HiddenSlides>0</HiddenSlides>
  <MMClips>4</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89</vt:i4>
      </vt:variant>
    </vt:vector>
  </HeadingPairs>
  <TitlesOfParts>
    <vt:vector size="103" baseType="lpstr">
      <vt:lpstr>Arial</vt:lpstr>
      <vt:lpstr>Calibri</vt:lpstr>
      <vt:lpstr>Courier New</vt:lpstr>
      <vt:lpstr>FelbridgeStd-Bold</vt:lpstr>
      <vt:lpstr>FrutigerLTStd-Light</vt:lpstr>
      <vt:lpstr>Lucida Sans Unicode</vt:lpstr>
      <vt:lpstr>NewAsterLTStd</vt:lpstr>
      <vt:lpstr>NewAsterLTStd-Bold</vt:lpstr>
      <vt:lpstr>NewAsterLTStd-It</vt:lpstr>
      <vt:lpstr>Verdana</vt:lpstr>
      <vt:lpstr>Wingdings</vt:lpstr>
      <vt:lpstr>Wingdings 2</vt:lpstr>
      <vt:lpstr>Wingdings 3</vt:lpstr>
      <vt:lpstr>Enderoth</vt:lpstr>
      <vt:lpstr>PowerPoint Presentation</vt:lpstr>
      <vt:lpstr>1 – Assessment Objectives</vt:lpstr>
      <vt:lpstr>1 – Assessment Structure</vt:lpstr>
      <vt:lpstr>1 – Assessment Structure</vt:lpstr>
      <vt:lpstr>1 – Grade Descriptors – Grade A</vt:lpstr>
      <vt:lpstr>1 – Grade Descriptors – Grade C</vt:lpstr>
      <vt:lpstr>1 – Grade Descriptors – Grade F</vt:lpstr>
      <vt:lpstr>Assessment Objectives</vt:lpstr>
      <vt:lpstr>Assessment Objectives</vt:lpstr>
      <vt:lpstr>Assessment Objectives</vt:lpstr>
      <vt:lpstr>10.1 – Rates of Reaction</vt:lpstr>
      <vt:lpstr>10.1 – Rates of Reaction</vt:lpstr>
      <vt:lpstr>10.1 – Rates of Reaction</vt:lpstr>
      <vt:lpstr>10.1 – Rates of Reaction</vt:lpstr>
      <vt:lpstr>10.1 – Rates of Reaction</vt:lpstr>
      <vt:lpstr>10.2 – Measuring the Rate of A Reaction</vt:lpstr>
      <vt:lpstr>10.2 – Measuring the Rate of A Reaction</vt:lpstr>
      <vt:lpstr>10.2 – Measuring the Rate of A Reaction</vt:lpstr>
      <vt:lpstr>10.2 – Measuring the Rate of A Reaction</vt:lpstr>
      <vt:lpstr>10.2 – Measuring the Rate of A Reaction</vt:lpstr>
      <vt:lpstr>10.2 – Measuring the Rate of A Reaction</vt:lpstr>
      <vt:lpstr>10.2 – Measuring the Rate of A Reaction</vt:lpstr>
      <vt:lpstr>10.3 – Changing the Rate Of A Reaction (part 1)</vt:lpstr>
      <vt:lpstr>10.3 – Changing the Rate Of A Reaction (part 1)</vt:lpstr>
      <vt:lpstr>10.3 – Changing the Rate Of A Reaction (part 1)</vt:lpstr>
      <vt:lpstr>10.3 – Changing the Rate Of A Reaction (part 1)</vt:lpstr>
      <vt:lpstr>10.3 – Changing the Rate Of A Reaction (part 1)</vt:lpstr>
      <vt:lpstr>10.3 – Changing the Rate Of A Reaction (part 1)</vt:lpstr>
      <vt:lpstr>10.4 – Changing the Rate Of A Reaction (part 2)</vt:lpstr>
      <vt:lpstr>10.4 – Changing the Rate Of A Reaction (part 2)</vt:lpstr>
      <vt:lpstr>10.4 – Changing the Rate Of A Reaction (part 2)</vt:lpstr>
      <vt:lpstr>10.4 – Changing the Rate Of A Reaction (part 2)</vt:lpstr>
      <vt:lpstr>10.4 – Changing the Rate Of A Reaction (part 2)</vt:lpstr>
      <vt:lpstr>10.4 – Changing the Rate Of A Reaction (part 2)</vt:lpstr>
      <vt:lpstr>10.4 – Changing the Rate Of A Reaction (part 2)</vt:lpstr>
      <vt:lpstr>10.5 – Explaining Rates</vt:lpstr>
      <vt:lpstr>10.5 – Explaining Rates</vt:lpstr>
      <vt:lpstr>10.5 – Explaining Rates</vt:lpstr>
      <vt:lpstr>10.5 – Explaining Rates</vt:lpstr>
      <vt:lpstr>10.5 – Explaining Rates</vt:lpstr>
      <vt:lpstr>10.5 – Explaining Rates</vt:lpstr>
      <vt:lpstr>10.5 – Explaining Rates</vt:lpstr>
      <vt:lpstr>10.6 – Catalysts</vt:lpstr>
      <vt:lpstr>10.6 – Catalysts</vt:lpstr>
      <vt:lpstr>10.6 – Catalysts</vt:lpstr>
      <vt:lpstr>10.6 – Catalysts</vt:lpstr>
      <vt:lpstr>10.6 – Catalysts</vt:lpstr>
      <vt:lpstr>10.6 – Catalysts</vt:lpstr>
      <vt:lpstr>10.6 – Catalysts</vt:lpstr>
      <vt:lpstr>10.6 – Catalysts</vt:lpstr>
      <vt:lpstr>10.6 – Catalysts – More about Enzymes</vt:lpstr>
      <vt:lpstr>10.6 – Catalysts – More about Enzymes</vt:lpstr>
      <vt:lpstr>10.6 – Catalysts – More about Enzymes</vt:lpstr>
      <vt:lpstr>10.6 – Catalysts – More about Enzymes</vt:lpstr>
      <vt:lpstr>10.6 – Catalysts – More about Enzymes</vt:lpstr>
      <vt:lpstr>10.6 – Catalysts – More about Enzymes</vt:lpstr>
      <vt:lpstr>10.7 – Photochemical Reactions</vt:lpstr>
      <vt:lpstr>10.7 – Photochemical Reactions</vt:lpstr>
      <vt:lpstr>10.7 – Photochemical Reactions</vt:lpstr>
      <vt:lpstr>10.7 – Photochemical Reactions</vt:lpstr>
      <vt:lpstr>10.7 – Photochemical Reactions</vt:lpstr>
      <vt:lpstr>10.7 – Photochemical Reactions</vt:lpstr>
      <vt:lpstr>10.7 – Photochemical Reactions</vt:lpstr>
      <vt:lpstr>10.7 – Photochemical Reactions</vt:lpstr>
      <vt:lpstr>10 – Chapter Questions</vt:lpstr>
      <vt:lpstr>10 – Chapter Questions</vt:lpstr>
      <vt:lpstr>10 – Chapter Questions</vt:lpstr>
      <vt:lpstr>10 – Chapter Questions</vt:lpstr>
      <vt:lpstr>10 – Chapter Questions</vt:lpstr>
      <vt:lpstr>10 – Chapter Questions</vt:lpstr>
      <vt:lpstr>10 – Chapter Questions</vt:lpstr>
      <vt:lpstr>10 – Chapter Questions</vt:lpstr>
      <vt:lpstr>10 – Chapter Questions</vt:lpstr>
      <vt:lpstr>10.1 – Revision Book Questions</vt:lpstr>
      <vt:lpstr>10.1 – Revision Book Questions</vt:lpstr>
      <vt:lpstr>10.2 – Revision Book Questions</vt:lpstr>
      <vt:lpstr>10.2 – Revision Book Questions</vt:lpstr>
      <vt:lpstr>10.3 – Revision Book Questions</vt:lpstr>
      <vt:lpstr>10.3 – Revision Book Questions</vt:lpstr>
      <vt:lpstr>10.4 – Revision Book Questions</vt:lpstr>
      <vt:lpstr>10.4 – Revision Book Questions</vt:lpstr>
      <vt:lpstr>10.5 – Revision Book Questions</vt:lpstr>
      <vt:lpstr>10.5 – Revision Book Questions</vt:lpstr>
      <vt:lpstr>10.5 – Revision Book Questions</vt:lpstr>
      <vt:lpstr>10.6 – Revision Book Questions</vt:lpstr>
      <vt:lpstr>10.6 – Revision Book Questions</vt:lpstr>
      <vt:lpstr>10.7 – Revision Book Questions</vt:lpstr>
      <vt:lpstr>10.7 – Revision Book Questions</vt:lpstr>
      <vt:lpstr>10.7 – Revision Book Questions</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10 - Rates of Reaction</dc:title>
  <dc:subject>Travel and Tourism</dc:subject>
  <dc:creator>Enderoth</dc:creator>
  <cp:lastModifiedBy>Stephen Rafferty</cp:lastModifiedBy>
  <cp:revision>1644</cp:revision>
  <cp:lastPrinted>2014-01-22T18:25:48Z</cp:lastPrinted>
  <dcterms:created xsi:type="dcterms:W3CDTF">2008-03-12T11:01:44Z</dcterms:created>
  <dcterms:modified xsi:type="dcterms:W3CDTF">2018-08-01T15:47:20Z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